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7559675" cy="1069181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7BA3"/>
    <a:srgbClr val="6E90A8"/>
    <a:srgbClr val="617D92"/>
    <a:srgbClr val="556D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66" autoAdjust="0"/>
    <p:restoredTop sz="94595"/>
  </p:normalViewPr>
  <p:slideViewPr>
    <p:cSldViewPr snapToGrid="0" snapToObjects="1">
      <p:cViewPr>
        <p:scale>
          <a:sx n="100" d="100"/>
          <a:sy n="100" d="100"/>
        </p:scale>
        <p:origin x="1987" y="-3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EB8C3-0F63-0340-A484-45C0D9ECCFEA}" type="datetimeFigureOut">
              <a:rPr lang="fr-FR" smtClean="0"/>
              <a:t>18/08/2019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922F7-25A0-3E49-8938-5ED6C51EE32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EB8C3-0F63-0340-A484-45C0D9ECCFEA}" type="datetimeFigureOut">
              <a:rPr lang="fr-FR" smtClean="0"/>
              <a:t>18/08/2019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922F7-25A0-3E49-8938-5ED6C51EE32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EB8C3-0F63-0340-A484-45C0D9ECCFEA}" type="datetimeFigureOut">
              <a:rPr lang="fr-FR" smtClean="0"/>
              <a:t>18/08/2019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922F7-25A0-3E49-8938-5ED6C51EE32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EB8C3-0F63-0340-A484-45C0D9ECCFEA}" type="datetimeFigureOut">
              <a:rPr lang="fr-FR" smtClean="0"/>
              <a:t>18/08/2019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922F7-25A0-3E49-8938-5ED6C51EE32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EB8C3-0F63-0340-A484-45C0D9ECCFEA}" type="datetimeFigureOut">
              <a:rPr lang="fr-FR" smtClean="0"/>
              <a:t>18/08/2019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922F7-25A0-3E49-8938-5ED6C51EE32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EB8C3-0F63-0340-A484-45C0D9ECCFEA}" type="datetimeFigureOut">
              <a:rPr lang="fr-FR" smtClean="0"/>
              <a:t>18/08/2019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922F7-25A0-3E49-8938-5ED6C51EE32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EB8C3-0F63-0340-A484-45C0D9ECCFEA}" type="datetimeFigureOut">
              <a:rPr lang="fr-FR" smtClean="0"/>
              <a:t>18/08/2019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922F7-25A0-3E49-8938-5ED6C51EE32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EB8C3-0F63-0340-A484-45C0D9ECCFEA}" type="datetimeFigureOut">
              <a:rPr lang="fr-FR" smtClean="0"/>
              <a:t>18/08/2019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922F7-25A0-3E49-8938-5ED6C51EE32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EB8C3-0F63-0340-A484-45C0D9ECCFEA}" type="datetimeFigureOut">
              <a:rPr lang="fr-FR" smtClean="0"/>
              <a:t>18/08/2019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922F7-25A0-3E49-8938-5ED6C51EE32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EB8C3-0F63-0340-A484-45C0D9ECCFEA}" type="datetimeFigureOut">
              <a:rPr lang="fr-FR" smtClean="0"/>
              <a:t>18/08/2019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922F7-25A0-3E49-8938-5ED6C51EE32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EB8C3-0F63-0340-A484-45C0D9ECCFEA}" type="datetimeFigureOut">
              <a:rPr lang="fr-FR" smtClean="0"/>
              <a:t>18/08/2019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922F7-25A0-3E49-8938-5ED6C51EE32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EB8C3-0F63-0340-A484-45C0D9ECCFEA}" type="datetimeFigureOut">
              <a:rPr lang="fr-FR" smtClean="0"/>
              <a:t>18/08/2019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922F7-25A0-3E49-8938-5ED6C51EE3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261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>
          <a:xfrm>
            <a:off x="0" y="794658"/>
            <a:ext cx="7551144" cy="3375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31" y="-114278"/>
            <a:ext cx="7551144" cy="896550"/>
          </a:xfrm>
          <a:prstGeom prst="rect">
            <a:avLst/>
          </a:prstGeom>
          <a:gradFill flip="none" rotWithShape="1">
            <a:gsLst>
              <a:gs pos="0">
                <a:srgbClr val="337BA3">
                  <a:shade val="30000"/>
                  <a:satMod val="115000"/>
                </a:srgbClr>
              </a:gs>
              <a:gs pos="50000">
                <a:srgbClr val="337BA3">
                  <a:shade val="67500"/>
                  <a:satMod val="115000"/>
                </a:srgbClr>
              </a:gs>
              <a:gs pos="100000">
                <a:srgbClr val="337BA3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ZoneTexte 9"/>
          <p:cNvSpPr txBox="1"/>
          <p:nvPr/>
        </p:nvSpPr>
        <p:spPr>
          <a:xfrm>
            <a:off x="174665" y="1203344"/>
            <a:ext cx="524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ea typeface="Times New Roman" charset="0"/>
                <a:cs typeface="Times New Roman" charset="0"/>
              </a:rPr>
              <a:t>Tel +33 7 70 37 60 48</a:t>
            </a:r>
          </a:p>
          <a:p>
            <a:r>
              <a:rPr lang="fr-FR" sz="1200" dirty="0" smtClean="0">
                <a:ea typeface="Times New Roman" charset="0"/>
                <a:cs typeface="Times New Roman" charset="0"/>
              </a:rPr>
              <a:t>Mail: nicolas.betin@laposte.net</a:t>
            </a:r>
          </a:p>
          <a:p>
            <a:r>
              <a:rPr lang="fr-FR" sz="1200" dirty="0" smtClean="0">
                <a:ea typeface="Times New Roman" charset="0"/>
                <a:cs typeface="Times New Roman" charset="0"/>
              </a:rPr>
              <a:t>Adresse : Promenade du verger 92130 Issy-Les-Moulineaux</a:t>
            </a:r>
            <a:endParaRPr lang="fr-FR" sz="1200" dirty="0">
              <a:ea typeface="Times New Roman" charset="0"/>
              <a:cs typeface="Times New Roman" charset="0"/>
            </a:endParaRPr>
          </a:p>
        </p:txBody>
      </p:sp>
      <p:sp>
        <p:nvSpPr>
          <p:cNvPr id="8" name="ZoneTexte 9"/>
          <p:cNvSpPr txBox="1"/>
          <p:nvPr/>
        </p:nvSpPr>
        <p:spPr>
          <a:xfrm>
            <a:off x="94785" y="-48725"/>
            <a:ext cx="52782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 smtClean="0">
                <a:solidFill>
                  <a:schemeClr val="bg1"/>
                </a:solidFill>
                <a:ea typeface="Times New Roman" charset="0"/>
                <a:cs typeface="Times New Roman" charset="0"/>
              </a:rPr>
              <a:t>Nicolas </a:t>
            </a:r>
            <a:r>
              <a:rPr lang="fr-FR" sz="4800" dirty="0" err="1" smtClean="0">
                <a:solidFill>
                  <a:schemeClr val="bg1"/>
                </a:solidFill>
                <a:ea typeface="Times New Roman" charset="0"/>
                <a:cs typeface="Times New Roman" charset="0"/>
              </a:rPr>
              <a:t>Bétin</a:t>
            </a:r>
            <a:endParaRPr lang="fr-FR" sz="4800" dirty="0">
              <a:solidFill>
                <a:schemeClr val="bg1"/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11" name="ZoneTexte 9"/>
          <p:cNvSpPr txBox="1"/>
          <p:nvPr/>
        </p:nvSpPr>
        <p:spPr>
          <a:xfrm>
            <a:off x="231745" y="2739097"/>
            <a:ext cx="68568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fr-FR" sz="1200" dirty="0" smtClean="0"/>
              <a:t>2014 – 2016  </a:t>
            </a:r>
            <a:r>
              <a:rPr lang="fr-FR" sz="1200" dirty="0"/>
              <a:t>Master Statistique Appliquée spécialité « Statistique pour l’entreprise » </a:t>
            </a:r>
            <a:r>
              <a:rPr lang="fr-FR" sz="1200" dirty="0" smtClean="0"/>
              <a:t/>
            </a:r>
            <a:br>
              <a:rPr lang="fr-FR" sz="1200" dirty="0" smtClean="0"/>
            </a:br>
            <a:r>
              <a:rPr lang="fr-FR" sz="1200" dirty="0" smtClean="0"/>
              <a:t>	     </a:t>
            </a:r>
            <a:r>
              <a:rPr lang="fr-FR" sz="1050" dirty="0" smtClean="0"/>
              <a:t>Université </a:t>
            </a:r>
            <a:r>
              <a:rPr lang="fr-FR" sz="1050" dirty="0"/>
              <a:t>Rennes </a:t>
            </a:r>
            <a:r>
              <a:rPr lang="fr-FR" sz="1050" dirty="0" smtClean="0"/>
              <a:t>2 </a:t>
            </a:r>
            <a:endParaRPr lang="fr-FR" sz="1050" dirty="0"/>
          </a:p>
          <a:p>
            <a:pPr defTabSz="685800">
              <a:defRPr/>
            </a:pPr>
            <a:r>
              <a:rPr lang="fr-FR" sz="1050" dirty="0" smtClean="0"/>
              <a:t/>
            </a:r>
            <a:br>
              <a:rPr lang="fr-FR" sz="1050" dirty="0" smtClean="0"/>
            </a:br>
            <a:r>
              <a:rPr lang="fr-FR" sz="1200" dirty="0" smtClean="0"/>
              <a:t>2013 – 2014  </a:t>
            </a:r>
            <a:r>
              <a:rPr lang="fr-FR" sz="1200" dirty="0"/>
              <a:t>Licence MASS (Mathématiques appliquées et sciences sociales) </a:t>
            </a:r>
            <a:endParaRPr lang="fr-FR" sz="1200" dirty="0" smtClean="0"/>
          </a:p>
          <a:p>
            <a:pPr defTabSz="685800">
              <a:defRPr/>
            </a:pPr>
            <a:r>
              <a:rPr lang="fr-FR" sz="1050" dirty="0" smtClean="0"/>
              <a:t>	     Université </a:t>
            </a:r>
            <a:r>
              <a:rPr lang="fr-FR" sz="1050" dirty="0"/>
              <a:t>Rennes 2 </a:t>
            </a:r>
            <a:endParaRPr lang="fr-FR" sz="1050" dirty="0" smtClean="0"/>
          </a:p>
          <a:p>
            <a:pPr defTabSz="685800">
              <a:defRPr/>
            </a:pPr>
            <a:endParaRPr lang="fr-FR" sz="1050" dirty="0"/>
          </a:p>
          <a:p>
            <a:pPr defTabSz="685800">
              <a:defRPr/>
            </a:pPr>
            <a:r>
              <a:rPr lang="fr-FR" sz="1200" dirty="0"/>
              <a:t>2010 – 2013  DUT STID (Statistique et Informatique Décisionnelle</a:t>
            </a:r>
            <a:r>
              <a:rPr lang="fr-FR" sz="1200" dirty="0" smtClean="0"/>
              <a:t>)</a:t>
            </a:r>
          </a:p>
          <a:p>
            <a:pPr defTabSz="685800">
              <a:defRPr/>
            </a:pPr>
            <a:r>
              <a:rPr lang="fr-FR" sz="900" dirty="0"/>
              <a:t>	</a:t>
            </a:r>
            <a:r>
              <a:rPr lang="fr-FR" sz="1050" dirty="0"/>
              <a:t>     Institut Universitaire de </a:t>
            </a:r>
            <a:r>
              <a:rPr lang="fr-FR" sz="1050" dirty="0" smtClean="0"/>
              <a:t>Vannes</a:t>
            </a:r>
            <a:endParaRPr lang="fr-FR" sz="1050" dirty="0"/>
          </a:p>
        </p:txBody>
      </p:sp>
      <p:sp>
        <p:nvSpPr>
          <p:cNvPr id="12" name="ZoneTexte 11"/>
          <p:cNvSpPr txBox="1"/>
          <p:nvPr/>
        </p:nvSpPr>
        <p:spPr>
          <a:xfrm>
            <a:off x="229966" y="2105014"/>
            <a:ext cx="2002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rgbClr val="556D7E"/>
                </a:solidFill>
                <a:ea typeface="Times New Roman" charset="0"/>
                <a:cs typeface="Times New Roman" charset="0"/>
              </a:rPr>
              <a:t>FORMATION</a:t>
            </a:r>
            <a:endParaRPr lang="fr-FR" sz="2800" dirty="0">
              <a:solidFill>
                <a:srgbClr val="556D7E"/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13" name="ZoneTexte 9"/>
          <p:cNvSpPr txBox="1"/>
          <p:nvPr/>
        </p:nvSpPr>
        <p:spPr>
          <a:xfrm>
            <a:off x="274340" y="4990994"/>
            <a:ext cx="5145425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fr-FR" sz="1200" dirty="0" smtClean="0"/>
              <a:t>2016 - 2019 </a:t>
            </a:r>
            <a:r>
              <a:rPr lang="fr-FR" sz="1200" dirty="0" smtClean="0"/>
              <a:t> | Data </a:t>
            </a:r>
            <a:r>
              <a:rPr lang="fr-FR" sz="1200" dirty="0" err="1" smtClean="0"/>
              <a:t>Scientist</a:t>
            </a:r>
            <a:r>
              <a:rPr lang="fr-FR" sz="1200" dirty="0" smtClean="0"/>
              <a:t>  </a:t>
            </a:r>
            <a:r>
              <a:rPr lang="fr-FR" sz="1200" dirty="0"/>
              <a:t>- </a:t>
            </a:r>
            <a:r>
              <a:rPr lang="fr-FR" sz="1200" dirty="0" smtClean="0"/>
              <a:t>Avisia </a:t>
            </a:r>
            <a:r>
              <a:rPr lang="fr-FR" sz="1200" dirty="0"/>
              <a:t>– </a:t>
            </a:r>
            <a:r>
              <a:rPr lang="fr-FR" sz="1200" dirty="0" smtClean="0"/>
              <a:t>Paris</a:t>
            </a:r>
          </a:p>
          <a:p>
            <a:pPr defTabSz="685800">
              <a:defRPr/>
            </a:pPr>
            <a:r>
              <a:rPr lang="fr-FR" sz="1050" dirty="0" smtClean="0"/>
              <a:t>Missions à Sephora, ING Banque &amp; Monoprix</a:t>
            </a:r>
          </a:p>
          <a:p>
            <a:pPr defTabSz="685800">
              <a:defRPr/>
            </a:pPr>
            <a:r>
              <a:rPr lang="fr-FR" sz="1050" dirty="0" smtClean="0"/>
              <a:t>Participation à des challenges/projets internes : Miss France, </a:t>
            </a:r>
            <a:r>
              <a:rPr lang="fr-FR" sz="1050" dirty="0" err="1" smtClean="0"/>
              <a:t>BabyFoot</a:t>
            </a:r>
            <a:r>
              <a:rPr lang="fr-FR" sz="1050" dirty="0" smtClean="0"/>
              <a:t> connecté, </a:t>
            </a:r>
            <a:r>
              <a:rPr lang="fr-FR" sz="1050" dirty="0" err="1" smtClean="0"/>
              <a:t>scoring</a:t>
            </a:r>
            <a:r>
              <a:rPr lang="fr-FR" sz="1050" dirty="0" smtClean="0"/>
              <a:t>, segmentation</a:t>
            </a:r>
          </a:p>
          <a:p>
            <a:pPr defTabSz="685800">
              <a:defRPr/>
            </a:pPr>
            <a:r>
              <a:rPr lang="fr-FR" sz="1050" dirty="0"/>
              <a:t>Outils : </a:t>
            </a:r>
            <a:r>
              <a:rPr lang="fr-FR" sz="1050" dirty="0" smtClean="0"/>
              <a:t>Python</a:t>
            </a:r>
            <a:r>
              <a:rPr lang="fr-FR" sz="1050" dirty="0"/>
              <a:t>, R, </a:t>
            </a:r>
            <a:r>
              <a:rPr lang="fr-FR" sz="1050" dirty="0" err="1"/>
              <a:t>Spark</a:t>
            </a:r>
            <a:r>
              <a:rPr lang="fr-FR" sz="1050" dirty="0"/>
              <a:t>, </a:t>
            </a:r>
            <a:r>
              <a:rPr lang="fr-FR" sz="1050" dirty="0" err="1"/>
              <a:t>Hive</a:t>
            </a:r>
            <a:r>
              <a:rPr lang="fr-FR" sz="1050" dirty="0"/>
              <a:t>, </a:t>
            </a:r>
            <a:r>
              <a:rPr lang="fr-FR" sz="1050" dirty="0" err="1"/>
              <a:t>Hadoop</a:t>
            </a:r>
            <a:r>
              <a:rPr lang="fr-FR" sz="1050" dirty="0"/>
              <a:t>, </a:t>
            </a:r>
            <a:r>
              <a:rPr lang="fr-FR" sz="1050" dirty="0" err="1"/>
              <a:t>Dataiku</a:t>
            </a:r>
            <a:r>
              <a:rPr lang="fr-FR" sz="1050" dirty="0"/>
              <a:t>, SAS </a:t>
            </a:r>
            <a:r>
              <a:rPr lang="fr-FR" sz="1050" dirty="0" smtClean="0"/>
              <a:t/>
            </a:r>
            <a:br>
              <a:rPr lang="fr-FR" sz="1050" dirty="0" smtClean="0"/>
            </a:br>
            <a:r>
              <a:rPr lang="fr-FR" sz="1050" dirty="0" smtClean="0"/>
              <a:t/>
            </a:r>
            <a:br>
              <a:rPr lang="fr-FR" sz="1050" dirty="0" smtClean="0"/>
            </a:br>
            <a:r>
              <a:rPr lang="fr-FR" sz="1200" dirty="0" smtClean="0"/>
              <a:t>2018 - 2019  </a:t>
            </a:r>
            <a:r>
              <a:rPr lang="fr-FR" sz="1200" dirty="0" smtClean="0"/>
              <a:t>| </a:t>
            </a:r>
            <a:r>
              <a:rPr lang="fr-FR" sz="1200" dirty="0" smtClean="0"/>
              <a:t>Consultant Data </a:t>
            </a:r>
            <a:r>
              <a:rPr lang="fr-FR" sz="1200" dirty="0" err="1" smtClean="0"/>
              <a:t>Scientist</a:t>
            </a:r>
            <a:r>
              <a:rPr lang="fr-FR" sz="1200" dirty="0" smtClean="0"/>
              <a:t>  </a:t>
            </a:r>
            <a:r>
              <a:rPr lang="fr-FR" sz="1200" dirty="0"/>
              <a:t>- </a:t>
            </a:r>
            <a:r>
              <a:rPr lang="fr-FR" sz="1200" dirty="0" smtClean="0"/>
              <a:t>Sephora </a:t>
            </a:r>
            <a:r>
              <a:rPr lang="fr-FR" sz="1200" dirty="0"/>
              <a:t>– </a:t>
            </a:r>
            <a:r>
              <a:rPr lang="fr-FR" sz="1200" dirty="0" smtClean="0"/>
              <a:t>Neuilly Sur Seine</a:t>
            </a:r>
            <a:endParaRPr lang="fr-FR" sz="1200" dirty="0"/>
          </a:p>
          <a:p>
            <a:pPr defTabSz="685800">
              <a:defRPr/>
            </a:pPr>
            <a:r>
              <a:rPr lang="fr-FR" sz="1050" dirty="0" smtClean="0"/>
              <a:t>Prévision de l’activité </a:t>
            </a:r>
            <a:r>
              <a:rPr lang="fr-FR" sz="1050" dirty="0" err="1" smtClean="0"/>
              <a:t>Estore</a:t>
            </a:r>
            <a:r>
              <a:rPr lang="fr-FR" sz="1050" dirty="0" smtClean="0"/>
              <a:t> dans le </a:t>
            </a:r>
            <a:r>
              <a:rPr lang="fr-FR" sz="1050" dirty="0"/>
              <a:t>but d’optimiser la </a:t>
            </a:r>
            <a:r>
              <a:rPr lang="fr-FR" sz="1050" dirty="0" err="1" smtClean="0"/>
              <a:t>supply</a:t>
            </a:r>
            <a:r>
              <a:rPr lang="fr-FR" sz="1050" dirty="0" smtClean="0"/>
              <a:t> </a:t>
            </a:r>
            <a:r>
              <a:rPr lang="fr-FR" sz="1050" dirty="0" err="1" smtClean="0"/>
              <a:t>chain</a:t>
            </a:r>
            <a:r>
              <a:rPr lang="fr-FR" sz="1050" dirty="0" smtClean="0"/>
              <a:t> et les performances des opérations commerciales grâce au Machine Learning</a:t>
            </a:r>
          </a:p>
          <a:p>
            <a:pPr defTabSz="685800">
              <a:defRPr/>
            </a:pPr>
            <a:r>
              <a:rPr lang="fr-FR" sz="1050" dirty="0" smtClean="0"/>
              <a:t>Prévision des lancements de produit dans le but d’optimiser les stocks en magasins</a:t>
            </a:r>
            <a:endParaRPr lang="fr-FR" sz="1050" dirty="0" smtClean="0"/>
          </a:p>
          <a:p>
            <a:pPr defTabSz="685800">
              <a:defRPr/>
            </a:pPr>
            <a:r>
              <a:rPr lang="fr-FR" sz="1050" dirty="0" smtClean="0"/>
              <a:t>Outils : </a:t>
            </a:r>
            <a:r>
              <a:rPr lang="en-US" sz="1050" dirty="0"/>
              <a:t>Python, R, Spark, Hive, Hadoop, </a:t>
            </a:r>
            <a:r>
              <a:rPr lang="en-US" sz="1050" dirty="0" err="1"/>
              <a:t>Dataiku</a:t>
            </a:r>
            <a:r>
              <a:rPr lang="en-US" sz="1050" dirty="0"/>
              <a:t> </a:t>
            </a:r>
            <a:endParaRPr lang="fr-FR" sz="1050" dirty="0"/>
          </a:p>
          <a:p>
            <a:pPr defTabSz="685800">
              <a:defRPr/>
            </a:pPr>
            <a:r>
              <a:rPr lang="fr-FR" sz="1050" dirty="0" smtClean="0"/>
              <a:t/>
            </a:r>
            <a:br>
              <a:rPr lang="fr-FR" sz="1050" dirty="0" smtClean="0"/>
            </a:br>
            <a:r>
              <a:rPr lang="fr-FR" sz="1200" dirty="0" smtClean="0"/>
              <a:t>2017 - 2018  </a:t>
            </a:r>
            <a:r>
              <a:rPr lang="fr-FR" sz="1200" dirty="0" smtClean="0"/>
              <a:t>| Consultant </a:t>
            </a:r>
            <a:r>
              <a:rPr lang="fr-FR" sz="1200" dirty="0" smtClean="0"/>
              <a:t>Data </a:t>
            </a:r>
            <a:r>
              <a:rPr lang="fr-FR" sz="1200" dirty="0" err="1" smtClean="0"/>
              <a:t>Analyst</a:t>
            </a:r>
            <a:r>
              <a:rPr lang="fr-FR" sz="1200" dirty="0" smtClean="0"/>
              <a:t> </a:t>
            </a:r>
            <a:r>
              <a:rPr lang="fr-FR" sz="1200" i="1" dirty="0" smtClean="0"/>
              <a:t>(5mois)</a:t>
            </a:r>
            <a:r>
              <a:rPr lang="fr-FR" sz="1200" dirty="0" smtClean="0"/>
              <a:t> </a:t>
            </a:r>
            <a:r>
              <a:rPr lang="fr-FR" sz="1200" dirty="0"/>
              <a:t>- </a:t>
            </a:r>
            <a:r>
              <a:rPr lang="fr-FR" sz="1200" dirty="0" smtClean="0"/>
              <a:t>Monoprix </a:t>
            </a:r>
            <a:r>
              <a:rPr lang="fr-FR" sz="1200" dirty="0"/>
              <a:t>– </a:t>
            </a:r>
            <a:r>
              <a:rPr lang="fr-FR" sz="1200" dirty="0" smtClean="0"/>
              <a:t>Clichy</a:t>
            </a:r>
            <a:endParaRPr lang="fr-FR" sz="1200" dirty="0"/>
          </a:p>
          <a:p>
            <a:pPr defTabSz="685800">
              <a:defRPr/>
            </a:pPr>
            <a:r>
              <a:rPr lang="fr-FR" sz="1050" dirty="0" smtClean="0"/>
              <a:t>Création de Dashboard pour mesurer </a:t>
            </a:r>
            <a:r>
              <a:rPr lang="fr-FR" sz="1050" dirty="0" smtClean="0"/>
              <a:t>le business</a:t>
            </a:r>
            <a:endParaRPr lang="fr-FR" sz="1050" dirty="0" smtClean="0"/>
          </a:p>
          <a:p>
            <a:pPr defTabSz="685800">
              <a:defRPr/>
            </a:pPr>
            <a:r>
              <a:rPr lang="fr-FR" sz="1050" dirty="0" smtClean="0"/>
              <a:t>Outil : SAS</a:t>
            </a:r>
            <a:endParaRPr lang="fr-FR" sz="1050" dirty="0"/>
          </a:p>
          <a:p>
            <a:pPr defTabSz="685800">
              <a:defRPr/>
            </a:pPr>
            <a:endParaRPr lang="fr-FR" sz="1050" dirty="0" smtClean="0"/>
          </a:p>
          <a:p>
            <a:pPr lvl="0" defTabSz="685800">
              <a:defRPr/>
            </a:pPr>
            <a:r>
              <a:rPr lang="fr-FR" sz="1200" dirty="0" smtClean="0">
                <a:solidFill>
                  <a:prstClr val="black"/>
                </a:solidFill>
              </a:rPr>
              <a:t>2016 - 2017 </a:t>
            </a:r>
            <a:r>
              <a:rPr lang="fr-FR" sz="1200" dirty="0" smtClean="0">
                <a:solidFill>
                  <a:prstClr val="black"/>
                </a:solidFill>
              </a:rPr>
              <a:t>|  Consultant </a:t>
            </a:r>
            <a:r>
              <a:rPr lang="fr-FR" sz="1200" dirty="0">
                <a:solidFill>
                  <a:prstClr val="black"/>
                </a:solidFill>
              </a:rPr>
              <a:t>Data </a:t>
            </a:r>
            <a:r>
              <a:rPr lang="fr-FR" sz="1200" dirty="0" err="1" smtClean="0">
                <a:solidFill>
                  <a:prstClr val="black"/>
                </a:solidFill>
              </a:rPr>
              <a:t>Scientist</a:t>
            </a:r>
            <a:r>
              <a:rPr lang="fr-FR" sz="1200" dirty="0" smtClean="0">
                <a:solidFill>
                  <a:prstClr val="black"/>
                </a:solidFill>
              </a:rPr>
              <a:t> </a:t>
            </a:r>
            <a:r>
              <a:rPr lang="fr-FR" sz="1200" i="1" dirty="0" smtClean="0">
                <a:solidFill>
                  <a:prstClr val="black"/>
                </a:solidFill>
              </a:rPr>
              <a:t>(14mois</a:t>
            </a:r>
            <a:r>
              <a:rPr lang="fr-FR" sz="1200" i="1" dirty="0">
                <a:solidFill>
                  <a:prstClr val="black"/>
                </a:solidFill>
              </a:rPr>
              <a:t>)</a:t>
            </a:r>
            <a:r>
              <a:rPr lang="fr-FR" sz="1200" dirty="0">
                <a:solidFill>
                  <a:prstClr val="black"/>
                </a:solidFill>
              </a:rPr>
              <a:t> - </a:t>
            </a:r>
            <a:r>
              <a:rPr lang="fr-FR" sz="1200" dirty="0" smtClean="0">
                <a:solidFill>
                  <a:prstClr val="black"/>
                </a:solidFill>
              </a:rPr>
              <a:t>ING </a:t>
            </a:r>
            <a:r>
              <a:rPr lang="fr-FR" sz="1200" dirty="0">
                <a:solidFill>
                  <a:prstClr val="black"/>
                </a:solidFill>
              </a:rPr>
              <a:t>– </a:t>
            </a:r>
            <a:r>
              <a:rPr lang="fr-FR" sz="1200" dirty="0" smtClean="0">
                <a:solidFill>
                  <a:prstClr val="black"/>
                </a:solidFill>
              </a:rPr>
              <a:t>Paris</a:t>
            </a:r>
            <a:endParaRPr lang="fr-FR" sz="1200" dirty="0">
              <a:solidFill>
                <a:prstClr val="black"/>
              </a:solidFill>
            </a:endParaRPr>
          </a:p>
          <a:p>
            <a:pPr lvl="0" defTabSz="685800">
              <a:defRPr/>
            </a:pPr>
            <a:r>
              <a:rPr lang="fr-FR" sz="1050" dirty="0" smtClean="0">
                <a:solidFill>
                  <a:prstClr val="black"/>
                </a:solidFill>
              </a:rPr>
              <a:t>Création de scores avec le Machine Learning : </a:t>
            </a:r>
            <a:r>
              <a:rPr lang="fr-FR" sz="1050" dirty="0" err="1" smtClean="0">
                <a:solidFill>
                  <a:prstClr val="black"/>
                </a:solidFill>
              </a:rPr>
              <a:t>Churn</a:t>
            </a:r>
            <a:r>
              <a:rPr lang="fr-FR" sz="1050" dirty="0" smtClean="0">
                <a:solidFill>
                  <a:prstClr val="black"/>
                </a:solidFill>
              </a:rPr>
              <a:t>, versement sur des produits boursiers</a:t>
            </a:r>
          </a:p>
          <a:p>
            <a:pPr lvl="0" defTabSz="685800">
              <a:defRPr/>
            </a:pPr>
            <a:r>
              <a:rPr lang="fr-FR" sz="1050" dirty="0" smtClean="0">
                <a:solidFill>
                  <a:prstClr val="black"/>
                </a:solidFill>
              </a:rPr>
              <a:t>Implémentation de modèles de cross </a:t>
            </a:r>
            <a:r>
              <a:rPr lang="fr-FR" sz="1050" dirty="0" err="1" smtClean="0">
                <a:solidFill>
                  <a:prstClr val="black"/>
                </a:solidFill>
              </a:rPr>
              <a:t>selling</a:t>
            </a:r>
            <a:r>
              <a:rPr lang="fr-FR" sz="1050" dirty="0">
                <a:solidFill>
                  <a:prstClr val="black"/>
                </a:solidFill>
              </a:rPr>
              <a:t> </a:t>
            </a:r>
            <a:r>
              <a:rPr lang="fr-FR" sz="1050" dirty="0" smtClean="0">
                <a:solidFill>
                  <a:prstClr val="black"/>
                </a:solidFill>
              </a:rPr>
              <a:t>sur les produits boursiers &amp; assurance vie</a:t>
            </a:r>
          </a:p>
          <a:p>
            <a:pPr lvl="0" defTabSz="685800">
              <a:defRPr/>
            </a:pPr>
            <a:r>
              <a:rPr lang="fr-FR" sz="1050" dirty="0" smtClean="0">
                <a:solidFill>
                  <a:prstClr val="black"/>
                </a:solidFill>
              </a:rPr>
              <a:t>Création d’un </a:t>
            </a:r>
            <a:r>
              <a:rPr lang="fr-FR" sz="1050" dirty="0" err="1" smtClean="0">
                <a:solidFill>
                  <a:prstClr val="black"/>
                </a:solidFill>
              </a:rPr>
              <a:t>DataMart</a:t>
            </a:r>
            <a:r>
              <a:rPr lang="fr-FR" sz="1050" dirty="0" smtClean="0">
                <a:solidFill>
                  <a:prstClr val="black"/>
                </a:solidFill>
              </a:rPr>
              <a:t> campagne pour mesurer les performance commerciales</a:t>
            </a:r>
            <a:endParaRPr lang="fr-FR" sz="1050" dirty="0">
              <a:solidFill>
                <a:prstClr val="black"/>
              </a:solidFill>
            </a:endParaRPr>
          </a:p>
          <a:p>
            <a:pPr lvl="0" defTabSz="685800">
              <a:defRPr/>
            </a:pPr>
            <a:r>
              <a:rPr lang="fr-FR" sz="1050" dirty="0" smtClean="0">
                <a:solidFill>
                  <a:prstClr val="black"/>
                </a:solidFill>
              </a:rPr>
              <a:t>Outils : </a:t>
            </a:r>
            <a:r>
              <a:rPr lang="fr-FR" sz="1050" dirty="0"/>
              <a:t>SAS, SAS Visual </a:t>
            </a:r>
            <a:r>
              <a:rPr lang="fr-FR" sz="1050" dirty="0" err="1"/>
              <a:t>Analytics</a:t>
            </a:r>
            <a:r>
              <a:rPr lang="fr-FR" sz="1050" dirty="0"/>
              <a:t>, SAP </a:t>
            </a:r>
            <a:r>
              <a:rPr lang="fr-FR" sz="1050" dirty="0" err="1"/>
              <a:t>Predictive</a:t>
            </a:r>
            <a:r>
              <a:rPr lang="fr-FR" sz="1050" dirty="0"/>
              <a:t> </a:t>
            </a:r>
            <a:r>
              <a:rPr lang="fr-FR" sz="1050" dirty="0" err="1"/>
              <a:t>Analytics</a:t>
            </a:r>
            <a:r>
              <a:rPr lang="fr-FR" sz="1050" dirty="0"/>
              <a:t> </a:t>
            </a:r>
            <a:endParaRPr lang="fr-FR" sz="1050" dirty="0" smtClean="0"/>
          </a:p>
          <a:p>
            <a:pPr lvl="0" defTabSz="685800">
              <a:defRPr/>
            </a:pPr>
            <a:endParaRPr lang="fr-FR" sz="1050" dirty="0">
              <a:solidFill>
                <a:prstClr val="black"/>
              </a:solidFill>
            </a:endParaRPr>
          </a:p>
          <a:p>
            <a:pPr lvl="0" defTabSz="685800">
              <a:defRPr/>
            </a:pPr>
            <a:r>
              <a:rPr lang="fr-FR" sz="1200" dirty="0" smtClean="0">
                <a:solidFill>
                  <a:prstClr val="black"/>
                </a:solidFill>
              </a:rPr>
              <a:t>2016 | Consultant </a:t>
            </a:r>
            <a:r>
              <a:rPr lang="fr-FR" sz="1200" dirty="0">
                <a:solidFill>
                  <a:prstClr val="black"/>
                </a:solidFill>
              </a:rPr>
              <a:t>Data </a:t>
            </a:r>
            <a:r>
              <a:rPr lang="fr-FR" sz="1200" dirty="0" err="1">
                <a:solidFill>
                  <a:prstClr val="black"/>
                </a:solidFill>
              </a:rPr>
              <a:t>Scientist</a:t>
            </a:r>
            <a:r>
              <a:rPr lang="fr-FR" sz="1200" dirty="0">
                <a:solidFill>
                  <a:prstClr val="black"/>
                </a:solidFill>
              </a:rPr>
              <a:t> </a:t>
            </a:r>
            <a:r>
              <a:rPr lang="fr-FR" sz="1200" i="1" dirty="0" smtClean="0">
                <a:solidFill>
                  <a:prstClr val="black"/>
                </a:solidFill>
              </a:rPr>
              <a:t>(7mois</a:t>
            </a:r>
            <a:r>
              <a:rPr lang="fr-FR" sz="1200" i="1" dirty="0">
                <a:solidFill>
                  <a:prstClr val="black"/>
                </a:solidFill>
              </a:rPr>
              <a:t>)</a:t>
            </a:r>
            <a:r>
              <a:rPr lang="fr-FR" sz="1200" dirty="0">
                <a:solidFill>
                  <a:prstClr val="black"/>
                </a:solidFill>
              </a:rPr>
              <a:t> - </a:t>
            </a:r>
            <a:r>
              <a:rPr lang="fr-FR" sz="1200" dirty="0" smtClean="0">
                <a:solidFill>
                  <a:prstClr val="black"/>
                </a:solidFill>
              </a:rPr>
              <a:t>Sephora </a:t>
            </a:r>
            <a:r>
              <a:rPr lang="fr-FR" sz="1200" dirty="0">
                <a:solidFill>
                  <a:prstClr val="black"/>
                </a:solidFill>
              </a:rPr>
              <a:t>– </a:t>
            </a:r>
            <a:r>
              <a:rPr lang="fr-FR" sz="1200" dirty="0" smtClean="0">
                <a:solidFill>
                  <a:prstClr val="black"/>
                </a:solidFill>
              </a:rPr>
              <a:t>Boulogne-Billancourt</a:t>
            </a:r>
            <a:endParaRPr lang="fr-FR" sz="1200" dirty="0">
              <a:solidFill>
                <a:prstClr val="black"/>
              </a:solidFill>
            </a:endParaRPr>
          </a:p>
          <a:p>
            <a:pPr lvl="0" defTabSz="685800">
              <a:defRPr/>
            </a:pPr>
            <a:r>
              <a:rPr lang="fr-FR" sz="1050" dirty="0" smtClean="0">
                <a:solidFill>
                  <a:prstClr val="black"/>
                </a:solidFill>
              </a:rPr>
              <a:t>Mise </a:t>
            </a:r>
            <a:r>
              <a:rPr lang="fr-FR" sz="1050" dirty="0">
                <a:solidFill>
                  <a:prstClr val="black"/>
                </a:solidFill>
              </a:rPr>
              <a:t>en place d’un plan d’animation « nouveaux clients » </a:t>
            </a:r>
            <a:endParaRPr lang="fr-FR" sz="1050" dirty="0" smtClean="0">
              <a:solidFill>
                <a:prstClr val="black"/>
              </a:solidFill>
            </a:endParaRPr>
          </a:p>
          <a:p>
            <a:pPr lvl="0" defTabSz="685800">
              <a:defRPr/>
            </a:pPr>
            <a:r>
              <a:rPr lang="fr-FR" sz="1050" dirty="0" smtClean="0">
                <a:solidFill>
                  <a:prstClr val="black"/>
                </a:solidFill>
              </a:rPr>
              <a:t>Accompagnement </a:t>
            </a:r>
            <a:r>
              <a:rPr lang="fr-FR" sz="1050" dirty="0">
                <a:solidFill>
                  <a:prstClr val="black"/>
                </a:solidFill>
              </a:rPr>
              <a:t>méthodologique pour l’optimisation des méthodes de </a:t>
            </a:r>
            <a:r>
              <a:rPr lang="fr-FR" sz="1050" dirty="0" smtClean="0">
                <a:solidFill>
                  <a:prstClr val="black"/>
                </a:solidFill>
              </a:rPr>
              <a:t>segmentation</a:t>
            </a:r>
          </a:p>
          <a:p>
            <a:pPr lvl="0" defTabSz="685800">
              <a:defRPr/>
            </a:pPr>
            <a:r>
              <a:rPr lang="fr-FR" sz="1050" dirty="0" smtClean="0">
                <a:solidFill>
                  <a:prstClr val="black"/>
                </a:solidFill>
              </a:rPr>
              <a:t>Analyse </a:t>
            </a:r>
            <a:r>
              <a:rPr lang="fr-FR" sz="1050" dirty="0">
                <a:solidFill>
                  <a:prstClr val="black"/>
                </a:solidFill>
              </a:rPr>
              <a:t>des parcours Client </a:t>
            </a:r>
            <a:r>
              <a:rPr lang="fr-FR" sz="1050" dirty="0" err="1">
                <a:solidFill>
                  <a:prstClr val="black"/>
                </a:solidFill>
              </a:rPr>
              <a:t>Omnicanal</a:t>
            </a:r>
            <a:endParaRPr lang="fr-FR" sz="1050" dirty="0">
              <a:solidFill>
                <a:prstClr val="black"/>
              </a:solidFill>
            </a:endParaRPr>
          </a:p>
          <a:p>
            <a:pPr lvl="0" defTabSz="685800">
              <a:defRPr/>
            </a:pPr>
            <a:r>
              <a:rPr lang="fr-FR" sz="1050" dirty="0">
                <a:solidFill>
                  <a:prstClr val="black"/>
                </a:solidFill>
              </a:rPr>
              <a:t>Outils : </a:t>
            </a:r>
            <a:r>
              <a:rPr lang="fr-FR" sz="1050" dirty="0"/>
              <a:t>Python, R, </a:t>
            </a:r>
            <a:r>
              <a:rPr lang="fr-FR" sz="1050" dirty="0" err="1"/>
              <a:t>Hadoop</a:t>
            </a:r>
            <a:r>
              <a:rPr lang="fr-FR" sz="1050" dirty="0"/>
              <a:t>, SAS, SPSS </a:t>
            </a:r>
          </a:p>
          <a:p>
            <a:pPr lvl="0" defTabSz="685800">
              <a:defRPr/>
            </a:pPr>
            <a:endParaRPr lang="fr-FR" sz="1050" dirty="0" smtClean="0">
              <a:solidFill>
                <a:prstClr val="black"/>
              </a:solidFill>
            </a:endParaRPr>
          </a:p>
          <a:p>
            <a:pPr lvl="0" defTabSz="685800">
              <a:defRPr/>
            </a:pPr>
            <a:r>
              <a:rPr lang="fr-FR" sz="1200" dirty="0" smtClean="0">
                <a:solidFill>
                  <a:prstClr val="black"/>
                </a:solidFill>
              </a:rPr>
              <a:t>2005 | Data </a:t>
            </a:r>
            <a:r>
              <a:rPr lang="fr-FR" sz="1200" dirty="0" err="1" smtClean="0">
                <a:solidFill>
                  <a:prstClr val="black"/>
                </a:solidFill>
              </a:rPr>
              <a:t>Analyst</a:t>
            </a:r>
            <a:r>
              <a:rPr lang="fr-FR" sz="1200" dirty="0" smtClean="0">
                <a:solidFill>
                  <a:prstClr val="black"/>
                </a:solidFill>
              </a:rPr>
              <a:t> </a:t>
            </a:r>
            <a:r>
              <a:rPr lang="fr-FR" sz="1200" i="1" dirty="0" smtClean="0">
                <a:solidFill>
                  <a:prstClr val="black"/>
                </a:solidFill>
              </a:rPr>
              <a:t>(4mois</a:t>
            </a:r>
            <a:r>
              <a:rPr lang="fr-FR" sz="1200" i="1" dirty="0">
                <a:solidFill>
                  <a:prstClr val="black"/>
                </a:solidFill>
              </a:rPr>
              <a:t>)</a:t>
            </a:r>
            <a:r>
              <a:rPr lang="fr-FR" sz="1200" dirty="0">
                <a:solidFill>
                  <a:prstClr val="black"/>
                </a:solidFill>
              </a:rPr>
              <a:t> </a:t>
            </a:r>
            <a:r>
              <a:rPr lang="fr-FR" sz="1200" dirty="0" smtClean="0">
                <a:solidFill>
                  <a:prstClr val="black"/>
                </a:solidFill>
              </a:rPr>
              <a:t>– Ouest France </a:t>
            </a:r>
            <a:r>
              <a:rPr lang="fr-FR" sz="1200" dirty="0" err="1" smtClean="0">
                <a:solidFill>
                  <a:prstClr val="black"/>
                </a:solidFill>
              </a:rPr>
              <a:t>Multimedia</a:t>
            </a:r>
            <a:r>
              <a:rPr lang="fr-FR" sz="1200" dirty="0" smtClean="0">
                <a:solidFill>
                  <a:prstClr val="black"/>
                </a:solidFill>
              </a:rPr>
              <a:t> </a:t>
            </a:r>
            <a:r>
              <a:rPr lang="fr-FR" sz="1200" dirty="0">
                <a:solidFill>
                  <a:prstClr val="black"/>
                </a:solidFill>
              </a:rPr>
              <a:t>– </a:t>
            </a:r>
            <a:r>
              <a:rPr lang="fr-FR" sz="1200" dirty="0" smtClean="0">
                <a:solidFill>
                  <a:prstClr val="black"/>
                </a:solidFill>
              </a:rPr>
              <a:t>Rennes</a:t>
            </a:r>
            <a:endParaRPr lang="fr-FR" sz="1200" dirty="0">
              <a:solidFill>
                <a:prstClr val="black"/>
              </a:solidFill>
            </a:endParaRPr>
          </a:p>
          <a:p>
            <a:pPr lvl="0" defTabSz="685800">
              <a:defRPr/>
            </a:pPr>
            <a:r>
              <a:rPr lang="fr-FR" sz="1050" dirty="0">
                <a:solidFill>
                  <a:prstClr val="black"/>
                </a:solidFill>
              </a:rPr>
              <a:t>Création d'un observatoire de l'emploi pour le site </a:t>
            </a:r>
            <a:r>
              <a:rPr lang="fr-FR" sz="1050" dirty="0" smtClean="0">
                <a:solidFill>
                  <a:prstClr val="black"/>
                </a:solidFill>
              </a:rPr>
              <a:t>Ouestfrance-emploi.com</a:t>
            </a:r>
          </a:p>
          <a:p>
            <a:pPr lvl="0" defTabSz="685800">
              <a:defRPr/>
            </a:pPr>
            <a:r>
              <a:rPr lang="fr-FR" sz="1050" dirty="0" smtClean="0">
                <a:solidFill>
                  <a:prstClr val="black"/>
                </a:solidFill>
              </a:rPr>
              <a:t>Création </a:t>
            </a:r>
            <a:r>
              <a:rPr lang="fr-FR" sz="1050" dirty="0">
                <a:solidFill>
                  <a:prstClr val="black"/>
                </a:solidFill>
              </a:rPr>
              <a:t>d’un Data </a:t>
            </a:r>
            <a:r>
              <a:rPr lang="fr-FR" sz="1050" dirty="0" err="1">
                <a:solidFill>
                  <a:prstClr val="black"/>
                </a:solidFill>
              </a:rPr>
              <a:t>Mart</a:t>
            </a:r>
            <a:r>
              <a:rPr lang="fr-FR" sz="1050" dirty="0">
                <a:solidFill>
                  <a:prstClr val="black"/>
                </a:solidFill>
              </a:rPr>
              <a:t> et de </a:t>
            </a:r>
            <a:r>
              <a:rPr lang="fr-FR" sz="1050" dirty="0" err="1">
                <a:solidFill>
                  <a:prstClr val="black"/>
                </a:solidFill>
              </a:rPr>
              <a:t>Mock</a:t>
            </a:r>
            <a:r>
              <a:rPr lang="fr-FR" sz="1050" dirty="0">
                <a:solidFill>
                  <a:prstClr val="black"/>
                </a:solidFill>
              </a:rPr>
              <a:t>-up </a:t>
            </a:r>
            <a:endParaRPr lang="fr-FR" sz="1050" dirty="0" smtClean="0">
              <a:solidFill>
                <a:prstClr val="black"/>
              </a:solidFill>
            </a:endParaRPr>
          </a:p>
          <a:p>
            <a:pPr lvl="0" defTabSz="685800">
              <a:defRPr/>
            </a:pPr>
            <a:r>
              <a:rPr lang="fr-FR" sz="1050" dirty="0" smtClean="0">
                <a:solidFill>
                  <a:prstClr val="black"/>
                </a:solidFill>
              </a:rPr>
              <a:t>Outils : </a:t>
            </a:r>
            <a:r>
              <a:rPr lang="fr-FR" sz="1050" dirty="0" smtClean="0"/>
              <a:t>SAS, R, </a:t>
            </a:r>
            <a:r>
              <a:rPr lang="fr-FR" sz="1050" dirty="0" err="1" smtClean="0"/>
              <a:t>Balsamiq</a:t>
            </a:r>
            <a:endParaRPr lang="fr-FR" sz="1050" dirty="0"/>
          </a:p>
          <a:p>
            <a:pPr lvl="0" defTabSz="685800">
              <a:defRPr/>
            </a:pPr>
            <a:endParaRPr lang="fr-FR" sz="1050" dirty="0" smtClean="0">
              <a:solidFill>
                <a:prstClr val="black"/>
              </a:solidFill>
            </a:endParaRPr>
          </a:p>
          <a:p>
            <a:pPr defTabSz="685800">
              <a:defRPr/>
            </a:pPr>
            <a:endParaRPr lang="fr-FR" sz="1050" dirty="0" smtClean="0"/>
          </a:p>
          <a:p>
            <a:pPr defTabSz="685800">
              <a:defRPr/>
            </a:pPr>
            <a:endParaRPr lang="fr-FR" sz="1050" dirty="0" smtClean="0"/>
          </a:p>
          <a:p>
            <a:pPr defTabSz="685800">
              <a:defRPr/>
            </a:pPr>
            <a:endParaRPr lang="fr-FR" sz="1050" dirty="0"/>
          </a:p>
        </p:txBody>
      </p:sp>
      <p:sp>
        <p:nvSpPr>
          <p:cNvPr id="14" name="ZoneTexte 13"/>
          <p:cNvSpPr txBox="1"/>
          <p:nvPr/>
        </p:nvSpPr>
        <p:spPr>
          <a:xfrm>
            <a:off x="287991" y="4365378"/>
            <a:ext cx="2747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rgbClr val="556D7E"/>
                </a:solidFill>
                <a:ea typeface="Times New Roman" charset="0"/>
                <a:cs typeface="Times New Roman" charset="0"/>
              </a:rPr>
              <a:t>EXPERIENCE PRO.</a:t>
            </a:r>
            <a:endParaRPr lang="fr-FR" sz="2800" dirty="0">
              <a:solidFill>
                <a:srgbClr val="556D7E"/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4665" y="752593"/>
            <a:ext cx="2524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ea typeface="Times New Roman" charset="0"/>
                <a:cs typeface="Times New Roman" charset="0"/>
              </a:rPr>
              <a:t>Consultant Data </a:t>
            </a:r>
            <a:r>
              <a:rPr lang="fr-FR" dirty="0" err="1" smtClean="0">
                <a:ea typeface="Times New Roman" charset="0"/>
                <a:cs typeface="Times New Roman" charset="0"/>
              </a:rPr>
              <a:t>Scientist</a:t>
            </a:r>
            <a:endParaRPr lang="fr-FR" dirty="0">
              <a:ea typeface="Times New Roman" charset="0"/>
              <a:cs typeface="Times New Roman" charset="0"/>
            </a:endParaRPr>
          </a:p>
        </p:txBody>
      </p:sp>
      <p:cxnSp>
        <p:nvCxnSpPr>
          <p:cNvPr id="4" name="Connecteur droit 3"/>
          <p:cNvCxnSpPr/>
          <p:nvPr/>
        </p:nvCxnSpPr>
        <p:spPr>
          <a:xfrm>
            <a:off x="259539" y="2039112"/>
            <a:ext cx="7070801" cy="0"/>
          </a:xfrm>
          <a:prstGeom prst="line">
            <a:avLst/>
          </a:prstGeom>
          <a:ln w="12700">
            <a:solidFill>
              <a:srgbClr val="337BA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/>
          <p:nvPr/>
        </p:nvCxnSpPr>
        <p:spPr>
          <a:xfrm>
            <a:off x="259539" y="4311477"/>
            <a:ext cx="7070801" cy="0"/>
          </a:xfrm>
          <a:prstGeom prst="line">
            <a:avLst/>
          </a:prstGeom>
          <a:ln w="12700">
            <a:solidFill>
              <a:srgbClr val="337BA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072" y="125378"/>
            <a:ext cx="1444894" cy="1444894"/>
          </a:xfrm>
          <a:prstGeom prst="roundRect">
            <a:avLst/>
          </a:prstGeom>
          <a:ln w="38100">
            <a:solidFill>
              <a:schemeClr val="bg1"/>
            </a:solidFill>
          </a:ln>
        </p:spPr>
      </p:pic>
      <p:cxnSp>
        <p:nvCxnSpPr>
          <p:cNvPr id="32" name="Connecteur droit 31"/>
          <p:cNvCxnSpPr/>
          <p:nvPr/>
        </p:nvCxnSpPr>
        <p:spPr>
          <a:xfrm>
            <a:off x="5360497" y="4501093"/>
            <a:ext cx="0" cy="5972175"/>
          </a:xfrm>
          <a:prstGeom prst="line">
            <a:avLst/>
          </a:prstGeom>
          <a:ln w="12700">
            <a:solidFill>
              <a:srgbClr val="337BA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5495098" y="4534958"/>
            <a:ext cx="17588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556D7E"/>
                </a:solidFill>
                <a:ea typeface="Times New Roman" charset="0"/>
                <a:cs typeface="Times New Roman" charset="0"/>
              </a:rPr>
              <a:t>COMPETENCES</a:t>
            </a:r>
            <a:endParaRPr lang="fr-FR" sz="2000" dirty="0">
              <a:solidFill>
                <a:srgbClr val="556D7E"/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17" name="ZoneTexte 9"/>
          <p:cNvSpPr txBox="1"/>
          <p:nvPr/>
        </p:nvSpPr>
        <p:spPr>
          <a:xfrm>
            <a:off x="5527053" y="5720008"/>
            <a:ext cx="1875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fr-FR" sz="1200" dirty="0" smtClean="0"/>
              <a:t>Machine Learning</a:t>
            </a:r>
            <a:endParaRPr lang="fr-FR" sz="1200" dirty="0"/>
          </a:p>
        </p:txBody>
      </p:sp>
      <p:sp>
        <p:nvSpPr>
          <p:cNvPr id="18" name="ZoneTexte 9"/>
          <p:cNvSpPr txBox="1"/>
          <p:nvPr/>
        </p:nvSpPr>
        <p:spPr>
          <a:xfrm>
            <a:off x="5428615" y="5996660"/>
            <a:ext cx="2131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685800">
              <a:defRPr/>
            </a:pPr>
            <a:r>
              <a:rPr lang="fr-FR" sz="900" i="1" dirty="0" err="1" smtClean="0"/>
              <a:t>Deep</a:t>
            </a:r>
            <a:r>
              <a:rPr lang="fr-FR" sz="900" i="1" dirty="0" smtClean="0"/>
              <a:t> Learning, </a:t>
            </a:r>
            <a:r>
              <a:rPr lang="fr-FR" sz="900" i="1" dirty="0" err="1" smtClean="0"/>
              <a:t>Random</a:t>
            </a:r>
            <a:r>
              <a:rPr lang="fr-FR" sz="900" i="1" dirty="0" smtClean="0"/>
              <a:t> Forest, Gradient </a:t>
            </a:r>
            <a:r>
              <a:rPr lang="fr-FR" sz="900" i="1" dirty="0" err="1" smtClean="0"/>
              <a:t>Boosting</a:t>
            </a:r>
            <a:r>
              <a:rPr lang="fr-FR" sz="900" i="1" dirty="0" smtClean="0"/>
              <a:t>, Time </a:t>
            </a:r>
            <a:r>
              <a:rPr lang="fr-FR" sz="900" i="1" dirty="0" err="1" smtClean="0"/>
              <a:t>series</a:t>
            </a:r>
            <a:r>
              <a:rPr lang="fr-FR" sz="900" i="1" dirty="0" smtClean="0"/>
              <a:t>, SVM, </a:t>
            </a:r>
            <a:r>
              <a:rPr lang="fr-FR" sz="900" i="1" dirty="0" err="1" smtClean="0"/>
              <a:t>Penalized</a:t>
            </a:r>
            <a:r>
              <a:rPr lang="fr-FR" sz="900" i="1" dirty="0" smtClean="0"/>
              <a:t> </a:t>
            </a:r>
            <a:r>
              <a:rPr lang="fr-FR" sz="900" i="1" dirty="0" err="1" smtClean="0"/>
              <a:t>regression</a:t>
            </a:r>
            <a:r>
              <a:rPr lang="fr-FR" sz="900" i="1" dirty="0" smtClean="0"/>
              <a:t>, Pattern Mining, GLM, </a:t>
            </a:r>
            <a:r>
              <a:rPr lang="fr-FR" sz="900" i="1" dirty="0" err="1" smtClean="0"/>
              <a:t>Factorial</a:t>
            </a:r>
            <a:r>
              <a:rPr lang="fr-FR" sz="900" i="1" dirty="0" smtClean="0"/>
              <a:t> </a:t>
            </a:r>
            <a:r>
              <a:rPr lang="fr-FR" sz="900" i="1" dirty="0" err="1" smtClean="0"/>
              <a:t>analysis</a:t>
            </a:r>
            <a:r>
              <a:rPr lang="fr-FR" sz="900" i="1" dirty="0" smtClean="0"/>
              <a:t>, NLP, Transfer Learning</a:t>
            </a:r>
            <a:endParaRPr lang="fr-FR" sz="900" i="1" dirty="0"/>
          </a:p>
        </p:txBody>
      </p:sp>
      <p:sp>
        <p:nvSpPr>
          <p:cNvPr id="19" name="ZoneTexte 9"/>
          <p:cNvSpPr txBox="1"/>
          <p:nvPr/>
        </p:nvSpPr>
        <p:spPr>
          <a:xfrm>
            <a:off x="5864031" y="6712397"/>
            <a:ext cx="12179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fr-FR" sz="1200" dirty="0" smtClean="0"/>
              <a:t>Programmation</a:t>
            </a:r>
            <a:endParaRPr lang="fr-FR" sz="1200" dirty="0"/>
          </a:p>
        </p:txBody>
      </p:sp>
      <p:sp>
        <p:nvSpPr>
          <p:cNvPr id="20" name="ZoneTexte 9"/>
          <p:cNvSpPr txBox="1"/>
          <p:nvPr/>
        </p:nvSpPr>
        <p:spPr>
          <a:xfrm>
            <a:off x="5428615" y="6972239"/>
            <a:ext cx="213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685800">
              <a:defRPr/>
            </a:pPr>
            <a:r>
              <a:rPr lang="fr-FR" sz="900" i="1" dirty="0" smtClean="0"/>
              <a:t>Python, R, SQL, NOSQL, Git, Web </a:t>
            </a:r>
            <a:r>
              <a:rPr lang="fr-FR" sz="900" i="1" dirty="0" err="1" smtClean="0"/>
              <a:t>programming</a:t>
            </a:r>
            <a:r>
              <a:rPr lang="fr-FR" sz="900" i="1" dirty="0" smtClean="0"/>
              <a:t>, Java, PHP, PERL</a:t>
            </a:r>
            <a:endParaRPr lang="fr-FR" sz="900" i="1" dirty="0"/>
          </a:p>
        </p:txBody>
      </p:sp>
      <p:sp>
        <p:nvSpPr>
          <p:cNvPr id="21" name="ZoneTexte 9"/>
          <p:cNvSpPr txBox="1"/>
          <p:nvPr/>
        </p:nvSpPr>
        <p:spPr>
          <a:xfrm>
            <a:off x="5864031" y="7399985"/>
            <a:ext cx="12179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fr-FR" sz="1200" dirty="0" err="1" smtClean="0"/>
              <a:t>Big</a:t>
            </a:r>
            <a:r>
              <a:rPr lang="fr-FR" sz="1200" dirty="0" smtClean="0"/>
              <a:t> Data</a:t>
            </a:r>
            <a:endParaRPr lang="fr-FR" sz="1200" dirty="0"/>
          </a:p>
        </p:txBody>
      </p:sp>
      <p:sp>
        <p:nvSpPr>
          <p:cNvPr id="22" name="ZoneTexte 9"/>
          <p:cNvSpPr txBox="1"/>
          <p:nvPr/>
        </p:nvSpPr>
        <p:spPr>
          <a:xfrm>
            <a:off x="5428615" y="7649052"/>
            <a:ext cx="21313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685800">
              <a:defRPr/>
            </a:pPr>
            <a:r>
              <a:rPr lang="fr-FR" sz="900" i="1" dirty="0" err="1" smtClean="0"/>
              <a:t>Spark</a:t>
            </a:r>
            <a:r>
              <a:rPr lang="fr-FR" sz="900" i="1" dirty="0" smtClean="0"/>
              <a:t>, </a:t>
            </a:r>
            <a:r>
              <a:rPr lang="fr-FR" sz="900" i="1" dirty="0" err="1" smtClean="0"/>
              <a:t>Hive</a:t>
            </a:r>
            <a:r>
              <a:rPr lang="fr-FR" sz="900" i="1" dirty="0" smtClean="0"/>
              <a:t>, </a:t>
            </a:r>
            <a:r>
              <a:rPr lang="fr-FR" sz="900" i="1" dirty="0" err="1" smtClean="0"/>
              <a:t>Hadoop</a:t>
            </a:r>
            <a:r>
              <a:rPr lang="fr-FR" sz="900" i="1" dirty="0" smtClean="0"/>
              <a:t>, H20</a:t>
            </a:r>
            <a:endParaRPr lang="fr-FR" sz="900" i="1" dirty="0"/>
          </a:p>
        </p:txBody>
      </p:sp>
      <p:sp>
        <p:nvSpPr>
          <p:cNvPr id="23" name="ZoneTexte 9"/>
          <p:cNvSpPr txBox="1"/>
          <p:nvPr/>
        </p:nvSpPr>
        <p:spPr>
          <a:xfrm>
            <a:off x="5864031" y="7848089"/>
            <a:ext cx="12179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fr-FR" sz="1200" dirty="0" smtClean="0"/>
              <a:t>Logiciels</a:t>
            </a:r>
            <a:endParaRPr lang="fr-FR" sz="1200" dirty="0"/>
          </a:p>
        </p:txBody>
      </p:sp>
      <p:sp>
        <p:nvSpPr>
          <p:cNvPr id="24" name="ZoneTexte 9"/>
          <p:cNvSpPr txBox="1"/>
          <p:nvPr/>
        </p:nvSpPr>
        <p:spPr>
          <a:xfrm>
            <a:off x="5428615" y="8089392"/>
            <a:ext cx="213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685800">
              <a:defRPr/>
            </a:pPr>
            <a:r>
              <a:rPr lang="fr-FR" sz="900" i="1" dirty="0" err="1" smtClean="0"/>
              <a:t>Dataiku</a:t>
            </a:r>
            <a:r>
              <a:rPr lang="fr-FR" sz="900" i="1" dirty="0" smtClean="0"/>
              <a:t> DSS, R Studio, </a:t>
            </a:r>
            <a:r>
              <a:rPr lang="fr-FR" sz="900" i="1" dirty="0" err="1" smtClean="0"/>
              <a:t>Jupyter</a:t>
            </a:r>
            <a:r>
              <a:rPr lang="fr-FR" sz="900" i="1" dirty="0" smtClean="0"/>
              <a:t>, Google Cloud Platform, SAS, SPSS, </a:t>
            </a:r>
            <a:r>
              <a:rPr lang="fr-FR" sz="900" i="1" dirty="0" err="1" smtClean="0"/>
              <a:t>Teradata</a:t>
            </a:r>
            <a:endParaRPr lang="fr-FR" sz="900" i="1" dirty="0"/>
          </a:p>
        </p:txBody>
      </p:sp>
      <p:grpSp>
        <p:nvGrpSpPr>
          <p:cNvPr id="9" name="Groupe 8"/>
          <p:cNvGrpSpPr/>
          <p:nvPr/>
        </p:nvGrpSpPr>
        <p:grpSpPr>
          <a:xfrm>
            <a:off x="5376451" y="9369791"/>
            <a:ext cx="2212593" cy="1037234"/>
            <a:chOff x="5376451" y="9119420"/>
            <a:chExt cx="2212593" cy="1037234"/>
          </a:xfrm>
        </p:grpSpPr>
        <p:sp>
          <p:nvSpPr>
            <p:cNvPr id="26" name="ZoneTexte 25"/>
            <p:cNvSpPr txBox="1"/>
            <p:nvPr/>
          </p:nvSpPr>
          <p:spPr>
            <a:xfrm>
              <a:off x="5376451" y="9119420"/>
              <a:ext cx="22125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 smtClean="0">
                  <a:solidFill>
                    <a:srgbClr val="556D7E"/>
                  </a:solidFill>
                  <a:ea typeface="Times New Roman" charset="0"/>
                  <a:cs typeface="Times New Roman" charset="0"/>
                </a:rPr>
                <a:t>CULTURES - LOISIRS</a:t>
              </a:r>
              <a:endParaRPr lang="fr-FR" sz="2000" dirty="0">
                <a:solidFill>
                  <a:srgbClr val="556D7E"/>
                </a:solidFill>
                <a:ea typeface="Times New Roman" charset="0"/>
                <a:cs typeface="Times New Roman" charset="0"/>
              </a:endParaRPr>
            </a:p>
          </p:txBody>
        </p:sp>
        <p:sp>
          <p:nvSpPr>
            <p:cNvPr id="27" name="ZoneTexte 9"/>
            <p:cNvSpPr txBox="1"/>
            <p:nvPr/>
          </p:nvSpPr>
          <p:spPr>
            <a:xfrm>
              <a:off x="5603731" y="9560299"/>
              <a:ext cx="69547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defRPr/>
              </a:pPr>
              <a:r>
                <a:rPr lang="fr-FR" sz="1050" dirty="0" smtClean="0"/>
                <a:t>Voyager</a:t>
              </a:r>
              <a:endParaRPr lang="fr-FR" sz="1050" dirty="0"/>
            </a:p>
          </p:txBody>
        </p:sp>
        <p:sp>
          <p:nvSpPr>
            <p:cNvPr id="28" name="ZoneTexte 9"/>
            <p:cNvSpPr txBox="1"/>
            <p:nvPr/>
          </p:nvSpPr>
          <p:spPr>
            <a:xfrm>
              <a:off x="6634870" y="9560299"/>
              <a:ext cx="69547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defRPr/>
              </a:pPr>
              <a:r>
                <a:rPr lang="fr-FR" sz="1050" dirty="0" smtClean="0"/>
                <a:t>Running</a:t>
              </a:r>
              <a:endParaRPr lang="fr-FR" sz="1050" dirty="0"/>
            </a:p>
          </p:txBody>
        </p:sp>
        <p:sp>
          <p:nvSpPr>
            <p:cNvPr id="29" name="ZoneTexte 9"/>
            <p:cNvSpPr txBox="1"/>
            <p:nvPr/>
          </p:nvSpPr>
          <p:spPr>
            <a:xfrm>
              <a:off x="6634870" y="9902738"/>
              <a:ext cx="69547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defRPr/>
              </a:pPr>
              <a:r>
                <a:rPr lang="fr-FR" sz="1050" dirty="0" smtClean="0"/>
                <a:t>Football</a:t>
              </a:r>
              <a:endParaRPr lang="fr-FR" sz="1050" dirty="0"/>
            </a:p>
          </p:txBody>
        </p:sp>
        <p:sp>
          <p:nvSpPr>
            <p:cNvPr id="30" name="ZoneTexte 9"/>
            <p:cNvSpPr txBox="1"/>
            <p:nvPr/>
          </p:nvSpPr>
          <p:spPr>
            <a:xfrm>
              <a:off x="5603731" y="9902738"/>
              <a:ext cx="69547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defRPr/>
              </a:pPr>
              <a:r>
                <a:rPr lang="fr-FR" sz="1050" dirty="0" err="1" smtClean="0"/>
                <a:t>IoT</a:t>
              </a:r>
              <a:endParaRPr lang="fr-FR" sz="1050" dirty="0"/>
            </a:p>
          </p:txBody>
        </p:sp>
      </p:grpSp>
      <p:sp>
        <p:nvSpPr>
          <p:cNvPr id="33" name="ZoneTexte 9"/>
          <p:cNvSpPr txBox="1"/>
          <p:nvPr/>
        </p:nvSpPr>
        <p:spPr>
          <a:xfrm>
            <a:off x="5864031" y="5021533"/>
            <a:ext cx="12179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fr-FR" sz="1200" dirty="0" smtClean="0"/>
              <a:t>Statistiques</a:t>
            </a:r>
            <a:endParaRPr lang="fr-FR" sz="1200" dirty="0"/>
          </a:p>
        </p:txBody>
      </p:sp>
      <p:sp>
        <p:nvSpPr>
          <p:cNvPr id="34" name="ZoneTexte 9"/>
          <p:cNvSpPr txBox="1"/>
          <p:nvPr/>
        </p:nvSpPr>
        <p:spPr>
          <a:xfrm>
            <a:off x="5428615" y="5224892"/>
            <a:ext cx="213137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685800">
              <a:defRPr/>
            </a:pPr>
            <a:r>
              <a:rPr lang="fr-FR" sz="900" i="1" dirty="0" err="1" smtClean="0"/>
              <a:t>Reporting</a:t>
            </a:r>
            <a:r>
              <a:rPr lang="fr-FR" sz="900" i="1" dirty="0" smtClean="0"/>
              <a:t>, </a:t>
            </a:r>
            <a:r>
              <a:rPr lang="fr-FR" sz="900" i="1" dirty="0" err="1" smtClean="0"/>
              <a:t>Profiling</a:t>
            </a:r>
            <a:r>
              <a:rPr lang="fr-FR" sz="900" i="1" dirty="0" smtClean="0"/>
              <a:t>, </a:t>
            </a:r>
            <a:r>
              <a:rPr lang="fr-FR" sz="900" i="1" dirty="0" err="1" smtClean="0"/>
              <a:t>Scoring</a:t>
            </a:r>
            <a:r>
              <a:rPr lang="fr-FR" sz="900" i="1" dirty="0" smtClean="0"/>
              <a:t>, Segmentation, Classification</a:t>
            </a:r>
            <a:r>
              <a:rPr lang="fr-FR" sz="900" i="1" dirty="0"/>
              <a:t>, </a:t>
            </a:r>
            <a:r>
              <a:rPr lang="fr-FR" sz="900" i="1" dirty="0" smtClean="0"/>
              <a:t>Intelligence Artificielle</a:t>
            </a:r>
            <a:r>
              <a:rPr lang="fr-FR" sz="900" i="1" dirty="0"/>
              <a:t>, </a:t>
            </a:r>
            <a:r>
              <a:rPr lang="fr-FR" sz="900" i="1" dirty="0" smtClean="0"/>
              <a:t>Data Mining, Régression</a:t>
            </a:r>
            <a:endParaRPr lang="fr-FR" sz="900" i="1" dirty="0"/>
          </a:p>
        </p:txBody>
      </p:sp>
      <p:sp>
        <p:nvSpPr>
          <p:cNvPr id="36" name="ZoneTexte 9"/>
          <p:cNvSpPr txBox="1"/>
          <p:nvPr/>
        </p:nvSpPr>
        <p:spPr>
          <a:xfrm>
            <a:off x="5864031" y="8459480"/>
            <a:ext cx="1389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fr-FR" sz="1200" dirty="0" smtClean="0"/>
              <a:t>Complémentaires</a:t>
            </a:r>
            <a:endParaRPr lang="fr-FR" sz="1200" dirty="0"/>
          </a:p>
        </p:txBody>
      </p:sp>
      <p:sp>
        <p:nvSpPr>
          <p:cNvPr id="37" name="ZoneTexte 9"/>
          <p:cNvSpPr txBox="1"/>
          <p:nvPr/>
        </p:nvSpPr>
        <p:spPr>
          <a:xfrm>
            <a:off x="5428615" y="8668231"/>
            <a:ext cx="213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685800">
              <a:defRPr/>
            </a:pPr>
            <a:r>
              <a:rPr lang="fr-FR" sz="900" i="1" dirty="0" smtClean="0"/>
              <a:t>Finance, Economie, Digital, Marketing, Stratégie d’entreprise, Anglais</a:t>
            </a:r>
            <a:endParaRPr lang="fr-FR" sz="900" i="1" dirty="0"/>
          </a:p>
        </p:txBody>
      </p:sp>
      <p:cxnSp>
        <p:nvCxnSpPr>
          <p:cNvPr id="38" name="Connecteur droit 37"/>
          <p:cNvCxnSpPr/>
          <p:nvPr/>
        </p:nvCxnSpPr>
        <p:spPr>
          <a:xfrm>
            <a:off x="5527052" y="9187544"/>
            <a:ext cx="1875233" cy="0"/>
          </a:xfrm>
          <a:prstGeom prst="line">
            <a:avLst/>
          </a:prstGeom>
          <a:ln w="12700">
            <a:solidFill>
              <a:srgbClr val="337BA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9840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</TotalTime>
  <Words>203</Words>
  <Application>Microsoft Office PowerPoint</Application>
  <PresentationFormat>Personnalisé</PresentationFormat>
  <Paragraphs>60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lastModifiedBy>Avisia</cp:lastModifiedBy>
  <cp:revision>44</cp:revision>
  <dcterms:created xsi:type="dcterms:W3CDTF">2017-01-23T13:13:08Z</dcterms:created>
  <dcterms:modified xsi:type="dcterms:W3CDTF">2019-08-18T14:52:30Z</dcterms:modified>
</cp:coreProperties>
</file>