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9"/>
  </p:notesMasterIdLst>
  <p:sldIdLst>
    <p:sldId id="256" r:id="rId2"/>
    <p:sldId id="260" r:id="rId3"/>
    <p:sldId id="259" r:id="rId4"/>
    <p:sldId id="258" r:id="rId5"/>
    <p:sldId id="257"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396E94-6A7C-C74F-B674-B9EABFB50340}" v="35" dt="2025-10-27T11:04:11.9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94598"/>
  </p:normalViewPr>
  <p:slideViewPr>
    <p:cSldViewPr snapToGrid="0">
      <p:cViewPr varScale="1">
        <p:scale>
          <a:sx n="105" d="100"/>
          <a:sy n="105" d="100"/>
        </p:scale>
        <p:origin x="1384"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640E5-0BB4-094F-89E1-9AE17B64D092}" type="datetimeFigureOut">
              <a:rPr lang="en-US" smtClean="0"/>
              <a:t>10/27/25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872DC-6FB9-104E-9AD2-33477102F5D7}" type="slidenum">
              <a:rPr lang="en-US" smtClean="0"/>
              <a:t>‹#›</a:t>
            </a:fld>
            <a:endParaRPr lang="en-US"/>
          </a:p>
        </p:txBody>
      </p:sp>
    </p:spTree>
    <p:extLst>
      <p:ext uri="{BB962C8B-B14F-4D97-AF65-F5344CB8AC3E}">
        <p14:creationId xmlns:p14="http://schemas.microsoft.com/office/powerpoint/2010/main" val="3805975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872DC-6FB9-104E-9AD2-33477102F5D7}" type="slidenum">
              <a:rPr lang="en-US" smtClean="0"/>
              <a:t>1</a:t>
            </a:fld>
            <a:endParaRPr lang="en-US"/>
          </a:p>
        </p:txBody>
      </p:sp>
    </p:spTree>
    <p:extLst>
      <p:ext uri="{BB962C8B-B14F-4D97-AF65-F5344CB8AC3E}">
        <p14:creationId xmlns:p14="http://schemas.microsoft.com/office/powerpoint/2010/main" val="10294844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F1FAB58B-9A7A-E844-9FA4-C7E17E710FAE}" type="datetimeFigureOut">
              <a:rPr lang="en-US" smtClean="0"/>
              <a:t>10/27/25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8BA84470-30E5-8E45-839A-B1E0AFBBFBFE}" type="slidenum">
              <a:rPr lang="en-US" smtClean="0"/>
              <a:t>‹#›</a:t>
            </a:fld>
            <a:endParaRPr lang="en-US"/>
          </a:p>
        </p:txBody>
      </p:sp>
    </p:spTree>
    <p:extLst>
      <p:ext uri="{BB962C8B-B14F-4D97-AF65-F5344CB8AC3E}">
        <p14:creationId xmlns:p14="http://schemas.microsoft.com/office/powerpoint/2010/main" val="42901985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AB58B-9A7A-E844-9FA4-C7E17E710FAE}" type="datetimeFigureOut">
              <a:rPr lang="en-US" smtClean="0"/>
              <a:t>10/27/25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84470-30E5-8E45-839A-B1E0AFBBFBFE}" type="slidenum">
              <a:rPr lang="en-US" smtClean="0"/>
              <a:t>‹#›</a:t>
            </a:fld>
            <a:endParaRPr lang="en-US"/>
          </a:p>
        </p:txBody>
      </p:sp>
    </p:spTree>
    <p:extLst>
      <p:ext uri="{BB962C8B-B14F-4D97-AF65-F5344CB8AC3E}">
        <p14:creationId xmlns:p14="http://schemas.microsoft.com/office/powerpoint/2010/main" val="2566641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B58B-9A7A-E844-9FA4-C7E17E710FAE}" type="datetimeFigureOut">
              <a:rPr lang="en-US" smtClean="0"/>
              <a:t>10/27/25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84470-30E5-8E45-839A-B1E0AFBBFBFE}" type="slidenum">
              <a:rPr lang="en-US" smtClean="0"/>
              <a:t>‹#›</a:t>
            </a:fld>
            <a:endParaRPr lang="en-US"/>
          </a:p>
        </p:txBody>
      </p:sp>
    </p:spTree>
    <p:extLst>
      <p:ext uri="{BB962C8B-B14F-4D97-AF65-F5344CB8AC3E}">
        <p14:creationId xmlns:p14="http://schemas.microsoft.com/office/powerpoint/2010/main" val="1739560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B58B-9A7A-E844-9FA4-C7E17E710FAE}" type="datetimeFigureOut">
              <a:rPr lang="en-US" smtClean="0"/>
              <a:t>10/27/25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84470-30E5-8E45-839A-B1E0AFBBFBFE}" type="slidenum">
              <a:rPr lang="en-US" smtClean="0"/>
              <a:t>‹#›</a:t>
            </a:fld>
            <a:endParaRPr lang="en-US"/>
          </a:p>
        </p:txBody>
      </p:sp>
    </p:spTree>
    <p:extLst>
      <p:ext uri="{BB962C8B-B14F-4D97-AF65-F5344CB8AC3E}">
        <p14:creationId xmlns:p14="http://schemas.microsoft.com/office/powerpoint/2010/main" val="2763327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B58B-9A7A-E844-9FA4-C7E17E710FAE}" type="datetimeFigureOut">
              <a:rPr lang="en-US" smtClean="0"/>
              <a:t>10/27/25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84470-30E5-8E45-839A-B1E0AFBBFBFE}" type="slidenum">
              <a:rPr lang="en-US" smtClean="0"/>
              <a:t>‹#›</a:t>
            </a:fld>
            <a:endParaRPr lang="en-US"/>
          </a:p>
        </p:txBody>
      </p:sp>
    </p:spTree>
    <p:extLst>
      <p:ext uri="{BB962C8B-B14F-4D97-AF65-F5344CB8AC3E}">
        <p14:creationId xmlns:p14="http://schemas.microsoft.com/office/powerpoint/2010/main" val="91222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B58B-9A7A-E844-9FA4-C7E17E710FAE}" type="datetimeFigureOut">
              <a:rPr lang="en-US" smtClean="0"/>
              <a:t>10/27/25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84470-30E5-8E45-839A-B1E0AFBBFBFE}" type="slidenum">
              <a:rPr lang="en-US" smtClean="0"/>
              <a:t>‹#›</a:t>
            </a:fld>
            <a:endParaRPr lang="en-US"/>
          </a:p>
        </p:txBody>
      </p:sp>
    </p:spTree>
    <p:extLst>
      <p:ext uri="{BB962C8B-B14F-4D97-AF65-F5344CB8AC3E}">
        <p14:creationId xmlns:p14="http://schemas.microsoft.com/office/powerpoint/2010/main" val="877289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B58B-9A7A-E844-9FA4-C7E17E710FAE}" type="datetimeFigureOut">
              <a:rPr lang="en-US" smtClean="0"/>
              <a:t>10/27/25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84470-30E5-8E45-839A-B1E0AFBBFBFE}" type="slidenum">
              <a:rPr lang="en-US" smtClean="0"/>
              <a:t>‹#›</a:t>
            </a:fld>
            <a:endParaRPr lang="en-US"/>
          </a:p>
        </p:txBody>
      </p:sp>
    </p:spTree>
    <p:extLst>
      <p:ext uri="{BB962C8B-B14F-4D97-AF65-F5344CB8AC3E}">
        <p14:creationId xmlns:p14="http://schemas.microsoft.com/office/powerpoint/2010/main" val="3985339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B58B-9A7A-E844-9FA4-C7E17E710FAE}" type="datetimeFigureOut">
              <a:rPr lang="en-US" smtClean="0"/>
              <a:t>10/27/25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84470-30E5-8E45-839A-B1E0AFBBFBFE}"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330597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B58B-9A7A-E844-9FA4-C7E17E710FAE}" type="datetimeFigureOut">
              <a:rPr lang="en-US" smtClean="0"/>
              <a:t>10/27/25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84470-30E5-8E45-839A-B1E0AFBBFBFE}" type="slidenum">
              <a:rPr lang="en-US" smtClean="0"/>
              <a:t>‹#›</a:t>
            </a:fld>
            <a:endParaRPr lang="en-US"/>
          </a:p>
        </p:txBody>
      </p:sp>
    </p:spTree>
    <p:extLst>
      <p:ext uri="{BB962C8B-B14F-4D97-AF65-F5344CB8AC3E}">
        <p14:creationId xmlns:p14="http://schemas.microsoft.com/office/powerpoint/2010/main" val="1330135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FAB58B-9A7A-E844-9FA4-C7E17E710FAE}" type="datetimeFigureOut">
              <a:rPr lang="en-US" smtClean="0"/>
              <a:t>10/27/25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84470-30E5-8E45-839A-B1E0AFBBFBFE}" type="slidenum">
              <a:rPr lang="en-US" smtClean="0"/>
              <a:t>‹#›</a:t>
            </a:fld>
            <a:endParaRPr lang="en-US"/>
          </a:p>
        </p:txBody>
      </p:sp>
    </p:spTree>
    <p:extLst>
      <p:ext uri="{BB962C8B-B14F-4D97-AF65-F5344CB8AC3E}">
        <p14:creationId xmlns:p14="http://schemas.microsoft.com/office/powerpoint/2010/main" val="9197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FAB58B-9A7A-E844-9FA4-C7E17E710FAE}" type="datetimeFigureOut">
              <a:rPr lang="en-US" smtClean="0"/>
              <a:t>10/27/25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A84470-30E5-8E45-839A-B1E0AFBBFBFE}" type="slidenum">
              <a:rPr lang="en-US" smtClean="0"/>
              <a:t>‹#›</a:t>
            </a:fld>
            <a:endParaRPr lang="en-US"/>
          </a:p>
        </p:txBody>
      </p:sp>
    </p:spTree>
    <p:extLst>
      <p:ext uri="{BB962C8B-B14F-4D97-AF65-F5344CB8AC3E}">
        <p14:creationId xmlns:p14="http://schemas.microsoft.com/office/powerpoint/2010/main" val="10650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FAB58B-9A7A-E844-9FA4-C7E17E710FAE}" type="datetimeFigureOut">
              <a:rPr lang="en-US" smtClean="0"/>
              <a:t>10/27/25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84470-30E5-8E45-839A-B1E0AFBBFBFE}" type="slidenum">
              <a:rPr lang="en-US" smtClean="0"/>
              <a:t>‹#›</a:t>
            </a:fld>
            <a:endParaRPr lang="en-US"/>
          </a:p>
        </p:txBody>
      </p:sp>
    </p:spTree>
    <p:extLst>
      <p:ext uri="{BB962C8B-B14F-4D97-AF65-F5344CB8AC3E}">
        <p14:creationId xmlns:p14="http://schemas.microsoft.com/office/powerpoint/2010/main" val="2705059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FAB58B-9A7A-E844-9FA4-C7E17E710FAE}" type="datetimeFigureOut">
              <a:rPr lang="en-US" smtClean="0"/>
              <a:t>10/27/25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A84470-30E5-8E45-839A-B1E0AFBBFBFE}" type="slidenum">
              <a:rPr lang="en-US" smtClean="0"/>
              <a:t>‹#›</a:t>
            </a:fld>
            <a:endParaRPr lang="en-US"/>
          </a:p>
        </p:txBody>
      </p:sp>
    </p:spTree>
    <p:extLst>
      <p:ext uri="{BB962C8B-B14F-4D97-AF65-F5344CB8AC3E}">
        <p14:creationId xmlns:p14="http://schemas.microsoft.com/office/powerpoint/2010/main" val="1579826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FAB58B-9A7A-E844-9FA4-C7E17E710FAE}" type="datetimeFigureOut">
              <a:rPr lang="en-US" smtClean="0"/>
              <a:t>10/27/25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A84470-30E5-8E45-839A-B1E0AFBBFBFE}" type="slidenum">
              <a:rPr lang="en-US" smtClean="0"/>
              <a:t>‹#›</a:t>
            </a:fld>
            <a:endParaRPr lang="en-US"/>
          </a:p>
        </p:txBody>
      </p:sp>
    </p:spTree>
    <p:extLst>
      <p:ext uri="{BB962C8B-B14F-4D97-AF65-F5344CB8AC3E}">
        <p14:creationId xmlns:p14="http://schemas.microsoft.com/office/powerpoint/2010/main" val="3271656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F1FAB58B-9A7A-E844-9FA4-C7E17E710FAE}" type="datetimeFigureOut">
              <a:rPr lang="en-US" smtClean="0"/>
              <a:t>10/27/25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A84470-30E5-8E45-839A-B1E0AFBBFBFE}" type="slidenum">
              <a:rPr lang="en-US" smtClean="0"/>
              <a:t>‹#›</a:t>
            </a:fld>
            <a:endParaRPr lang="en-US"/>
          </a:p>
        </p:txBody>
      </p:sp>
    </p:spTree>
    <p:extLst>
      <p:ext uri="{BB962C8B-B14F-4D97-AF65-F5344CB8AC3E}">
        <p14:creationId xmlns:p14="http://schemas.microsoft.com/office/powerpoint/2010/main" val="44518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AB58B-9A7A-E844-9FA4-C7E17E710FAE}" type="datetimeFigureOut">
              <a:rPr lang="en-US" smtClean="0"/>
              <a:t>10/27/25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84470-30E5-8E45-839A-B1E0AFBBFBFE}" type="slidenum">
              <a:rPr lang="en-US" smtClean="0"/>
              <a:t>‹#›</a:t>
            </a:fld>
            <a:endParaRPr lang="en-US"/>
          </a:p>
        </p:txBody>
      </p:sp>
    </p:spTree>
    <p:extLst>
      <p:ext uri="{BB962C8B-B14F-4D97-AF65-F5344CB8AC3E}">
        <p14:creationId xmlns:p14="http://schemas.microsoft.com/office/powerpoint/2010/main" val="4099257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FAB58B-9A7A-E844-9FA4-C7E17E710FAE}" type="datetimeFigureOut">
              <a:rPr lang="en-US" smtClean="0"/>
              <a:t>10/27/25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A84470-30E5-8E45-839A-B1E0AFBBFBFE}" type="slidenum">
              <a:rPr lang="en-US" smtClean="0"/>
              <a:t>‹#›</a:t>
            </a:fld>
            <a:endParaRPr lang="en-US"/>
          </a:p>
        </p:txBody>
      </p:sp>
    </p:spTree>
    <p:extLst>
      <p:ext uri="{BB962C8B-B14F-4D97-AF65-F5344CB8AC3E}">
        <p14:creationId xmlns:p14="http://schemas.microsoft.com/office/powerpoint/2010/main" val="3079708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FAB58B-9A7A-E844-9FA4-C7E17E710FAE}" type="datetimeFigureOut">
              <a:rPr lang="en-US" smtClean="0"/>
              <a:t>10/27/25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BA84470-30E5-8E45-839A-B1E0AFBBFBFE}" type="slidenum">
              <a:rPr lang="en-US" smtClean="0"/>
              <a:t>‹#›</a:t>
            </a:fld>
            <a:endParaRPr lang="en-US"/>
          </a:p>
        </p:txBody>
      </p:sp>
    </p:spTree>
    <p:extLst>
      <p:ext uri="{BB962C8B-B14F-4D97-AF65-F5344CB8AC3E}">
        <p14:creationId xmlns:p14="http://schemas.microsoft.com/office/powerpoint/2010/main" val="94562368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meetup.com/azure-user-group-southafric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linkedin.com/in/mattlevy42"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linkedin.com/in/mattlevy42/"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0DB8DA-E895-9486-5CD0-750638245437}"/>
              </a:ext>
            </a:extLst>
          </p:cNvPr>
          <p:cNvPicPr>
            <a:picLocks noChangeAspect="1"/>
          </p:cNvPicPr>
          <p:nvPr/>
        </p:nvPicPr>
        <p:blipFill>
          <a:blip r:embed="rId3"/>
          <a:stretch>
            <a:fillRect/>
          </a:stretch>
        </p:blipFill>
        <p:spPr>
          <a:xfrm>
            <a:off x="643467" y="1588770"/>
            <a:ext cx="10905066" cy="3680458"/>
          </a:xfrm>
          <a:prstGeom prst="rect">
            <a:avLst/>
          </a:prstGeom>
          <a:ln>
            <a:noFill/>
          </a:ln>
        </p:spPr>
      </p:pic>
    </p:spTree>
    <p:extLst>
      <p:ext uri="{BB962C8B-B14F-4D97-AF65-F5344CB8AC3E}">
        <p14:creationId xmlns:p14="http://schemas.microsoft.com/office/powerpoint/2010/main" val="772806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9862A-F67D-6F5E-909E-E7EDE3459617}"/>
              </a:ext>
            </a:extLst>
          </p:cNvPr>
          <p:cNvSpPr>
            <a:spLocks noGrp="1"/>
          </p:cNvSpPr>
          <p:nvPr>
            <p:ph type="title"/>
          </p:nvPr>
        </p:nvSpPr>
        <p:spPr/>
        <p:txBody>
          <a:bodyPr/>
          <a:lstStyle/>
          <a:p>
            <a:r>
              <a:rPr lang="en-US" dirty="0"/>
              <a:t>Week 44 of 2025 –in </a:t>
            </a:r>
            <a:r>
              <a:rPr lang="en-US" sz="4000" dirty="0"/>
              <a:t>Azure</a:t>
            </a:r>
            <a:r>
              <a:rPr lang="en-US" dirty="0"/>
              <a:t> Lunch and learn</a:t>
            </a:r>
          </a:p>
        </p:txBody>
      </p:sp>
      <p:sp>
        <p:nvSpPr>
          <p:cNvPr id="3" name="Content Placeholder 2">
            <a:extLst>
              <a:ext uri="{FF2B5EF4-FFF2-40B4-BE49-F238E27FC236}">
                <a16:creationId xmlns:a16="http://schemas.microsoft.com/office/drawing/2014/main" id="{2B8B98E2-DDEE-4765-8823-2BED44280C93}"/>
              </a:ext>
            </a:extLst>
          </p:cNvPr>
          <p:cNvSpPr>
            <a:spLocks noGrp="1"/>
          </p:cNvSpPr>
          <p:nvPr>
            <p:ph idx="1"/>
          </p:nvPr>
        </p:nvSpPr>
        <p:spPr>
          <a:xfrm>
            <a:off x="685801" y="1781175"/>
            <a:ext cx="10131425" cy="4810125"/>
          </a:xfrm>
        </p:spPr>
        <p:txBody>
          <a:bodyPr>
            <a:normAutofit fontScale="70000" lnSpcReduction="20000"/>
          </a:bodyPr>
          <a:lstStyle/>
          <a:p>
            <a:pPr marL="0" indent="0" algn="ctr">
              <a:buNone/>
            </a:pPr>
            <a:r>
              <a:rPr lang="en-US" sz="5100" dirty="0">
                <a:hlinkClick r:id="rId2"/>
              </a:rPr>
              <a:t>www.meetup.com/azure-user-group-southafrica</a:t>
            </a:r>
            <a:endParaRPr lang="en-US" sz="5100" dirty="0"/>
          </a:p>
          <a:p>
            <a:pPr marL="0" indent="0">
              <a:buNone/>
            </a:pPr>
            <a:br>
              <a:rPr lang="en-US" dirty="0"/>
            </a:br>
            <a:endParaRPr lang="en-US" dirty="0"/>
          </a:p>
          <a:p>
            <a:pPr marL="457200" lvl="1" indent="0">
              <a:buNone/>
            </a:pPr>
            <a:r>
              <a:rPr lang="en-US" sz="2400" b="1" dirty="0"/>
              <a:t>Monday, Oct 27 · 12:00 PM to 1:00 PM SAST</a:t>
            </a:r>
          </a:p>
          <a:p>
            <a:pPr marL="457200" lvl="1" indent="0">
              <a:buNone/>
            </a:pPr>
            <a:r>
              <a:rPr lang="en-US" sz="2400" b="1" dirty="0"/>
              <a:t>VS Code for IT Admins: Exploring and Managing Azure Without Being a Developer - Matthew Levy</a:t>
            </a:r>
            <a:br>
              <a:rPr lang="en-US" sz="2400" dirty="0"/>
            </a:br>
            <a:br>
              <a:rPr lang="en-US" sz="2400" dirty="0"/>
            </a:br>
            <a:endParaRPr lang="en-US" sz="2400" dirty="0"/>
          </a:p>
          <a:p>
            <a:pPr marL="0" indent="0">
              <a:buNone/>
            </a:pPr>
            <a:r>
              <a:rPr lang="en-US" sz="2600" dirty="0"/>
              <a:t>Tuesday, Oct 28 · 12:00 PM to 1:00 PM SAST</a:t>
            </a:r>
          </a:p>
          <a:p>
            <a:pPr marL="0" indent="0">
              <a:buNone/>
            </a:pPr>
            <a:r>
              <a:rPr lang="en-US" sz="2600" dirty="0"/>
              <a:t>Data Deep Dive: Selecting the Right Azure Data Architecture - Ian van Niekerk</a:t>
            </a:r>
            <a:br>
              <a:rPr lang="en-US" sz="2600" dirty="0"/>
            </a:br>
            <a:endParaRPr lang="en-US" sz="2600" dirty="0"/>
          </a:p>
          <a:p>
            <a:pPr marL="0" indent="0">
              <a:buNone/>
            </a:pPr>
            <a:r>
              <a:rPr lang="en-US" sz="2600" dirty="0"/>
              <a:t>Wednesday, Oct 29 · 12:00 PM to 1:00 PM SAST</a:t>
            </a:r>
          </a:p>
          <a:p>
            <a:pPr marL="0" indent="0">
              <a:buNone/>
            </a:pPr>
            <a:r>
              <a:rPr lang="en-US" sz="2600" dirty="0"/>
              <a:t>Entra Suite: The Good, The Bad, and The Ugly - Shaun </a:t>
            </a:r>
            <a:r>
              <a:rPr lang="en-US" sz="2600" dirty="0" err="1"/>
              <a:t>Hardneck</a:t>
            </a:r>
            <a:br>
              <a:rPr lang="en-US" sz="2600" dirty="0"/>
            </a:br>
            <a:endParaRPr lang="en-US" sz="2600" dirty="0"/>
          </a:p>
          <a:p>
            <a:pPr marL="0" indent="0">
              <a:buNone/>
            </a:pPr>
            <a:r>
              <a:rPr lang="en-US" sz="2600" dirty="0"/>
              <a:t>Thursday, Oct 30 · 12:00 PM to 1:00 PM SAST</a:t>
            </a:r>
          </a:p>
          <a:p>
            <a:pPr marL="0" indent="0">
              <a:buNone/>
            </a:pPr>
            <a:r>
              <a:rPr lang="en-US" sz="2600" dirty="0"/>
              <a:t>Azure Network: Choosing the Right Connectivity Architecture for Your Cloud - Warren du Toit</a:t>
            </a:r>
          </a:p>
          <a:p>
            <a:endParaRPr lang="en-US" dirty="0"/>
          </a:p>
        </p:txBody>
      </p:sp>
    </p:spTree>
    <p:extLst>
      <p:ext uri="{BB962C8B-B14F-4D97-AF65-F5344CB8AC3E}">
        <p14:creationId xmlns:p14="http://schemas.microsoft.com/office/powerpoint/2010/main" val="3507302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EF22-4A76-2CA7-EE02-5B0096F96E1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Code of Conduct</a:t>
            </a:r>
          </a:p>
        </p:txBody>
      </p:sp>
      <p:sp>
        <p:nvSpPr>
          <p:cNvPr id="10" name="Rectangle 4">
            <a:extLst>
              <a:ext uri="{FF2B5EF4-FFF2-40B4-BE49-F238E27FC236}">
                <a16:creationId xmlns:a16="http://schemas.microsoft.com/office/drawing/2014/main" id="{6F3EE335-8836-BB2F-DEA3-6BFFB7F9A1EE}"/>
              </a:ext>
            </a:extLst>
          </p:cNvPr>
          <p:cNvSpPr>
            <a:spLocks noGrp="1" noChangeArrowheads="1"/>
          </p:cNvSpPr>
          <p:nvPr>
            <p:ph idx="1"/>
          </p:nvPr>
        </p:nvSpPr>
        <p:spPr bwMode="auto">
          <a:xfrm>
            <a:off x="3991109" y="1201328"/>
            <a:ext cx="7734169" cy="55460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dirty="0">
                <a:ln>
                  <a:noFill/>
                </a:ln>
                <a:effectLst/>
                <a:latin typeface="NeuSans"/>
              </a:rPr>
              <a:t>This is a group for anyone interested in Cloud computing, with a specific focus on Microsoft's Azure platform We aim to connect and grow people with similar interests (the Azure platform and accompanying services) to connect and develop their knowledge by sharing experiences. </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effectLst/>
              <a:latin typeface="NeuSans"/>
            </a:endParaRPr>
          </a:p>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dirty="0">
                <a:ln>
                  <a:noFill/>
                </a:ln>
                <a:effectLst/>
                <a:latin typeface="NeuSans"/>
              </a:rPr>
              <a:t>The South African Azure User Group is dedicated to empowering every person and every organization on the planet to achieve more. We seek to provide a respectful, friendly, professional experience for everyone, regardless of gender, sexual orientation, physical appearance, disability, age, race or religion. </a:t>
            </a:r>
            <a:r>
              <a:rPr kumimoji="0" lang="en-US" altLang="en-US" sz="1700" b="1" i="0" u="none" strike="noStrike" cap="none" normalizeH="0" baseline="0" dirty="0">
                <a:ln>
                  <a:noFill/>
                </a:ln>
                <a:effectLst/>
                <a:latin typeface="NeuSans"/>
              </a:rPr>
              <a:t>We do not tolerate any behavior that is harassing or degrading to any individual, in any form</a:t>
            </a:r>
            <a:r>
              <a:rPr kumimoji="0" lang="en-US" altLang="en-US" sz="1700" b="0" i="0" u="none" strike="noStrike" cap="none" normalizeH="0" baseline="0" dirty="0">
                <a:ln>
                  <a:noFill/>
                </a:ln>
                <a:effectLst/>
                <a:latin typeface="NeuSans"/>
              </a:rPr>
              <a:t>. Individuals are responsible for knowing and abiding by these standards. We encourage everyone to assist in creating a welcoming and safe environment.</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effectLst/>
              <a:latin typeface="NeuSans"/>
            </a:endParaRPr>
          </a:p>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dirty="0">
                <a:ln>
                  <a:noFill/>
                </a:ln>
                <a:effectLst/>
                <a:latin typeface="NeuSans"/>
              </a:rPr>
              <a:t>Please report any concerns, suspicious or disruptive activity or behavior to the </a:t>
            </a:r>
            <a:r>
              <a:rPr kumimoji="0" lang="en-US" altLang="en-US" sz="1700" b="0" i="0" u="none" strike="noStrike" cap="none" normalizeH="0" baseline="0" dirty="0" err="1">
                <a:ln>
                  <a:noFill/>
                </a:ln>
                <a:effectLst/>
                <a:latin typeface="NeuSans"/>
              </a:rPr>
              <a:t>Organisers</a:t>
            </a:r>
            <a:r>
              <a:rPr kumimoji="0" lang="en-US" altLang="en-US" sz="1700" b="0" i="0" u="none" strike="noStrike" cap="none" normalizeH="0" baseline="0" dirty="0">
                <a:ln>
                  <a:noFill/>
                </a:ln>
                <a:effectLst/>
                <a:latin typeface="NeuSans"/>
              </a:rPr>
              <a:t>.  </a:t>
            </a:r>
          </a:p>
          <a:p>
            <a:pPr marL="0" marR="0" lvl="0" indent="0" defTabSz="914400" rtl="0" eaLnBrk="0" fontAlgn="base" latinLnBrk="0" hangingPunct="0">
              <a:spcBef>
                <a:spcPct val="0"/>
              </a:spcBef>
              <a:spcAft>
                <a:spcPts val="600"/>
              </a:spcAft>
              <a:buClrTx/>
              <a:buSzTx/>
              <a:buFontTx/>
              <a:buNone/>
              <a:tabLst/>
            </a:pPr>
            <a:endParaRPr lang="en-US" altLang="en-US" sz="1700" dirty="0">
              <a:latin typeface="NeuSans"/>
            </a:endParaRPr>
          </a:p>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dirty="0">
                <a:ln>
                  <a:noFill/>
                </a:ln>
                <a:effectLst/>
                <a:latin typeface="NeuSans"/>
              </a:rPr>
              <a:t>The South African Azure User Group reserves the right to refuse admittance to or remove any person from the </a:t>
            </a:r>
            <a:r>
              <a:rPr kumimoji="0" lang="en-US" altLang="en-US" sz="1700" b="0" i="0" u="none" strike="noStrike" cap="none" normalizeH="0" baseline="0" dirty="0" err="1">
                <a:ln>
                  <a:noFill/>
                </a:ln>
                <a:effectLst/>
                <a:latin typeface="NeuSans"/>
              </a:rPr>
              <a:t>usergroup</a:t>
            </a:r>
            <a:r>
              <a:rPr kumimoji="0" lang="en-US" altLang="en-US" sz="1700" b="0" i="0" u="none" strike="noStrike" cap="none" normalizeH="0" baseline="0" dirty="0">
                <a:ln>
                  <a:noFill/>
                </a:ln>
                <a:effectLst/>
                <a:latin typeface="NeuSans"/>
              </a:rPr>
              <a:t> at any time at its discretion.</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effectLst/>
              <a:latin typeface="NeuSans"/>
            </a:endParaRP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82187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F896C-9F44-EE68-BB99-0F729325D1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F1549C-8D67-CDA0-5821-E753679E54C1}"/>
              </a:ext>
            </a:extLst>
          </p:cNvPr>
          <p:cNvSpPr>
            <a:spLocks noGrp="1"/>
          </p:cNvSpPr>
          <p:nvPr>
            <p:ph type="title"/>
          </p:nvPr>
        </p:nvSpPr>
        <p:spPr/>
        <p:txBody>
          <a:bodyPr/>
          <a:lstStyle/>
          <a:p>
            <a:r>
              <a:rPr lang="en-US" dirty="0" err="1"/>
              <a:t>About:Matt</a:t>
            </a:r>
            <a:r>
              <a:rPr lang="en-US" dirty="0"/>
              <a:t> Levy</a:t>
            </a:r>
          </a:p>
        </p:txBody>
      </p:sp>
      <p:pic>
        <p:nvPicPr>
          <p:cNvPr id="7" name="Picture 6" descr="A person wearing glasses and a bow tie&#10;&#10;AI-generated content may be incorrect.">
            <a:extLst>
              <a:ext uri="{FF2B5EF4-FFF2-40B4-BE49-F238E27FC236}">
                <a16:creationId xmlns:a16="http://schemas.microsoft.com/office/drawing/2014/main" id="{F2EE0F5A-3EE1-3C19-4D8B-2DA69F4889B6}"/>
              </a:ext>
            </a:extLst>
          </p:cNvPr>
          <p:cNvPicPr>
            <a:picLocks noChangeAspect="1"/>
          </p:cNvPicPr>
          <p:nvPr/>
        </p:nvPicPr>
        <p:blipFill>
          <a:blip r:embed="rId2"/>
          <a:stretch>
            <a:fillRect/>
          </a:stretch>
        </p:blipFill>
        <p:spPr>
          <a:xfrm>
            <a:off x="838200" y="2133590"/>
            <a:ext cx="2929128" cy="2929128"/>
          </a:xfrm>
          <a:prstGeom prst="ellipse">
            <a:avLst/>
          </a:prstGeom>
        </p:spPr>
      </p:pic>
      <p:sp>
        <p:nvSpPr>
          <p:cNvPr id="9" name="TextBox 8">
            <a:extLst>
              <a:ext uri="{FF2B5EF4-FFF2-40B4-BE49-F238E27FC236}">
                <a16:creationId xmlns:a16="http://schemas.microsoft.com/office/drawing/2014/main" id="{63B0BAA7-E86A-ADE0-931D-9999E3A428C7}"/>
              </a:ext>
            </a:extLst>
          </p:cNvPr>
          <p:cNvSpPr txBox="1"/>
          <p:nvPr/>
        </p:nvSpPr>
        <p:spPr>
          <a:xfrm>
            <a:off x="281827" y="5602069"/>
            <a:ext cx="4061573" cy="923330"/>
          </a:xfrm>
          <a:prstGeom prst="rect">
            <a:avLst/>
          </a:prstGeom>
          <a:noFill/>
        </p:spPr>
        <p:txBody>
          <a:bodyPr wrap="square">
            <a:spAutoFit/>
          </a:bodyPr>
          <a:lstStyle/>
          <a:p>
            <a:r>
              <a:rPr lang="en-US" b="1" i="0" u="none" strike="noStrike" dirty="0">
                <a:effectLst/>
                <a:latin typeface="-apple-system"/>
              </a:rPr>
              <a:t>Solutions Architect at </a:t>
            </a:r>
            <a:r>
              <a:rPr lang="en-US" b="1" i="0" u="none" strike="noStrike" dirty="0" err="1">
                <a:effectLst/>
                <a:latin typeface="-apple-system"/>
              </a:rPr>
              <a:t>Threatscape</a:t>
            </a:r>
            <a:endParaRPr lang="en-US" b="1" i="0" u="none" strike="noStrike" dirty="0">
              <a:effectLst/>
              <a:latin typeface="-apple-system"/>
            </a:endParaRPr>
          </a:p>
          <a:p>
            <a:r>
              <a:rPr lang="en-US" dirty="0">
                <a:hlinkClick r:id="rId3"/>
              </a:rPr>
              <a:t>www.linkedin.com/in/mattlevy42</a:t>
            </a:r>
            <a:endParaRPr lang="en-US" dirty="0"/>
          </a:p>
          <a:p>
            <a:r>
              <a:rPr lang="en-US" dirty="0"/>
              <a:t>X/Twitter: @mattchatt42</a:t>
            </a:r>
          </a:p>
        </p:txBody>
      </p:sp>
      <p:sp>
        <p:nvSpPr>
          <p:cNvPr id="11" name="TextBox 10">
            <a:extLst>
              <a:ext uri="{FF2B5EF4-FFF2-40B4-BE49-F238E27FC236}">
                <a16:creationId xmlns:a16="http://schemas.microsoft.com/office/drawing/2014/main" id="{FCFC5568-90FF-2B3B-C7E1-2714EB608754}"/>
              </a:ext>
            </a:extLst>
          </p:cNvPr>
          <p:cNvSpPr txBox="1"/>
          <p:nvPr/>
        </p:nvSpPr>
        <p:spPr>
          <a:xfrm>
            <a:off x="4457700" y="2259326"/>
            <a:ext cx="7010400" cy="2677656"/>
          </a:xfrm>
          <a:prstGeom prst="rect">
            <a:avLst/>
          </a:prstGeom>
          <a:noFill/>
        </p:spPr>
        <p:txBody>
          <a:bodyPr wrap="square">
            <a:spAutoFit/>
          </a:bodyPr>
          <a:lstStyle/>
          <a:p>
            <a:r>
              <a:rPr lang="en-US" sz="2400" b="0" i="0" u="none" strike="noStrike" dirty="0">
                <a:effectLst/>
                <a:latin typeface="NeuSans"/>
              </a:rPr>
              <a:t>With over 8 years in IT consulting, I am dedicated to advancing secure identity and authentication practices. Recognized as a Microsoft MVP for Security, my passion lies in enabling teams to achieve operational excellence while sharing insights on identity governance and application security through technical blogs and community engagement.</a:t>
            </a:r>
            <a:endParaRPr lang="en-US" sz="2400" dirty="0"/>
          </a:p>
        </p:txBody>
      </p:sp>
    </p:spTree>
    <p:extLst>
      <p:ext uri="{BB962C8B-B14F-4D97-AF65-F5344CB8AC3E}">
        <p14:creationId xmlns:p14="http://schemas.microsoft.com/office/powerpoint/2010/main" val="3873381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D29B-8062-79CB-F070-37F7A6F999DA}"/>
              </a:ext>
            </a:extLst>
          </p:cNvPr>
          <p:cNvSpPr>
            <a:spLocks noGrp="1"/>
          </p:cNvSpPr>
          <p:nvPr>
            <p:ph type="title"/>
          </p:nvPr>
        </p:nvSpPr>
        <p:spPr/>
        <p:txBody>
          <a:bodyPr>
            <a:normAutofit/>
          </a:bodyPr>
          <a:lstStyle/>
          <a:p>
            <a:pPr algn="ctr"/>
            <a:r>
              <a:rPr lang="en-US" sz="4800" dirty="0"/>
              <a:t>Azure lunch and Learn</a:t>
            </a:r>
          </a:p>
        </p:txBody>
      </p:sp>
      <p:pic>
        <p:nvPicPr>
          <p:cNvPr id="7" name="Picture 6" descr="A person wearing glasses and a bow tie&#10;&#10;AI-generated content may be incorrect.">
            <a:extLst>
              <a:ext uri="{FF2B5EF4-FFF2-40B4-BE49-F238E27FC236}">
                <a16:creationId xmlns:a16="http://schemas.microsoft.com/office/drawing/2014/main" id="{7A6A8398-86F4-4A81-39E9-8454B1C43CC0}"/>
              </a:ext>
            </a:extLst>
          </p:cNvPr>
          <p:cNvPicPr>
            <a:picLocks noChangeAspect="1"/>
          </p:cNvPicPr>
          <p:nvPr/>
        </p:nvPicPr>
        <p:blipFill>
          <a:blip r:embed="rId2"/>
          <a:stretch>
            <a:fillRect/>
          </a:stretch>
        </p:blipFill>
        <p:spPr>
          <a:xfrm>
            <a:off x="8415569" y="2365238"/>
            <a:ext cx="2550146" cy="2550146"/>
          </a:xfrm>
          <a:prstGeom prst="ellipse">
            <a:avLst/>
          </a:prstGeom>
        </p:spPr>
      </p:pic>
      <p:sp>
        <p:nvSpPr>
          <p:cNvPr id="9" name="TextBox 8">
            <a:extLst>
              <a:ext uri="{FF2B5EF4-FFF2-40B4-BE49-F238E27FC236}">
                <a16:creationId xmlns:a16="http://schemas.microsoft.com/office/drawing/2014/main" id="{5420A901-E77A-6D6F-B9F0-1AB1CE3D521F}"/>
              </a:ext>
            </a:extLst>
          </p:cNvPr>
          <p:cNvSpPr txBox="1"/>
          <p:nvPr/>
        </p:nvSpPr>
        <p:spPr>
          <a:xfrm>
            <a:off x="7488061" y="5104208"/>
            <a:ext cx="6098058" cy="1200329"/>
          </a:xfrm>
          <a:prstGeom prst="rect">
            <a:avLst/>
          </a:prstGeom>
          <a:noFill/>
        </p:spPr>
        <p:txBody>
          <a:bodyPr wrap="square">
            <a:spAutoFit/>
          </a:bodyPr>
          <a:lstStyle/>
          <a:p>
            <a:r>
              <a:rPr lang="en-US" b="1" i="0" u="none" strike="noStrike" dirty="0">
                <a:effectLst/>
                <a:latin typeface="-apple-system"/>
              </a:rPr>
              <a:t>Solutions Architect at </a:t>
            </a:r>
            <a:r>
              <a:rPr lang="en-US" b="1" i="0" u="none" strike="noStrike" dirty="0" err="1">
                <a:effectLst/>
                <a:latin typeface="-apple-system"/>
              </a:rPr>
              <a:t>Threatscape</a:t>
            </a:r>
            <a:endParaRPr lang="en-US" b="1" i="0" u="none" strike="noStrike" dirty="0">
              <a:effectLst/>
              <a:latin typeface="-apple-system"/>
            </a:endParaRPr>
          </a:p>
          <a:p>
            <a:r>
              <a:rPr lang="en-US" dirty="0">
                <a:hlinkClick r:id="rId3"/>
              </a:rPr>
              <a:t>https://www.linkedin.com/in/mattlevy42/</a:t>
            </a:r>
            <a:endParaRPr lang="en-US" dirty="0"/>
          </a:p>
          <a:p>
            <a:r>
              <a:rPr lang="en-US" dirty="0"/>
              <a:t>X/Twitter: @mattchatt42</a:t>
            </a:r>
          </a:p>
          <a:p>
            <a:endParaRPr lang="en-US" dirty="0"/>
          </a:p>
        </p:txBody>
      </p:sp>
      <p:sp>
        <p:nvSpPr>
          <p:cNvPr id="13" name="Content Placeholder 12">
            <a:extLst>
              <a:ext uri="{FF2B5EF4-FFF2-40B4-BE49-F238E27FC236}">
                <a16:creationId xmlns:a16="http://schemas.microsoft.com/office/drawing/2014/main" id="{1B814651-BC60-964E-39F8-08EE81EAEDAA}"/>
              </a:ext>
            </a:extLst>
          </p:cNvPr>
          <p:cNvSpPr>
            <a:spLocks noGrp="1"/>
          </p:cNvSpPr>
          <p:nvPr>
            <p:ph idx="1"/>
          </p:nvPr>
        </p:nvSpPr>
        <p:spPr>
          <a:xfrm>
            <a:off x="685802" y="2142067"/>
            <a:ext cx="5629274" cy="3649133"/>
          </a:xfrm>
        </p:spPr>
        <p:txBody>
          <a:bodyPr anchor="t">
            <a:normAutofit fontScale="92500" lnSpcReduction="10000"/>
          </a:bodyPr>
          <a:lstStyle/>
          <a:p>
            <a:pPr marL="0" indent="0">
              <a:buNone/>
            </a:pPr>
            <a:r>
              <a:rPr lang="en-US" sz="5400" b="1" dirty="0"/>
              <a:t>VS Code for IT Admins: Exploring and Managing Azure Without Being a Developer</a:t>
            </a:r>
          </a:p>
          <a:p>
            <a:endParaRPr lang="en-US" dirty="0"/>
          </a:p>
        </p:txBody>
      </p:sp>
    </p:spTree>
    <p:extLst>
      <p:ext uri="{BB962C8B-B14F-4D97-AF65-F5344CB8AC3E}">
        <p14:creationId xmlns:p14="http://schemas.microsoft.com/office/powerpoint/2010/main" val="764304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345317E-0F19-758B-72F6-88F4F7FB0D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67E850-FE22-E468-4BA8-15CCD823BB9F}"/>
              </a:ext>
            </a:extLst>
          </p:cNvPr>
          <p:cNvSpPr>
            <a:spLocks noGrp="1"/>
          </p:cNvSpPr>
          <p:nvPr>
            <p:ph type="title"/>
          </p:nvPr>
        </p:nvSpPr>
        <p:spPr/>
        <p:txBody>
          <a:bodyPr>
            <a:normAutofit/>
          </a:bodyPr>
          <a:lstStyle/>
          <a:p>
            <a:pPr algn="ctr"/>
            <a:r>
              <a:rPr lang="en-US" sz="4400" dirty="0"/>
              <a:t>Azure Lunch and Learn</a:t>
            </a:r>
          </a:p>
        </p:txBody>
      </p:sp>
      <p:sp>
        <p:nvSpPr>
          <p:cNvPr id="9" name="TextBox 8">
            <a:extLst>
              <a:ext uri="{FF2B5EF4-FFF2-40B4-BE49-F238E27FC236}">
                <a16:creationId xmlns:a16="http://schemas.microsoft.com/office/drawing/2014/main" id="{31B2E7B6-6E0F-2B4C-19DD-C1FA1EF99AB4}"/>
              </a:ext>
            </a:extLst>
          </p:cNvPr>
          <p:cNvSpPr txBox="1"/>
          <p:nvPr/>
        </p:nvSpPr>
        <p:spPr>
          <a:xfrm>
            <a:off x="7488061" y="5104208"/>
            <a:ext cx="6098058" cy="646331"/>
          </a:xfrm>
          <a:prstGeom prst="rect">
            <a:avLst/>
          </a:prstGeom>
          <a:noFill/>
        </p:spPr>
        <p:txBody>
          <a:bodyPr wrap="square">
            <a:spAutoFit/>
          </a:bodyPr>
          <a:lstStyle/>
          <a:p>
            <a:r>
              <a:rPr lang="en-US" dirty="0"/>
              <a:t>Head Data Consultant </a:t>
            </a:r>
            <a:r>
              <a:rPr lang="en-US" dirty="0">
                <a:latin typeface="-apple-system"/>
              </a:rPr>
              <a:t>at </a:t>
            </a:r>
            <a:r>
              <a:rPr lang="en-US" dirty="0" err="1">
                <a:latin typeface="-apple-system"/>
              </a:rPr>
              <a:t>Datageek</a:t>
            </a:r>
            <a:endParaRPr lang="en-US" dirty="0">
              <a:latin typeface="-apple-system"/>
            </a:endParaRPr>
          </a:p>
          <a:p>
            <a:r>
              <a:rPr lang="en-US" dirty="0" err="1"/>
              <a:t>www.linkedin.com</a:t>
            </a:r>
            <a:r>
              <a:rPr lang="en-US" dirty="0"/>
              <a:t>/in/ian-van-niekerk-7a241415</a:t>
            </a:r>
          </a:p>
        </p:txBody>
      </p:sp>
      <p:sp>
        <p:nvSpPr>
          <p:cNvPr id="4" name="Content Placeholder 3">
            <a:extLst>
              <a:ext uri="{FF2B5EF4-FFF2-40B4-BE49-F238E27FC236}">
                <a16:creationId xmlns:a16="http://schemas.microsoft.com/office/drawing/2014/main" id="{6D591D25-BD73-D0E5-267A-3D37C9A9CBA9}"/>
              </a:ext>
            </a:extLst>
          </p:cNvPr>
          <p:cNvSpPr>
            <a:spLocks noGrp="1"/>
          </p:cNvSpPr>
          <p:nvPr>
            <p:ph idx="1"/>
          </p:nvPr>
        </p:nvSpPr>
        <p:spPr>
          <a:xfrm>
            <a:off x="685801" y="2142067"/>
            <a:ext cx="6429373" cy="3649133"/>
          </a:xfrm>
        </p:spPr>
        <p:txBody>
          <a:bodyPr anchor="t">
            <a:normAutofit/>
          </a:bodyPr>
          <a:lstStyle/>
          <a:p>
            <a:pPr marL="0" indent="0">
              <a:buNone/>
            </a:pPr>
            <a:r>
              <a:rPr lang="en-US" sz="5400" b="1" dirty="0"/>
              <a:t>Data Deep Dive: Selecting the Right Azure Data Architecture</a:t>
            </a:r>
          </a:p>
        </p:txBody>
      </p:sp>
      <p:pic>
        <p:nvPicPr>
          <p:cNvPr id="6" name="Picture 5" descr="A person wearing glasses and a blue shirt&#10;&#10;AI-generated content may be incorrect.">
            <a:extLst>
              <a:ext uri="{FF2B5EF4-FFF2-40B4-BE49-F238E27FC236}">
                <a16:creationId xmlns:a16="http://schemas.microsoft.com/office/drawing/2014/main" id="{2ABFBCF1-B2D4-4C05-9AEF-FDC3DAEF4D63}"/>
              </a:ext>
            </a:extLst>
          </p:cNvPr>
          <p:cNvPicPr>
            <a:picLocks noChangeAspect="1"/>
          </p:cNvPicPr>
          <p:nvPr/>
        </p:nvPicPr>
        <p:blipFill>
          <a:blip r:embed="rId2"/>
          <a:stretch>
            <a:fillRect/>
          </a:stretch>
        </p:blipFill>
        <p:spPr>
          <a:xfrm>
            <a:off x="7734301" y="1824567"/>
            <a:ext cx="3352800" cy="3352800"/>
          </a:xfrm>
          <a:prstGeom prst="ellipse">
            <a:avLst/>
          </a:prstGeom>
        </p:spPr>
      </p:pic>
    </p:spTree>
    <p:extLst>
      <p:ext uri="{BB962C8B-B14F-4D97-AF65-F5344CB8AC3E}">
        <p14:creationId xmlns:p14="http://schemas.microsoft.com/office/powerpoint/2010/main" val="28841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CEF0EE9-3D20-1752-95D3-48BF82886C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335CE7-DC28-7561-ABF6-23747DF43C6A}"/>
              </a:ext>
            </a:extLst>
          </p:cNvPr>
          <p:cNvSpPr>
            <a:spLocks noGrp="1"/>
          </p:cNvSpPr>
          <p:nvPr>
            <p:ph type="title"/>
          </p:nvPr>
        </p:nvSpPr>
        <p:spPr/>
        <p:txBody>
          <a:bodyPr/>
          <a:lstStyle/>
          <a:p>
            <a:r>
              <a:rPr lang="en-US" dirty="0" err="1"/>
              <a:t>About:Ian</a:t>
            </a:r>
            <a:r>
              <a:rPr lang="en-US" dirty="0"/>
              <a:t> van Niekerk</a:t>
            </a:r>
          </a:p>
        </p:txBody>
      </p:sp>
      <p:sp>
        <p:nvSpPr>
          <p:cNvPr id="9" name="TextBox 8">
            <a:extLst>
              <a:ext uri="{FF2B5EF4-FFF2-40B4-BE49-F238E27FC236}">
                <a16:creationId xmlns:a16="http://schemas.microsoft.com/office/drawing/2014/main" id="{3C5A506B-FB87-DABC-A7F1-06A3CFF43CA0}"/>
              </a:ext>
            </a:extLst>
          </p:cNvPr>
          <p:cNvSpPr txBox="1"/>
          <p:nvPr/>
        </p:nvSpPr>
        <p:spPr>
          <a:xfrm>
            <a:off x="558052" y="6004818"/>
            <a:ext cx="6098058" cy="646331"/>
          </a:xfrm>
          <a:prstGeom prst="rect">
            <a:avLst/>
          </a:prstGeom>
          <a:noFill/>
        </p:spPr>
        <p:txBody>
          <a:bodyPr wrap="square">
            <a:spAutoFit/>
          </a:bodyPr>
          <a:lstStyle/>
          <a:p>
            <a:r>
              <a:rPr lang="en-US" b="1" dirty="0"/>
              <a:t>Head Data Consultant </a:t>
            </a:r>
            <a:r>
              <a:rPr lang="en-US" b="1" i="0" u="none" strike="noStrike" dirty="0">
                <a:effectLst/>
                <a:latin typeface="-apple-system"/>
              </a:rPr>
              <a:t>at </a:t>
            </a:r>
            <a:r>
              <a:rPr lang="en-US" b="1" i="0" u="none" strike="noStrike" dirty="0" err="1">
                <a:effectLst/>
                <a:latin typeface="-apple-system"/>
              </a:rPr>
              <a:t>Datageek</a:t>
            </a:r>
            <a:endParaRPr lang="en-US" b="1" i="0" u="none" strike="noStrike" dirty="0">
              <a:effectLst/>
              <a:latin typeface="-apple-system"/>
            </a:endParaRPr>
          </a:p>
          <a:p>
            <a:r>
              <a:rPr lang="en-US" dirty="0" err="1"/>
              <a:t>www.linkedin.com</a:t>
            </a:r>
            <a:r>
              <a:rPr lang="en-US" dirty="0"/>
              <a:t>/in/ian-van-niekerk-7a241415</a:t>
            </a:r>
          </a:p>
        </p:txBody>
      </p:sp>
      <p:sp>
        <p:nvSpPr>
          <p:cNvPr id="11" name="TextBox 10">
            <a:extLst>
              <a:ext uri="{FF2B5EF4-FFF2-40B4-BE49-F238E27FC236}">
                <a16:creationId xmlns:a16="http://schemas.microsoft.com/office/drawing/2014/main" id="{A30F3CA2-78D4-ED34-DF5D-BAB94CC58801}"/>
              </a:ext>
            </a:extLst>
          </p:cNvPr>
          <p:cNvSpPr txBox="1"/>
          <p:nvPr/>
        </p:nvSpPr>
        <p:spPr>
          <a:xfrm>
            <a:off x="4295775" y="2696514"/>
            <a:ext cx="7010400" cy="2677656"/>
          </a:xfrm>
          <a:prstGeom prst="rect">
            <a:avLst/>
          </a:prstGeom>
          <a:noFill/>
        </p:spPr>
        <p:txBody>
          <a:bodyPr wrap="square">
            <a:spAutoFit/>
          </a:bodyPr>
          <a:lstStyle/>
          <a:p>
            <a:r>
              <a:rPr lang="en-US" sz="2800" dirty="0"/>
              <a:t>Experienced Data professional with a demonstrated history of working in various sectors. Skilled in Business Analysis, Data Engineering, Business Intelligence, and Data Architecture with a Masters in Information Technology in the field of Big Data Science</a:t>
            </a:r>
          </a:p>
        </p:txBody>
      </p:sp>
      <p:pic>
        <p:nvPicPr>
          <p:cNvPr id="4" name="Picture 3" descr="A person wearing glasses and a blue shirt&#10;&#10;AI-generated content may be incorrect.">
            <a:extLst>
              <a:ext uri="{FF2B5EF4-FFF2-40B4-BE49-F238E27FC236}">
                <a16:creationId xmlns:a16="http://schemas.microsoft.com/office/drawing/2014/main" id="{0CBD3766-4590-2717-0293-2A28DB43B89C}"/>
              </a:ext>
            </a:extLst>
          </p:cNvPr>
          <p:cNvPicPr>
            <a:picLocks noChangeAspect="1"/>
          </p:cNvPicPr>
          <p:nvPr/>
        </p:nvPicPr>
        <p:blipFill>
          <a:blip r:embed="rId2"/>
          <a:stretch>
            <a:fillRect/>
          </a:stretch>
        </p:blipFill>
        <p:spPr>
          <a:xfrm>
            <a:off x="685801" y="2472267"/>
            <a:ext cx="3352800" cy="3352800"/>
          </a:xfrm>
          <a:prstGeom prst="ellipse">
            <a:avLst/>
          </a:prstGeom>
        </p:spPr>
      </p:pic>
    </p:spTree>
    <p:extLst>
      <p:ext uri="{BB962C8B-B14F-4D97-AF65-F5344CB8AC3E}">
        <p14:creationId xmlns:p14="http://schemas.microsoft.com/office/powerpoint/2010/main" val="15831581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109</TotalTime>
  <Words>520</Words>
  <Application>Microsoft Macintosh PowerPoint</Application>
  <PresentationFormat>Widescreen</PresentationFormat>
  <Paragraphs>38</Paragraphs>
  <Slides>7</Slides>
  <Notes>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Aptos</vt:lpstr>
      <vt:lpstr>Arial</vt:lpstr>
      <vt:lpstr>Calibri</vt:lpstr>
      <vt:lpstr>Calibri Light</vt:lpstr>
      <vt:lpstr>NeuSans</vt:lpstr>
      <vt:lpstr>Celestial</vt:lpstr>
      <vt:lpstr>PowerPoint Presentation</vt:lpstr>
      <vt:lpstr>Week 44 of 2025 –in Azure Lunch and learn</vt:lpstr>
      <vt:lpstr>Code of Conduct</vt:lpstr>
      <vt:lpstr>About:Matt Levy</vt:lpstr>
      <vt:lpstr>Azure lunch and Learn</vt:lpstr>
      <vt:lpstr>Azure Lunch and Learn</vt:lpstr>
      <vt:lpstr>About:Ian van Niekerk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Nicolas Blank</dc:creator>
  <cp:lastModifiedBy>Nicolas Blank</cp:lastModifiedBy>
  <cp:revision>1</cp:revision>
  <dcterms:created xsi:type="dcterms:W3CDTF">2025-10-27T09:14:32Z</dcterms:created>
  <dcterms:modified xsi:type="dcterms:W3CDTF">2025-10-27T12:00:14Z</dcterms:modified>
</cp:coreProperties>
</file>