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77" r:id="rId9"/>
    <p:sldId id="280" r:id="rId10"/>
    <p:sldId id="279"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84D3C03-921C-4A8E-83D8-2A06367ADE6D}" type="datetimeFigureOut">
              <a:rPr lang="es-AR" smtClean="0"/>
              <a:t>12/5/2021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255346" y="2750337"/>
            <a:ext cx="1171888" cy="1356442"/>
          </a:xfrm>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89623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309"/>
            <a:ext cx="1154151" cy="1090789"/>
          </a:xfrm>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372945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615"/>
            <a:ext cx="1154151" cy="1090789"/>
          </a:xfrm>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385965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D39BF798-6528-4511-97DA-C8ECE865C6D4}" type="slidenum">
              <a:rPr lang="es-AR" smtClean="0"/>
              <a:t>‹Nº›</a:t>
            </a:fld>
            <a:endParaRPr lang="es-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7758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288438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84D3C03-921C-4A8E-83D8-2A06367ADE6D}" type="datetimeFigureOut">
              <a:rPr lang="es-AR" smtClean="0"/>
              <a:t>12/5/2021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216913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84D3C03-921C-4A8E-83D8-2A06367ADE6D}" type="datetimeFigureOut">
              <a:rPr lang="es-AR" smtClean="0"/>
              <a:t>12/5/2021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420274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4D3C03-921C-4A8E-83D8-2A06367ADE6D}" type="datetimeFigureOut">
              <a:rPr lang="es-AR" smtClean="0"/>
              <a:t>12/5/2021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242897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4D3C03-921C-4A8E-83D8-2A06367ADE6D}" type="datetimeFigureOut">
              <a:rPr lang="es-AR" smtClean="0"/>
              <a:t>12/5/2021</a:t>
            </a:fld>
            <a:endParaRPr lang="es-AR"/>
          </a:p>
        </p:txBody>
      </p:sp>
      <p:sp>
        <p:nvSpPr>
          <p:cNvPr id="5" name="Footer Placeholder 4"/>
          <p:cNvSpPr>
            <a:spLocks noGrp="1"/>
          </p:cNvSpPr>
          <p:nvPr>
            <p:ph type="ftr" sz="quarter" idx="11"/>
          </p:nvPr>
        </p:nvSpPr>
        <p:spPr>
          <a:xfrm>
            <a:off x="680321" y="5936188"/>
            <a:ext cx="6126805" cy="365125"/>
          </a:xfrm>
        </p:spPr>
        <p:txBody>
          <a:bodyPr/>
          <a:lstStyle/>
          <a:p>
            <a:endParaRPr lang="es-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39BF798-6528-4511-97DA-C8ECE865C6D4}" type="slidenum">
              <a:rPr lang="es-AR" smtClean="0"/>
              <a:t>‹Nº›</a:t>
            </a:fld>
            <a:endParaRPr lang="es-AR"/>
          </a:p>
        </p:txBody>
      </p:sp>
    </p:spTree>
    <p:extLst>
      <p:ext uri="{BB962C8B-B14F-4D97-AF65-F5344CB8AC3E}">
        <p14:creationId xmlns:p14="http://schemas.microsoft.com/office/powerpoint/2010/main" val="70755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4D3C03-921C-4A8E-83D8-2A06367ADE6D}" type="datetimeFigureOut">
              <a:rPr lang="es-AR" smtClean="0"/>
              <a:t>12/5/2021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314153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84D3C03-921C-4A8E-83D8-2A06367ADE6D}" type="datetimeFigureOut">
              <a:rPr lang="es-AR" smtClean="0"/>
              <a:t>12/5/2021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729455" y="2869895"/>
            <a:ext cx="1154151" cy="1090789"/>
          </a:xfrm>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8024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404036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84D3C03-921C-4A8E-83D8-2A06367ADE6D}" type="datetimeFigureOut">
              <a:rPr lang="es-AR" smtClean="0"/>
              <a:t>12/5/2021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354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4D3C03-921C-4A8E-83D8-2A06367ADE6D}" type="datetimeFigureOut">
              <a:rPr lang="es-AR" smtClean="0"/>
              <a:t>12/5/2021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293904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4D3C03-921C-4A8E-83D8-2A06367ADE6D}" type="datetimeFigureOut">
              <a:rPr lang="es-AR" smtClean="0"/>
              <a:t>12/5/2021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226661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655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4D3C03-921C-4A8E-83D8-2A06367ADE6D}" type="datetimeFigureOut">
              <a:rPr lang="es-AR" smtClean="0"/>
              <a:t>12/5/2021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39BF798-6528-4511-97DA-C8ECE865C6D4}" type="slidenum">
              <a:rPr lang="es-AR" smtClean="0"/>
              <a:t>‹Nº›</a:t>
            </a:fld>
            <a:endParaRPr lang="es-AR"/>
          </a:p>
        </p:txBody>
      </p:sp>
    </p:spTree>
    <p:extLst>
      <p:ext uri="{BB962C8B-B14F-4D97-AF65-F5344CB8AC3E}">
        <p14:creationId xmlns:p14="http://schemas.microsoft.com/office/powerpoint/2010/main" val="183768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4D3C03-921C-4A8E-83D8-2A06367ADE6D}" type="datetimeFigureOut">
              <a:rPr lang="es-AR" smtClean="0"/>
              <a:t>12/5/2021</a:t>
            </a:fld>
            <a:endParaRPr lang="es-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39BF798-6528-4511-97DA-C8ECE865C6D4}" type="slidenum">
              <a:rPr lang="es-AR" smtClean="0"/>
              <a:t>‹Nº›</a:t>
            </a:fld>
            <a:endParaRPr lang="es-AR"/>
          </a:p>
        </p:txBody>
      </p:sp>
    </p:spTree>
    <p:extLst>
      <p:ext uri="{BB962C8B-B14F-4D97-AF65-F5344CB8AC3E}">
        <p14:creationId xmlns:p14="http://schemas.microsoft.com/office/powerpoint/2010/main" val="120684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BDBDB-C95D-4920-BD42-156F0019FBB2}"/>
              </a:ext>
            </a:extLst>
          </p:cNvPr>
          <p:cNvSpPr>
            <a:spLocks noGrp="1"/>
          </p:cNvSpPr>
          <p:nvPr>
            <p:ph type="ctrTitle"/>
          </p:nvPr>
        </p:nvSpPr>
        <p:spPr/>
        <p:txBody>
          <a:bodyPr/>
          <a:lstStyle/>
          <a:p>
            <a:r>
              <a:rPr lang="es-MX" sz="5000" dirty="0"/>
              <a:t>Patrón De Diseño - Adapter</a:t>
            </a:r>
            <a:endParaRPr lang="es-AR" sz="5000" dirty="0"/>
          </a:p>
        </p:txBody>
      </p:sp>
      <p:sp>
        <p:nvSpPr>
          <p:cNvPr id="3" name="Subtítulo 2">
            <a:extLst>
              <a:ext uri="{FF2B5EF4-FFF2-40B4-BE49-F238E27FC236}">
                <a16:creationId xmlns:a16="http://schemas.microsoft.com/office/drawing/2014/main" id="{F6F43230-5438-49F5-BC25-25FEC3DE6FDA}"/>
              </a:ext>
            </a:extLst>
          </p:cNvPr>
          <p:cNvSpPr>
            <a:spLocks noGrp="1"/>
          </p:cNvSpPr>
          <p:nvPr>
            <p:ph type="subTitle" idx="1"/>
          </p:nvPr>
        </p:nvSpPr>
        <p:spPr/>
        <p:txBody>
          <a:bodyPr/>
          <a:lstStyle/>
          <a:p>
            <a:r>
              <a:rPr lang="es-MX" dirty="0"/>
              <a:t>Presentado por: Nicolás Boattini</a:t>
            </a:r>
          </a:p>
          <a:p>
            <a:r>
              <a:rPr lang="es-MX" dirty="0"/>
              <a:t>Cátedra: Ingeniería De Software II</a:t>
            </a:r>
          </a:p>
          <a:p>
            <a:endParaRPr lang="es-AR" dirty="0"/>
          </a:p>
        </p:txBody>
      </p:sp>
      <p:sp>
        <p:nvSpPr>
          <p:cNvPr id="4" name="Título 1">
            <a:extLst>
              <a:ext uri="{FF2B5EF4-FFF2-40B4-BE49-F238E27FC236}">
                <a16:creationId xmlns:a16="http://schemas.microsoft.com/office/drawing/2014/main" id="{5C872AB4-6225-4251-8FD4-91B794CFEBCC}"/>
              </a:ext>
            </a:extLst>
          </p:cNvPr>
          <p:cNvSpPr txBox="1">
            <a:spLocks/>
          </p:cNvSpPr>
          <p:nvPr/>
        </p:nvSpPr>
        <p:spPr>
          <a:xfrm>
            <a:off x="9590531" y="3018782"/>
            <a:ext cx="1760510" cy="1087997"/>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s-MX" sz="5000" dirty="0"/>
              <a:t>UCP</a:t>
            </a:r>
            <a:endParaRPr lang="es-AR" sz="5000" dirty="0"/>
          </a:p>
        </p:txBody>
      </p:sp>
    </p:spTree>
    <p:extLst>
      <p:ext uri="{BB962C8B-B14F-4D97-AF65-F5344CB8AC3E}">
        <p14:creationId xmlns:p14="http://schemas.microsoft.com/office/powerpoint/2010/main" val="336211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2A45B-052D-49CF-BDF7-F8BF9D4B2037}"/>
              </a:ext>
            </a:extLst>
          </p:cNvPr>
          <p:cNvSpPr>
            <a:spLocks noGrp="1"/>
          </p:cNvSpPr>
          <p:nvPr>
            <p:ph type="title"/>
          </p:nvPr>
        </p:nvSpPr>
        <p:spPr/>
        <p:txBody>
          <a:bodyPr/>
          <a:lstStyle/>
          <a:p>
            <a:r>
              <a:rPr lang="es-MX" dirty="0"/>
              <a:t>Funcionamiento</a:t>
            </a:r>
            <a:endParaRPr lang="es-AR" dirty="0"/>
          </a:p>
        </p:txBody>
      </p:sp>
      <p:sp>
        <p:nvSpPr>
          <p:cNvPr id="3" name="Marcador de contenido 2">
            <a:extLst>
              <a:ext uri="{FF2B5EF4-FFF2-40B4-BE49-F238E27FC236}">
                <a16:creationId xmlns:a16="http://schemas.microsoft.com/office/drawing/2014/main" id="{55391E12-0DF6-42C1-B005-CE8D67359B50}"/>
              </a:ext>
            </a:extLst>
          </p:cNvPr>
          <p:cNvSpPr>
            <a:spLocks noGrp="1"/>
          </p:cNvSpPr>
          <p:nvPr>
            <p:ph idx="1"/>
          </p:nvPr>
        </p:nvSpPr>
        <p:spPr/>
        <p:txBody>
          <a:bodyPr/>
          <a:lstStyle/>
          <a:p>
            <a:r>
              <a:rPr lang="es-ES" dirty="0"/>
              <a:t>El adaptador obtiene una interfaz compatible con uno de los objetos existentes.</a:t>
            </a:r>
          </a:p>
          <a:p>
            <a:r>
              <a:rPr lang="es-ES" dirty="0"/>
              <a:t>Utilizando esta interfaz, el objeto existente puede invocar con seguridad los métodos del adaptador.</a:t>
            </a:r>
          </a:p>
          <a:p>
            <a:r>
              <a:rPr lang="es-ES" dirty="0"/>
              <a:t>Al recibir una llamada, el adaptador pasa la solicitud al segundo objeto, pero en un formato y orden que ese segundo objeto espera.</a:t>
            </a:r>
            <a:endParaRPr lang="es-AR" dirty="0"/>
          </a:p>
        </p:txBody>
      </p:sp>
    </p:spTree>
    <p:extLst>
      <p:ext uri="{BB962C8B-B14F-4D97-AF65-F5344CB8AC3E}">
        <p14:creationId xmlns:p14="http://schemas.microsoft.com/office/powerpoint/2010/main" val="13982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3D519-508C-43B4-8B3F-0ECDA2ED5D64}"/>
              </a:ext>
            </a:extLst>
          </p:cNvPr>
          <p:cNvSpPr>
            <a:spLocks noGrp="1"/>
          </p:cNvSpPr>
          <p:nvPr>
            <p:ph type="title"/>
          </p:nvPr>
        </p:nvSpPr>
        <p:spPr/>
        <p:txBody>
          <a:bodyPr/>
          <a:lstStyle/>
          <a:p>
            <a:br>
              <a:rPr lang="es-MX" dirty="0"/>
            </a:br>
            <a:r>
              <a:rPr lang="es-MX" dirty="0"/>
              <a:t>Participantes</a:t>
            </a:r>
            <a:endParaRPr lang="es-AR" dirty="0"/>
          </a:p>
        </p:txBody>
      </p:sp>
      <p:sp>
        <p:nvSpPr>
          <p:cNvPr id="3" name="Marcador de contenido 2">
            <a:extLst>
              <a:ext uri="{FF2B5EF4-FFF2-40B4-BE49-F238E27FC236}">
                <a16:creationId xmlns:a16="http://schemas.microsoft.com/office/drawing/2014/main" id="{9CAB3D6C-F0DD-4B20-9ECF-CAD083328E98}"/>
              </a:ext>
            </a:extLst>
          </p:cNvPr>
          <p:cNvSpPr>
            <a:spLocks noGrp="1"/>
          </p:cNvSpPr>
          <p:nvPr>
            <p:ph idx="1"/>
          </p:nvPr>
        </p:nvSpPr>
        <p:spPr>
          <a:xfrm>
            <a:off x="383759" y="2336873"/>
            <a:ext cx="6610165" cy="3599316"/>
          </a:xfrm>
        </p:spPr>
        <p:txBody>
          <a:bodyPr/>
          <a:lstStyle/>
          <a:p>
            <a:r>
              <a:rPr lang="es-ES" dirty="0"/>
              <a:t>Los participantes son:</a:t>
            </a:r>
          </a:p>
          <a:p>
            <a:endParaRPr lang="es-ES" dirty="0"/>
          </a:p>
          <a:p>
            <a:r>
              <a:rPr lang="es-ES" b="1" i="1" dirty="0"/>
              <a:t>Target</a:t>
            </a:r>
            <a:r>
              <a:rPr lang="es-ES" dirty="0"/>
              <a:t>: la interfaz consumida por el cliente.</a:t>
            </a:r>
          </a:p>
          <a:p>
            <a:r>
              <a:rPr lang="es-ES" b="1" i="1" dirty="0"/>
              <a:t>Adapter</a:t>
            </a:r>
            <a:r>
              <a:rPr lang="es-ES" dirty="0"/>
              <a:t>: adapta la interfaz incompatible a la interfaz de Target.</a:t>
            </a:r>
          </a:p>
          <a:p>
            <a:r>
              <a:rPr lang="es-ES" b="1" i="1" dirty="0"/>
              <a:t>Adaptee</a:t>
            </a:r>
            <a:r>
              <a:rPr lang="es-ES" dirty="0"/>
              <a:t>: la interfaz incompatible.</a:t>
            </a:r>
          </a:p>
          <a:p>
            <a:r>
              <a:rPr lang="es-ES" b="1" i="1" dirty="0"/>
              <a:t>Cliente</a:t>
            </a:r>
            <a:r>
              <a:rPr lang="es-ES" dirty="0"/>
              <a:t>: el consumidor final.</a:t>
            </a:r>
            <a:endParaRPr lang="es-AR" dirty="0"/>
          </a:p>
        </p:txBody>
      </p:sp>
      <p:pic>
        <p:nvPicPr>
          <p:cNvPr id="4098" name="Picture 2" descr="Client references Target to use a concrete service. Adapter Implements Target, at the same time makes an specific implementation of the Adaptee.&#10;">
            <a:extLst>
              <a:ext uri="{FF2B5EF4-FFF2-40B4-BE49-F238E27FC236}">
                <a16:creationId xmlns:a16="http://schemas.microsoft.com/office/drawing/2014/main" id="{5DFD39DE-C9A9-4AB7-B53D-BA8685931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787" y="2665810"/>
            <a:ext cx="5055973" cy="294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4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BD194-A2FE-4B02-8626-9661FC4FECE9}"/>
              </a:ext>
            </a:extLst>
          </p:cNvPr>
          <p:cNvSpPr>
            <a:spLocks noGrp="1"/>
          </p:cNvSpPr>
          <p:nvPr>
            <p:ph type="title"/>
          </p:nvPr>
        </p:nvSpPr>
        <p:spPr/>
        <p:txBody>
          <a:bodyPr/>
          <a:lstStyle/>
          <a:p>
            <a:r>
              <a:rPr lang="es-MX" dirty="0"/>
              <a:t>Estructura: Interfaz Adaptadora</a:t>
            </a:r>
            <a:endParaRPr lang="es-AR" dirty="0"/>
          </a:p>
        </p:txBody>
      </p:sp>
      <p:sp>
        <p:nvSpPr>
          <p:cNvPr id="3" name="Marcador de contenido 2">
            <a:extLst>
              <a:ext uri="{FF2B5EF4-FFF2-40B4-BE49-F238E27FC236}">
                <a16:creationId xmlns:a16="http://schemas.microsoft.com/office/drawing/2014/main" id="{3CAEA224-0CD2-4651-B9BA-F9A6F6AC0E5A}"/>
              </a:ext>
            </a:extLst>
          </p:cNvPr>
          <p:cNvSpPr>
            <a:spLocks noGrp="1"/>
          </p:cNvSpPr>
          <p:nvPr>
            <p:ph idx="1"/>
          </p:nvPr>
        </p:nvSpPr>
        <p:spPr/>
        <p:txBody>
          <a:bodyPr>
            <a:normAutofit fontScale="92500" lnSpcReduction="10000"/>
          </a:bodyPr>
          <a:lstStyle/>
          <a:p>
            <a:r>
              <a:rPr lang="es-ES" dirty="0"/>
              <a:t>Esta implementación utiliza el principio de composición de objetos: el adaptador implementa la interfaz de un objeto y envuelve el otro.</a:t>
            </a:r>
            <a:br>
              <a:rPr lang="es-ES" dirty="0"/>
            </a:br>
            <a:endParaRPr lang="es-ES" dirty="0"/>
          </a:p>
          <a:p>
            <a:r>
              <a:rPr lang="es-ES" dirty="0"/>
              <a:t>La Interfaz Target describe un protocolo que otras clases deben seguir para poder colaborar con el código cliente. </a:t>
            </a:r>
          </a:p>
          <a:p>
            <a:r>
              <a:rPr lang="es-ES" dirty="0"/>
              <a:t>La clase Adapter es capaz de trabajar tanto con la clase Cliente como con la clase Adaptee. Implementa la interfaz con el cliente, mientras envuelve el objeto de la clase Adaptee. La clase adaptadora recibe llamadas del cliente a través de la interfaz y las traduce en llamadas al objeto envuelto de la clase de servicio, pero en un formato que pueda comprender.</a:t>
            </a:r>
          </a:p>
          <a:p>
            <a:endParaRPr lang="es-AR" dirty="0"/>
          </a:p>
        </p:txBody>
      </p:sp>
    </p:spTree>
    <p:extLst>
      <p:ext uri="{BB962C8B-B14F-4D97-AF65-F5344CB8AC3E}">
        <p14:creationId xmlns:p14="http://schemas.microsoft.com/office/powerpoint/2010/main" val="16447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603ED-9D0D-4B35-96C2-3EEC9202463A}"/>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31B92A59-EC86-43A5-B879-B0B44B0EE0D7}"/>
              </a:ext>
            </a:extLst>
          </p:cNvPr>
          <p:cNvSpPr>
            <a:spLocks noGrp="1"/>
          </p:cNvSpPr>
          <p:nvPr>
            <p:ph idx="1"/>
          </p:nvPr>
        </p:nvSpPr>
        <p:spPr/>
        <p:txBody>
          <a:bodyPr>
            <a:normAutofit lnSpcReduction="10000"/>
          </a:bodyPr>
          <a:lstStyle/>
          <a:p>
            <a:r>
              <a:rPr lang="es-ES" dirty="0"/>
              <a:t>Adaptee es alguna clase útil (normalmente de una tercera parte o heredada). El cliente no puede utilizar directamente esta clase porque tiene una interfaz incompatible.</a:t>
            </a:r>
          </a:p>
          <a:p>
            <a:r>
              <a:rPr lang="es-ES" dirty="0"/>
              <a:t>La clase Cliente contiene la lógica de negocio existente del programa. </a:t>
            </a:r>
          </a:p>
          <a:p>
            <a:r>
              <a:rPr lang="es-ES" dirty="0"/>
              <a:t>El código cliente no se acopla a la clase adaptadora concreta siempre y cuando funcione con la clase adaptadora a través de la interfaz con el cliente. Gracias a esto, puedes introducir nuevos tipos de adaptadores en el programa sin descomponer el código cliente existente.</a:t>
            </a:r>
            <a:endParaRPr lang="es-AR" dirty="0"/>
          </a:p>
        </p:txBody>
      </p:sp>
    </p:spTree>
    <p:extLst>
      <p:ext uri="{BB962C8B-B14F-4D97-AF65-F5344CB8AC3E}">
        <p14:creationId xmlns:p14="http://schemas.microsoft.com/office/powerpoint/2010/main" val="379617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223C9-444C-408A-9687-C1DF287BF392}"/>
              </a:ext>
            </a:extLst>
          </p:cNvPr>
          <p:cNvSpPr>
            <a:spLocks noGrp="1"/>
          </p:cNvSpPr>
          <p:nvPr>
            <p:ph type="title"/>
          </p:nvPr>
        </p:nvSpPr>
        <p:spPr/>
        <p:txBody>
          <a:bodyPr/>
          <a:lstStyle/>
          <a:p>
            <a:r>
              <a:rPr lang="es-MX" dirty="0"/>
              <a:t>Estructura: Clase Adaptadora</a:t>
            </a:r>
            <a:endParaRPr lang="es-AR" dirty="0"/>
          </a:p>
        </p:txBody>
      </p:sp>
      <p:sp>
        <p:nvSpPr>
          <p:cNvPr id="3" name="Marcador de contenido 2">
            <a:extLst>
              <a:ext uri="{FF2B5EF4-FFF2-40B4-BE49-F238E27FC236}">
                <a16:creationId xmlns:a16="http://schemas.microsoft.com/office/drawing/2014/main" id="{31DB533B-6132-453B-B150-9801EA0E37EB}"/>
              </a:ext>
            </a:extLst>
          </p:cNvPr>
          <p:cNvSpPr>
            <a:spLocks noGrp="1"/>
          </p:cNvSpPr>
          <p:nvPr>
            <p:ph idx="1"/>
          </p:nvPr>
        </p:nvSpPr>
        <p:spPr/>
        <p:txBody>
          <a:bodyPr/>
          <a:lstStyle/>
          <a:p>
            <a:r>
              <a:rPr lang="es-ES" dirty="0"/>
              <a:t>Esta implementación utiliza la herencia, porque la clase adaptadora hereda interfaces de ambos objetos al mismo tiempo. Esta opción sólo puede implementarse en lenguajes de programación que soporten la herencia múltiple.</a:t>
            </a:r>
            <a:endParaRPr lang="es-AR" dirty="0"/>
          </a:p>
        </p:txBody>
      </p:sp>
    </p:spTree>
    <p:extLst>
      <p:ext uri="{BB962C8B-B14F-4D97-AF65-F5344CB8AC3E}">
        <p14:creationId xmlns:p14="http://schemas.microsoft.com/office/powerpoint/2010/main" val="188599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DF933-E405-45CB-B12E-86A59FD51C3E}"/>
              </a:ext>
            </a:extLst>
          </p:cNvPr>
          <p:cNvSpPr>
            <a:spLocks noGrp="1"/>
          </p:cNvSpPr>
          <p:nvPr>
            <p:ph type="title"/>
          </p:nvPr>
        </p:nvSpPr>
        <p:spPr/>
        <p:txBody>
          <a:bodyPr/>
          <a:lstStyle/>
          <a:p>
            <a:endParaRPr lang="es-AR"/>
          </a:p>
        </p:txBody>
      </p:sp>
      <p:pic>
        <p:nvPicPr>
          <p:cNvPr id="5" name="Imagen 4">
            <a:extLst>
              <a:ext uri="{FF2B5EF4-FFF2-40B4-BE49-F238E27FC236}">
                <a16:creationId xmlns:a16="http://schemas.microsoft.com/office/drawing/2014/main" id="{15AE85F0-F39A-4E07-9D63-8047B9AFDEF2}"/>
              </a:ext>
            </a:extLst>
          </p:cNvPr>
          <p:cNvPicPr>
            <a:picLocks noChangeAspect="1"/>
          </p:cNvPicPr>
          <p:nvPr/>
        </p:nvPicPr>
        <p:blipFill rotWithShape="1">
          <a:blip r:embed="rId2"/>
          <a:srcRect t="4787"/>
          <a:stretch/>
        </p:blipFill>
        <p:spPr>
          <a:xfrm>
            <a:off x="2103334" y="2213305"/>
            <a:ext cx="7985332" cy="4063928"/>
          </a:xfrm>
          <a:prstGeom prst="rect">
            <a:avLst/>
          </a:prstGeom>
        </p:spPr>
      </p:pic>
    </p:spTree>
    <p:extLst>
      <p:ext uri="{BB962C8B-B14F-4D97-AF65-F5344CB8AC3E}">
        <p14:creationId xmlns:p14="http://schemas.microsoft.com/office/powerpoint/2010/main" val="52613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38A0D-839D-4730-9B5A-7C01AB983F34}"/>
              </a:ext>
            </a:extLst>
          </p:cNvPr>
          <p:cNvSpPr>
            <a:spLocks noGrp="1"/>
          </p:cNvSpPr>
          <p:nvPr>
            <p:ph type="title"/>
          </p:nvPr>
        </p:nvSpPr>
        <p:spPr/>
        <p:txBody>
          <a:bodyPr/>
          <a:lstStyle/>
          <a:p>
            <a:r>
              <a:rPr lang="es-MX" dirty="0"/>
              <a:t>Diagrama de Secuencia</a:t>
            </a:r>
            <a:endParaRPr lang="es-AR" dirty="0"/>
          </a:p>
        </p:txBody>
      </p:sp>
      <p:sp>
        <p:nvSpPr>
          <p:cNvPr id="3" name="Marcador de contenido 2">
            <a:extLst>
              <a:ext uri="{FF2B5EF4-FFF2-40B4-BE49-F238E27FC236}">
                <a16:creationId xmlns:a16="http://schemas.microsoft.com/office/drawing/2014/main" id="{746C9A05-3820-47E5-922F-C434489265E5}"/>
              </a:ext>
            </a:extLst>
          </p:cNvPr>
          <p:cNvSpPr>
            <a:spLocks noGrp="1"/>
          </p:cNvSpPr>
          <p:nvPr>
            <p:ph idx="1"/>
          </p:nvPr>
        </p:nvSpPr>
        <p:spPr>
          <a:xfrm>
            <a:off x="173694" y="2275089"/>
            <a:ext cx="4348879" cy="3599316"/>
          </a:xfrm>
        </p:spPr>
        <p:txBody>
          <a:bodyPr>
            <a:normAutofit fontScale="85000" lnSpcReduction="20000"/>
          </a:bodyPr>
          <a:lstStyle/>
          <a:p>
            <a:r>
              <a:rPr lang="es-ES" dirty="0"/>
              <a:t>El Cliente invoca al Adapter con parámetros genéricos.</a:t>
            </a:r>
          </a:p>
          <a:p>
            <a:r>
              <a:rPr lang="es-ES" dirty="0"/>
              <a:t>El Adapter convierte los parámetros genéricos en parámetros específicos del Adaptee.</a:t>
            </a:r>
          </a:p>
          <a:p>
            <a:r>
              <a:rPr lang="es-ES" dirty="0"/>
              <a:t>El Adapter invoca al Adaptee.</a:t>
            </a:r>
          </a:p>
          <a:p>
            <a:r>
              <a:rPr lang="es-ES" dirty="0"/>
              <a:t>El Adaptee responde.</a:t>
            </a:r>
          </a:p>
          <a:p>
            <a:r>
              <a:rPr lang="es-ES" dirty="0"/>
              <a:t>El Adapter convierte la respuesta del Adaptee a una respuesta genérica para el Client.</a:t>
            </a:r>
          </a:p>
          <a:p>
            <a:r>
              <a:rPr lang="es-ES" dirty="0"/>
              <a:t>El Adapter responde al Client con una respuesta genérica.</a:t>
            </a:r>
            <a:endParaRPr lang="es-AR" dirty="0"/>
          </a:p>
        </p:txBody>
      </p:sp>
      <p:pic>
        <p:nvPicPr>
          <p:cNvPr id="5122" name="Picture 2" descr="Diagrama de secuencia del patrón Adapter">
            <a:extLst>
              <a:ext uri="{FF2B5EF4-FFF2-40B4-BE49-F238E27FC236}">
                <a16:creationId xmlns:a16="http://schemas.microsoft.com/office/drawing/2014/main" id="{96B3C1E0-E844-4C6C-AEF6-6EC47DBAA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422" y="2188592"/>
            <a:ext cx="6630337" cy="429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9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98A8-D691-401B-8910-700232C86DF1}"/>
              </a:ext>
            </a:extLst>
          </p:cNvPr>
          <p:cNvSpPr>
            <a:spLocks noGrp="1"/>
          </p:cNvSpPr>
          <p:nvPr>
            <p:ph type="title"/>
          </p:nvPr>
        </p:nvSpPr>
        <p:spPr/>
        <p:txBody>
          <a:bodyPr/>
          <a:lstStyle/>
          <a:p>
            <a:r>
              <a:rPr lang="es-MX" dirty="0"/>
              <a:t>Implementación</a:t>
            </a:r>
            <a:endParaRPr lang="es-AR" dirty="0"/>
          </a:p>
        </p:txBody>
      </p:sp>
      <p:sp>
        <p:nvSpPr>
          <p:cNvPr id="3" name="Marcador de contenido 2">
            <a:extLst>
              <a:ext uri="{FF2B5EF4-FFF2-40B4-BE49-F238E27FC236}">
                <a16:creationId xmlns:a16="http://schemas.microsoft.com/office/drawing/2014/main" id="{5F653964-EEA8-4F93-82DC-EC18F114FBB8}"/>
              </a:ext>
            </a:extLst>
          </p:cNvPr>
          <p:cNvSpPr>
            <a:spLocks noGrp="1"/>
          </p:cNvSpPr>
          <p:nvPr>
            <p:ph idx="1"/>
          </p:nvPr>
        </p:nvSpPr>
        <p:spPr/>
        <p:txBody>
          <a:bodyPr/>
          <a:lstStyle/>
          <a:p>
            <a:r>
              <a:rPr lang="es-ES" dirty="0"/>
              <a:t>Para este implementar este patrón debemos definir una clase Adaptador, que extienda del componente existente e implemente la interfaz obligatoria. De este modo se tiene la funcionalidad que se quería y se cumple la condición de implementar la interfaz.</a:t>
            </a:r>
          </a:p>
          <a:p>
            <a:r>
              <a:rPr lang="es-ES" dirty="0"/>
              <a:t>Por ejemplo para el caso de Figuras y Huecos:</a:t>
            </a:r>
            <a:endParaRPr lang="es-AR" dirty="0"/>
          </a:p>
        </p:txBody>
      </p:sp>
      <p:pic>
        <p:nvPicPr>
          <p:cNvPr id="5" name="Imagen 4">
            <a:extLst>
              <a:ext uri="{FF2B5EF4-FFF2-40B4-BE49-F238E27FC236}">
                <a16:creationId xmlns:a16="http://schemas.microsoft.com/office/drawing/2014/main" id="{4BED4584-17AD-4CFF-BC81-5FF4DCC300B9}"/>
              </a:ext>
            </a:extLst>
          </p:cNvPr>
          <p:cNvPicPr>
            <a:picLocks noChangeAspect="1"/>
          </p:cNvPicPr>
          <p:nvPr/>
        </p:nvPicPr>
        <p:blipFill>
          <a:blip r:embed="rId2"/>
          <a:stretch>
            <a:fillRect/>
          </a:stretch>
        </p:blipFill>
        <p:spPr>
          <a:xfrm>
            <a:off x="3020196" y="4159621"/>
            <a:ext cx="4925197" cy="2698379"/>
          </a:xfrm>
          <a:prstGeom prst="rect">
            <a:avLst/>
          </a:prstGeom>
        </p:spPr>
      </p:pic>
    </p:spTree>
    <p:extLst>
      <p:ext uri="{BB962C8B-B14F-4D97-AF65-F5344CB8AC3E}">
        <p14:creationId xmlns:p14="http://schemas.microsoft.com/office/powerpoint/2010/main" val="139986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7135B-864B-419E-B13C-18B474AEE74A}"/>
              </a:ext>
            </a:extLst>
          </p:cNvPr>
          <p:cNvSpPr>
            <a:spLocks noGrp="1"/>
          </p:cNvSpPr>
          <p:nvPr>
            <p:ph type="title"/>
          </p:nvPr>
        </p:nvSpPr>
        <p:spPr/>
        <p:txBody>
          <a:bodyPr/>
          <a:lstStyle/>
          <a:p>
            <a:r>
              <a:rPr lang="es-MX" dirty="0"/>
              <a:t>Consecuencias</a:t>
            </a:r>
            <a:endParaRPr lang="es-AR" dirty="0"/>
          </a:p>
        </p:txBody>
      </p:sp>
      <p:sp>
        <p:nvSpPr>
          <p:cNvPr id="3" name="Marcador de contenido 2">
            <a:extLst>
              <a:ext uri="{FF2B5EF4-FFF2-40B4-BE49-F238E27FC236}">
                <a16:creationId xmlns:a16="http://schemas.microsoft.com/office/drawing/2014/main" id="{31B49AE5-E188-41D9-B838-8116981B6B67}"/>
              </a:ext>
            </a:extLst>
          </p:cNvPr>
          <p:cNvSpPr>
            <a:spLocks noGrp="1"/>
          </p:cNvSpPr>
          <p:nvPr>
            <p:ph idx="1"/>
          </p:nvPr>
        </p:nvSpPr>
        <p:spPr/>
        <p:txBody>
          <a:bodyPr/>
          <a:lstStyle/>
          <a:p>
            <a:r>
              <a:rPr lang="es-ES" dirty="0"/>
              <a:t>Un adaptador de clase:</a:t>
            </a:r>
          </a:p>
          <a:p>
            <a:r>
              <a:rPr lang="es-ES" dirty="0"/>
              <a:t>adapta Adaptee a Target encargando a una clase Adaptee concreta. Como consecuencia, una clase adaptadora no funcionará cuando se desea adaptar una clase y todas sus subclases.</a:t>
            </a:r>
          </a:p>
          <a:p>
            <a:r>
              <a:rPr lang="es-ES" dirty="0"/>
              <a:t>permite a los Adapter </a:t>
            </a:r>
            <a:r>
              <a:rPr lang="es-ES" dirty="0" err="1"/>
              <a:t>sobreescribir</a:t>
            </a:r>
            <a:r>
              <a:rPr lang="es-ES" dirty="0"/>
              <a:t> algo de comportamiento de Adaptee, ya que Adapter es una subclase de Adaptee.</a:t>
            </a:r>
            <a:endParaRPr lang="es-AR" dirty="0"/>
          </a:p>
        </p:txBody>
      </p:sp>
    </p:spTree>
    <p:extLst>
      <p:ext uri="{BB962C8B-B14F-4D97-AF65-F5344CB8AC3E}">
        <p14:creationId xmlns:p14="http://schemas.microsoft.com/office/powerpoint/2010/main" val="189770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E860A-427C-4CF5-AFAE-5595F8C3E9F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CF84C983-1517-4997-A421-BF1EB602B543}"/>
              </a:ext>
            </a:extLst>
          </p:cNvPr>
          <p:cNvSpPr>
            <a:spLocks noGrp="1"/>
          </p:cNvSpPr>
          <p:nvPr>
            <p:ph idx="1"/>
          </p:nvPr>
        </p:nvSpPr>
        <p:spPr/>
        <p:txBody>
          <a:bodyPr/>
          <a:lstStyle/>
          <a:p>
            <a:r>
              <a:rPr lang="es-ES" dirty="0"/>
              <a:t>Un adaptador de objeto:</a:t>
            </a:r>
          </a:p>
          <a:p>
            <a:r>
              <a:rPr lang="es-ES" dirty="0"/>
              <a:t>permite que un único Adapter trabaje con muchos </a:t>
            </a:r>
            <a:r>
              <a:rPr lang="es-ES" dirty="0" err="1"/>
              <a:t>Adaptees</a:t>
            </a:r>
            <a:r>
              <a:rPr lang="es-ES" dirty="0"/>
              <a:t>. El Adapter también puede agregar funcionalidad a todos los </a:t>
            </a:r>
            <a:r>
              <a:rPr lang="es-ES" dirty="0" err="1"/>
              <a:t>Adaptees</a:t>
            </a:r>
            <a:r>
              <a:rPr lang="es-ES" dirty="0"/>
              <a:t> de una sola vez.</a:t>
            </a:r>
          </a:p>
          <a:p>
            <a:r>
              <a:rPr lang="es-ES" dirty="0"/>
              <a:t>hace difícil sobrescribir el comportamiento de Adaptee. Esto requerirá derivar Adaptee y hacer que Adapter se refiera a la subclase en lugar que al Adaptee por sí mismo.</a:t>
            </a:r>
            <a:endParaRPr lang="es-AR" dirty="0"/>
          </a:p>
        </p:txBody>
      </p:sp>
    </p:spTree>
    <p:extLst>
      <p:ext uri="{BB962C8B-B14F-4D97-AF65-F5344CB8AC3E}">
        <p14:creationId xmlns:p14="http://schemas.microsoft.com/office/powerpoint/2010/main" val="275097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11784-FE1E-4317-8B7C-A19B0DCE36CB}"/>
              </a:ext>
            </a:extLst>
          </p:cNvPr>
          <p:cNvSpPr>
            <a:spLocks noGrp="1"/>
          </p:cNvSpPr>
          <p:nvPr>
            <p:ph type="title"/>
          </p:nvPr>
        </p:nvSpPr>
        <p:spPr/>
        <p:txBody>
          <a:bodyPr/>
          <a:lstStyle/>
          <a:p>
            <a:r>
              <a:rPr lang="es-MX" dirty="0"/>
              <a:t>Adapter</a:t>
            </a:r>
            <a:endParaRPr lang="es-AR" dirty="0"/>
          </a:p>
        </p:txBody>
      </p:sp>
      <p:sp>
        <p:nvSpPr>
          <p:cNvPr id="3" name="Marcador de contenido 2">
            <a:extLst>
              <a:ext uri="{FF2B5EF4-FFF2-40B4-BE49-F238E27FC236}">
                <a16:creationId xmlns:a16="http://schemas.microsoft.com/office/drawing/2014/main" id="{C9F1AFCF-F8C4-4619-A23B-4E7C40690FA9}"/>
              </a:ext>
            </a:extLst>
          </p:cNvPr>
          <p:cNvSpPr>
            <a:spLocks noGrp="1"/>
          </p:cNvSpPr>
          <p:nvPr>
            <p:ph idx="1"/>
          </p:nvPr>
        </p:nvSpPr>
        <p:spPr/>
        <p:txBody>
          <a:bodyPr/>
          <a:lstStyle/>
          <a:p>
            <a:r>
              <a:rPr lang="es-ES" dirty="0"/>
              <a:t>Adapter es un patrón de diseño estructural que permite colaborar a objetos incompatibles.</a:t>
            </a:r>
          </a:p>
          <a:p>
            <a:r>
              <a:rPr lang="es-ES" dirty="0"/>
              <a:t>Este también es conocido como </a:t>
            </a:r>
            <a:r>
              <a:rPr lang="es-ES" i="1" dirty="0"/>
              <a:t>Wrapper </a:t>
            </a:r>
            <a:r>
              <a:rPr lang="es-ES" dirty="0"/>
              <a:t>o </a:t>
            </a:r>
            <a:r>
              <a:rPr lang="es-ES" i="1" dirty="0"/>
              <a:t>Adaptador.</a:t>
            </a:r>
          </a:p>
          <a:p>
            <a:r>
              <a:rPr lang="es-ES" dirty="0"/>
              <a:t>Dicho de otra manera, este patrón permite que la interfaz de una clase se convierta en una que pueda ser consumida por el cliente.</a:t>
            </a:r>
            <a:endParaRPr lang="es-AR" dirty="0"/>
          </a:p>
        </p:txBody>
      </p:sp>
    </p:spTree>
    <p:extLst>
      <p:ext uri="{BB962C8B-B14F-4D97-AF65-F5344CB8AC3E}">
        <p14:creationId xmlns:p14="http://schemas.microsoft.com/office/powerpoint/2010/main" val="188511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362CD-A6BD-46C1-9280-3794DE5D1EC6}"/>
              </a:ext>
            </a:extLst>
          </p:cNvPr>
          <p:cNvSpPr>
            <a:spLocks noGrp="1"/>
          </p:cNvSpPr>
          <p:nvPr>
            <p:ph type="title"/>
          </p:nvPr>
        </p:nvSpPr>
        <p:spPr/>
        <p:txBody>
          <a:bodyPr/>
          <a:lstStyle/>
          <a:p>
            <a:r>
              <a:rPr lang="es-ES" dirty="0"/>
              <a:t>¿Cuanta adaptación hace el Adapter?</a:t>
            </a:r>
            <a:endParaRPr lang="es-AR" dirty="0"/>
          </a:p>
        </p:txBody>
      </p:sp>
      <p:sp>
        <p:nvSpPr>
          <p:cNvPr id="3" name="Marcador de contenido 2">
            <a:extLst>
              <a:ext uri="{FF2B5EF4-FFF2-40B4-BE49-F238E27FC236}">
                <a16:creationId xmlns:a16="http://schemas.microsoft.com/office/drawing/2014/main" id="{F680DB16-3872-4D44-B528-DB2A1A437E7F}"/>
              </a:ext>
            </a:extLst>
          </p:cNvPr>
          <p:cNvSpPr>
            <a:spLocks noGrp="1"/>
          </p:cNvSpPr>
          <p:nvPr>
            <p:ph idx="1"/>
          </p:nvPr>
        </p:nvSpPr>
        <p:spPr/>
        <p:txBody>
          <a:bodyPr/>
          <a:lstStyle/>
          <a:p>
            <a:r>
              <a:rPr lang="es-ES" dirty="0"/>
              <a:t>Adapter varía en la cantidad de trabajo que hace para adaptar Adaptee a la interfaz Target. Hay un espectro de trabajo posible, desde una simple conversión hasta soportando un conjunto de operaciones enteramente diferentes. La cantidad de trabajo que Adapter hace depende de cuan similar es la interfaz Target con Adaptee.</a:t>
            </a:r>
            <a:endParaRPr lang="es-AR" dirty="0"/>
          </a:p>
        </p:txBody>
      </p:sp>
    </p:spTree>
    <p:extLst>
      <p:ext uri="{BB962C8B-B14F-4D97-AF65-F5344CB8AC3E}">
        <p14:creationId xmlns:p14="http://schemas.microsoft.com/office/powerpoint/2010/main" val="2935429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C41A3-C381-451A-B50A-37AEE59B79B2}"/>
              </a:ext>
            </a:extLst>
          </p:cNvPr>
          <p:cNvSpPr>
            <a:spLocks noGrp="1"/>
          </p:cNvSpPr>
          <p:nvPr>
            <p:ph type="title"/>
          </p:nvPr>
        </p:nvSpPr>
        <p:spPr/>
        <p:txBody>
          <a:bodyPr/>
          <a:lstStyle/>
          <a:p>
            <a:r>
              <a:rPr lang="es-AR" dirty="0"/>
              <a:t>Adaptadores enganchables</a:t>
            </a:r>
          </a:p>
        </p:txBody>
      </p:sp>
      <p:sp>
        <p:nvSpPr>
          <p:cNvPr id="3" name="Marcador de contenido 2">
            <a:extLst>
              <a:ext uri="{FF2B5EF4-FFF2-40B4-BE49-F238E27FC236}">
                <a16:creationId xmlns:a16="http://schemas.microsoft.com/office/drawing/2014/main" id="{EE330C74-7440-44A3-BF13-10A6FE6A1231}"/>
              </a:ext>
            </a:extLst>
          </p:cNvPr>
          <p:cNvSpPr>
            <a:spLocks noGrp="1"/>
          </p:cNvSpPr>
          <p:nvPr>
            <p:ph idx="1"/>
          </p:nvPr>
        </p:nvSpPr>
        <p:spPr/>
        <p:txBody>
          <a:bodyPr/>
          <a:lstStyle/>
          <a:p>
            <a:r>
              <a:rPr lang="es-ES" dirty="0"/>
              <a:t>Una clase es más reutilizable cuando se deja a un lado la suposición de que otras clases deben utilizarla, creando código genérico. Convirtiendo la adaptación de una interfaz en una clase, se elimina la suposición de que otras clases ven la misma interfaz. Dicho de otra manera, la adaptación de la interfaz permite incorporar a la clase en sistemas existentes que pueden esperar diferentes interfaces de la misma.</a:t>
            </a:r>
            <a:endParaRPr lang="es-AR" dirty="0"/>
          </a:p>
        </p:txBody>
      </p:sp>
    </p:spTree>
    <p:extLst>
      <p:ext uri="{BB962C8B-B14F-4D97-AF65-F5344CB8AC3E}">
        <p14:creationId xmlns:p14="http://schemas.microsoft.com/office/powerpoint/2010/main" val="383069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09D84-39BA-4D65-93F3-4FBE6E3DD8DD}"/>
              </a:ext>
            </a:extLst>
          </p:cNvPr>
          <p:cNvSpPr>
            <a:spLocks noGrp="1"/>
          </p:cNvSpPr>
          <p:nvPr>
            <p:ph type="title"/>
          </p:nvPr>
        </p:nvSpPr>
        <p:spPr/>
        <p:txBody>
          <a:bodyPr/>
          <a:lstStyle/>
          <a:p>
            <a:r>
              <a:rPr lang="es-AR" dirty="0"/>
              <a:t>Identificación</a:t>
            </a:r>
          </a:p>
        </p:txBody>
      </p:sp>
      <p:sp>
        <p:nvSpPr>
          <p:cNvPr id="3" name="Marcador de contenido 2">
            <a:extLst>
              <a:ext uri="{FF2B5EF4-FFF2-40B4-BE49-F238E27FC236}">
                <a16:creationId xmlns:a16="http://schemas.microsoft.com/office/drawing/2014/main" id="{524FAD69-0C9C-4DFA-8BDF-21EF5E68B662}"/>
              </a:ext>
            </a:extLst>
          </p:cNvPr>
          <p:cNvSpPr>
            <a:spLocks noGrp="1"/>
          </p:cNvSpPr>
          <p:nvPr>
            <p:ph idx="1"/>
          </p:nvPr>
        </p:nvSpPr>
        <p:spPr/>
        <p:txBody>
          <a:bodyPr/>
          <a:lstStyle/>
          <a:p>
            <a:r>
              <a:rPr lang="es-ES" dirty="0"/>
              <a:t>Adapter es reconocible por un constructor que toma una instancia de distinto tipo de clase abstracta/interfaz. Cuando el adaptador recibe una llamada a uno de sus métodos, convierte los parámetros al formato adecuado y después dirige la llamada a uno o varios métodos del objeto envuelto.</a:t>
            </a:r>
            <a:endParaRPr lang="es-AR" dirty="0"/>
          </a:p>
        </p:txBody>
      </p:sp>
    </p:spTree>
    <p:extLst>
      <p:ext uri="{BB962C8B-B14F-4D97-AF65-F5344CB8AC3E}">
        <p14:creationId xmlns:p14="http://schemas.microsoft.com/office/powerpoint/2010/main" val="142290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6E89A-88B0-4B31-8E1F-D93C015BE5DF}"/>
              </a:ext>
            </a:extLst>
          </p:cNvPr>
          <p:cNvSpPr>
            <a:spLocks noGrp="1"/>
          </p:cNvSpPr>
          <p:nvPr>
            <p:ph type="title"/>
          </p:nvPr>
        </p:nvSpPr>
        <p:spPr/>
        <p:txBody>
          <a:bodyPr/>
          <a:lstStyle/>
          <a:p>
            <a:r>
              <a:rPr lang="es-MX" dirty="0"/>
              <a:t>Aplicación</a:t>
            </a:r>
            <a:endParaRPr lang="es-AR" dirty="0"/>
          </a:p>
        </p:txBody>
      </p:sp>
      <p:sp>
        <p:nvSpPr>
          <p:cNvPr id="3" name="Marcador de contenido 2">
            <a:extLst>
              <a:ext uri="{FF2B5EF4-FFF2-40B4-BE49-F238E27FC236}">
                <a16:creationId xmlns:a16="http://schemas.microsoft.com/office/drawing/2014/main" id="{AFA00EB3-3152-4EAC-A62A-42EC609435DF}"/>
              </a:ext>
            </a:extLst>
          </p:cNvPr>
          <p:cNvSpPr>
            <a:spLocks noGrp="1"/>
          </p:cNvSpPr>
          <p:nvPr>
            <p:ph idx="1"/>
          </p:nvPr>
        </p:nvSpPr>
        <p:spPr/>
        <p:txBody>
          <a:bodyPr>
            <a:normAutofit fontScale="92500"/>
          </a:bodyPr>
          <a:lstStyle/>
          <a:p>
            <a:r>
              <a:rPr lang="es-ES" dirty="0"/>
              <a:t>El Patrón de Adapter se aplica cuando se quiera usar la funcionalidad de una clase existente, pero su interfaz no compatible.</a:t>
            </a:r>
          </a:p>
          <a:p>
            <a:r>
              <a:rPr lang="es-ES" dirty="0"/>
              <a:t>Si creamos código reutilizable y no se desea vincularlo demasiado a una implementación en particular, se debe usar alguna interfaz de Adaptader sobre lo que dependa el código, para que el futuro los clientes pueden implementar su propia versión de ese adaptador y aún hacer uso del mismo.</a:t>
            </a:r>
          </a:p>
          <a:p>
            <a:r>
              <a:rPr lang="es-ES" dirty="0"/>
              <a:t>Utilizar Adapter en las implementaciones de código, permite que este siga mejor el Principio abierto/cerrado, que establece que los módulos deben estar abiertos a la extensión pero cerrados a la modificación.</a:t>
            </a:r>
            <a:endParaRPr lang="es-AR" dirty="0"/>
          </a:p>
        </p:txBody>
      </p:sp>
    </p:spTree>
    <p:extLst>
      <p:ext uri="{BB962C8B-B14F-4D97-AF65-F5344CB8AC3E}">
        <p14:creationId xmlns:p14="http://schemas.microsoft.com/office/powerpoint/2010/main" val="233021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B912D-D5CE-4521-964B-132AA2975342}"/>
              </a:ext>
            </a:extLst>
          </p:cNvPr>
          <p:cNvSpPr>
            <a:spLocks noGrp="1"/>
          </p:cNvSpPr>
          <p:nvPr>
            <p:ph type="title"/>
          </p:nvPr>
        </p:nvSpPr>
        <p:spPr/>
        <p:txBody>
          <a:bodyPr/>
          <a:lstStyle/>
          <a:p>
            <a:r>
              <a:rPr lang="es-MX" dirty="0"/>
              <a:t>Propósito</a:t>
            </a:r>
            <a:endParaRPr lang="es-AR" dirty="0"/>
          </a:p>
        </p:txBody>
      </p:sp>
      <p:sp>
        <p:nvSpPr>
          <p:cNvPr id="3" name="Marcador de contenido 2">
            <a:extLst>
              <a:ext uri="{FF2B5EF4-FFF2-40B4-BE49-F238E27FC236}">
                <a16:creationId xmlns:a16="http://schemas.microsoft.com/office/drawing/2014/main" id="{173A2AC6-88A5-48C0-8E5B-B2985590C781}"/>
              </a:ext>
            </a:extLst>
          </p:cNvPr>
          <p:cNvSpPr>
            <a:spLocks noGrp="1"/>
          </p:cNvSpPr>
          <p:nvPr>
            <p:ph idx="1"/>
          </p:nvPr>
        </p:nvSpPr>
        <p:spPr>
          <a:xfrm>
            <a:off x="680321" y="1966170"/>
            <a:ext cx="9613861" cy="3599316"/>
          </a:xfrm>
        </p:spPr>
        <p:txBody>
          <a:bodyPr/>
          <a:lstStyle/>
          <a:p>
            <a:r>
              <a:rPr lang="es-ES" dirty="0"/>
              <a:t>Puede lograr la reutilización del código de una biblioteca por ejemplo, creando una clase de Adaptador.</a:t>
            </a:r>
          </a:p>
          <a:p>
            <a:r>
              <a:rPr lang="es-ES" dirty="0"/>
              <a:t>Esta clase adaptador se ubica entre el código cliente, y el que código que está en la librería.</a:t>
            </a:r>
          </a:p>
          <a:p>
            <a:r>
              <a:rPr lang="es-ES" dirty="0"/>
              <a:t>Es uno de los patrones más comunes y más útiles disponibles para nosotros como desarrolladores de software.</a:t>
            </a:r>
            <a:endParaRPr lang="es-AR" dirty="0"/>
          </a:p>
        </p:txBody>
      </p:sp>
      <p:pic>
        <p:nvPicPr>
          <p:cNvPr id="1028" name="Picture 4" descr="Patrón de diseño&amp;nbsp;Adapter">
            <a:extLst>
              <a:ext uri="{FF2B5EF4-FFF2-40B4-BE49-F238E27FC236}">
                <a16:creationId xmlns:a16="http://schemas.microsoft.com/office/drawing/2014/main" id="{A9D5C6F9-35C7-4D02-AC31-F3922D5F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388" y="3929449"/>
            <a:ext cx="4685681" cy="292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4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3251E-3C65-4FC1-B284-A8AA04346304}"/>
              </a:ext>
            </a:extLst>
          </p:cNvPr>
          <p:cNvSpPr>
            <a:spLocks noGrp="1"/>
          </p:cNvSpPr>
          <p:nvPr>
            <p:ph type="title"/>
          </p:nvPr>
        </p:nvSpPr>
        <p:spPr/>
        <p:txBody>
          <a:bodyPr/>
          <a:lstStyle/>
          <a:p>
            <a:r>
              <a:rPr lang="es-MX" dirty="0"/>
              <a:t>Utilización</a:t>
            </a:r>
            <a:endParaRPr lang="es-AR" dirty="0"/>
          </a:p>
        </p:txBody>
      </p:sp>
      <p:sp>
        <p:nvSpPr>
          <p:cNvPr id="3" name="Marcador de contenido 2">
            <a:extLst>
              <a:ext uri="{FF2B5EF4-FFF2-40B4-BE49-F238E27FC236}">
                <a16:creationId xmlns:a16="http://schemas.microsoft.com/office/drawing/2014/main" id="{C1D1C890-3539-4F04-BA5F-6A54C34F0F1B}"/>
              </a:ext>
            </a:extLst>
          </p:cNvPr>
          <p:cNvSpPr>
            <a:spLocks noGrp="1"/>
          </p:cNvSpPr>
          <p:nvPr>
            <p:ph idx="1"/>
          </p:nvPr>
        </p:nvSpPr>
        <p:spPr/>
        <p:txBody>
          <a:bodyPr/>
          <a:lstStyle/>
          <a:p>
            <a:r>
              <a:rPr lang="es-ES" dirty="0"/>
              <a:t>Se utiliza muy a menudo en sistemas basados en algún código heredado. En estos casos, los adaptadores crean código heredado con clases modernas.</a:t>
            </a:r>
            <a:endParaRPr lang="es-AR" dirty="0"/>
          </a:p>
        </p:txBody>
      </p:sp>
    </p:spTree>
    <p:extLst>
      <p:ext uri="{BB962C8B-B14F-4D97-AF65-F5344CB8AC3E}">
        <p14:creationId xmlns:p14="http://schemas.microsoft.com/office/powerpoint/2010/main" val="35360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B5225-6890-4ECF-95F2-7049BC763055}"/>
              </a:ext>
            </a:extLst>
          </p:cNvPr>
          <p:cNvSpPr>
            <a:spLocks noGrp="1"/>
          </p:cNvSpPr>
          <p:nvPr>
            <p:ph type="title"/>
          </p:nvPr>
        </p:nvSpPr>
        <p:spPr/>
        <p:txBody>
          <a:bodyPr/>
          <a:lstStyle/>
          <a:p>
            <a:r>
              <a:rPr lang="es-MX" dirty="0"/>
              <a:t>Analogía Real</a:t>
            </a:r>
            <a:endParaRPr lang="es-AR" dirty="0"/>
          </a:p>
        </p:txBody>
      </p:sp>
      <p:sp>
        <p:nvSpPr>
          <p:cNvPr id="3" name="Marcador de contenido 2">
            <a:extLst>
              <a:ext uri="{FF2B5EF4-FFF2-40B4-BE49-F238E27FC236}">
                <a16:creationId xmlns:a16="http://schemas.microsoft.com/office/drawing/2014/main" id="{57DED2D7-657B-47C1-AA12-2AF6054F042E}"/>
              </a:ext>
            </a:extLst>
          </p:cNvPr>
          <p:cNvSpPr>
            <a:spLocks noGrp="1"/>
          </p:cNvSpPr>
          <p:nvPr>
            <p:ph idx="1"/>
          </p:nvPr>
        </p:nvSpPr>
        <p:spPr>
          <a:xfrm>
            <a:off x="519683" y="2336873"/>
            <a:ext cx="5415679" cy="3599316"/>
          </a:xfrm>
        </p:spPr>
        <p:txBody>
          <a:bodyPr/>
          <a:lstStyle/>
          <a:p>
            <a:r>
              <a:rPr lang="es-MX" dirty="0"/>
              <a:t>Al viajar al exterior por primera vez nos encontramos con el problema de que a dónde vayamos las toma de corriente son distintas a las de nuestro lugar de residencia. Esto se soluciona llevando con nosotros un adaptador que incluya múltiples tipos de enchufe.</a:t>
            </a:r>
            <a:endParaRPr lang="es-AR" dirty="0"/>
          </a:p>
        </p:txBody>
      </p:sp>
      <p:pic>
        <p:nvPicPr>
          <p:cNvPr id="2050" name="Picture 2" descr="Ejemplo del patrón Adapter">
            <a:extLst>
              <a:ext uri="{FF2B5EF4-FFF2-40B4-BE49-F238E27FC236}">
                <a16:creationId xmlns:a16="http://schemas.microsoft.com/office/drawing/2014/main" id="{7A0FAB52-711D-4E1C-856B-B78F60807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405" y="2012607"/>
            <a:ext cx="5940640" cy="33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77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A9379-6E7D-4A51-B228-884E76541920}"/>
              </a:ext>
            </a:extLst>
          </p:cNvPr>
          <p:cNvSpPr>
            <a:spLocks noGrp="1"/>
          </p:cNvSpPr>
          <p:nvPr>
            <p:ph type="title"/>
          </p:nvPr>
        </p:nvSpPr>
        <p:spPr/>
        <p:txBody>
          <a:bodyPr/>
          <a:lstStyle/>
          <a:p>
            <a:r>
              <a:rPr lang="es-MX" dirty="0"/>
              <a:t>Figuras y Huecos</a:t>
            </a:r>
            <a:endParaRPr lang="es-AR" dirty="0"/>
          </a:p>
        </p:txBody>
      </p:sp>
      <p:sp>
        <p:nvSpPr>
          <p:cNvPr id="3" name="Marcador de contenido 2">
            <a:extLst>
              <a:ext uri="{FF2B5EF4-FFF2-40B4-BE49-F238E27FC236}">
                <a16:creationId xmlns:a16="http://schemas.microsoft.com/office/drawing/2014/main" id="{B85B897F-3C42-49C2-8B4C-180FF075680B}"/>
              </a:ext>
            </a:extLst>
          </p:cNvPr>
          <p:cNvSpPr>
            <a:spLocks noGrp="1"/>
          </p:cNvSpPr>
          <p:nvPr>
            <p:ph idx="1"/>
          </p:nvPr>
        </p:nvSpPr>
        <p:spPr>
          <a:xfrm>
            <a:off x="680322" y="2336873"/>
            <a:ext cx="6325960" cy="3599316"/>
          </a:xfrm>
        </p:spPr>
        <p:txBody>
          <a:bodyPr>
            <a:normAutofit lnSpcReduction="10000"/>
          </a:bodyPr>
          <a:lstStyle/>
          <a:p>
            <a:r>
              <a:rPr lang="es-MX" dirty="0"/>
              <a:t>Supongamos, tenemos un hueco redondo de radio r, luego tenemos figuras cilíndricas de radio r, distintos al hueco. Y tenemos 1 figura cuadrada. A simple vista, y para </a:t>
            </a:r>
            <a:r>
              <a:rPr lang="es-MX" dirty="0" err="1"/>
              <a:t>conociemientos</a:t>
            </a:r>
            <a:r>
              <a:rPr lang="es-MX" dirty="0"/>
              <a:t> entre objetos, esta última es incompatible con el hueco. Aquí entra en juego el Adapter, quien permite que puedan ser compatibles, ya que por ejemplo, un cuadrado tiene una circunferencia circunscrita, y por tanto un radio r.</a:t>
            </a:r>
            <a:endParaRPr lang="es-AR" dirty="0"/>
          </a:p>
        </p:txBody>
      </p:sp>
      <p:pic>
        <p:nvPicPr>
          <p:cNvPr id="3074" name="Picture 2" descr="Design Pattern : Adapter in Java | PremAseem.me">
            <a:extLst>
              <a:ext uri="{FF2B5EF4-FFF2-40B4-BE49-F238E27FC236}">
                <a16:creationId xmlns:a16="http://schemas.microsoft.com/office/drawing/2014/main" id="{D45881A3-6E50-463B-AE2F-8360D2F43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919" y="4576415"/>
            <a:ext cx="1487870" cy="15283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en Musielak LLC — Hiring: Finding a Round Peg for a Round Hole Is Not  Nearly Enough">
            <a:extLst>
              <a:ext uri="{FF2B5EF4-FFF2-40B4-BE49-F238E27FC236}">
                <a16:creationId xmlns:a16="http://schemas.microsoft.com/office/drawing/2014/main" id="{93410B91-05B0-4495-A630-0573DE9C5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919" y="2245854"/>
            <a:ext cx="4530112" cy="20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8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47AF0-4C20-4AF1-BE12-EDA48D33C761}"/>
              </a:ext>
            </a:extLst>
          </p:cNvPr>
          <p:cNvSpPr>
            <a:spLocks noGrp="1"/>
          </p:cNvSpPr>
          <p:nvPr>
            <p:ph type="title"/>
          </p:nvPr>
        </p:nvSpPr>
        <p:spPr/>
        <p:txBody>
          <a:bodyPr/>
          <a:lstStyle/>
          <a:p>
            <a:r>
              <a:rPr lang="es-MX" dirty="0"/>
              <a:t>Diagrama de Clase: Figuras y Huecos</a:t>
            </a:r>
            <a:endParaRPr lang="es-AR" dirty="0"/>
          </a:p>
        </p:txBody>
      </p:sp>
      <p:pic>
        <p:nvPicPr>
          <p:cNvPr id="5" name="Imagen 4">
            <a:extLst>
              <a:ext uri="{FF2B5EF4-FFF2-40B4-BE49-F238E27FC236}">
                <a16:creationId xmlns:a16="http://schemas.microsoft.com/office/drawing/2014/main" id="{D2BF91E2-EEBA-4519-976F-EDFB0C758D58}"/>
              </a:ext>
            </a:extLst>
          </p:cNvPr>
          <p:cNvPicPr>
            <a:picLocks noChangeAspect="1"/>
          </p:cNvPicPr>
          <p:nvPr/>
        </p:nvPicPr>
        <p:blipFill>
          <a:blip r:embed="rId2"/>
          <a:stretch>
            <a:fillRect/>
          </a:stretch>
        </p:blipFill>
        <p:spPr>
          <a:xfrm>
            <a:off x="1961243" y="2236574"/>
            <a:ext cx="7052016" cy="4280384"/>
          </a:xfrm>
          <a:prstGeom prst="rect">
            <a:avLst/>
          </a:prstGeom>
        </p:spPr>
      </p:pic>
    </p:spTree>
    <p:extLst>
      <p:ext uri="{BB962C8B-B14F-4D97-AF65-F5344CB8AC3E}">
        <p14:creationId xmlns:p14="http://schemas.microsoft.com/office/powerpoint/2010/main" val="258033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C8DD5-5B7D-4AED-8379-3F637E42F9D0}"/>
              </a:ext>
            </a:extLst>
          </p:cNvPr>
          <p:cNvSpPr>
            <a:spLocks noGrp="1"/>
          </p:cNvSpPr>
          <p:nvPr>
            <p:ph type="title"/>
          </p:nvPr>
        </p:nvSpPr>
        <p:spPr/>
        <p:txBody>
          <a:bodyPr/>
          <a:lstStyle/>
          <a:p>
            <a:r>
              <a:rPr lang="es-MX" dirty="0"/>
              <a:t>Problema </a:t>
            </a:r>
            <a:endParaRPr lang="es-AR" dirty="0"/>
          </a:p>
        </p:txBody>
      </p:sp>
      <p:sp>
        <p:nvSpPr>
          <p:cNvPr id="3" name="Marcador de contenido 2">
            <a:extLst>
              <a:ext uri="{FF2B5EF4-FFF2-40B4-BE49-F238E27FC236}">
                <a16:creationId xmlns:a16="http://schemas.microsoft.com/office/drawing/2014/main" id="{C3017E34-9C21-4090-B8BE-796BB694CF26}"/>
              </a:ext>
            </a:extLst>
          </p:cNvPr>
          <p:cNvSpPr>
            <a:spLocks noGrp="1"/>
          </p:cNvSpPr>
          <p:nvPr>
            <p:ph idx="1"/>
          </p:nvPr>
        </p:nvSpPr>
        <p:spPr>
          <a:xfrm>
            <a:off x="5617936" y="2385896"/>
            <a:ext cx="6513015" cy="3599316"/>
          </a:xfrm>
        </p:spPr>
        <p:txBody>
          <a:bodyPr/>
          <a:lstStyle/>
          <a:p>
            <a:r>
              <a:rPr lang="es-ES" dirty="0"/>
              <a:t>Tenemos una aplicación de monitoreo del mercado de valores. La aplicación descarga la información de bolsa desde varias fuentes en formato XML para presentarla al usuario.</a:t>
            </a:r>
          </a:p>
          <a:p>
            <a:r>
              <a:rPr lang="es-ES" dirty="0"/>
              <a:t>En cierto momento, se decide mejorar la aplicación integrando una inteligente biblioteca de análisis de un tercero. Pero hay un problema: la biblioteca de análisis solo funciona con datos en formato JSON.</a:t>
            </a:r>
            <a:endParaRPr lang="es-AR" dirty="0"/>
          </a:p>
        </p:txBody>
      </p:sp>
      <p:pic>
        <p:nvPicPr>
          <p:cNvPr id="6146" name="Picture 2" descr="La estructura de la aplicación antes de la integración con la biblioteca de análisis">
            <a:extLst>
              <a:ext uri="{FF2B5EF4-FFF2-40B4-BE49-F238E27FC236}">
                <a16:creationId xmlns:a16="http://schemas.microsoft.com/office/drawing/2014/main" id="{44610731-2F7B-428D-A143-E240D4722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9" y="2672447"/>
            <a:ext cx="5664707" cy="235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FC0488-CC54-40CA-83DA-35825AECBB13}"/>
              </a:ext>
            </a:extLst>
          </p:cNvPr>
          <p:cNvSpPr>
            <a:spLocks noGrp="1"/>
          </p:cNvSpPr>
          <p:nvPr>
            <p:ph idx="1"/>
          </p:nvPr>
        </p:nvSpPr>
        <p:spPr>
          <a:xfrm>
            <a:off x="680321" y="2336873"/>
            <a:ext cx="4913244" cy="3599316"/>
          </a:xfrm>
        </p:spPr>
        <p:txBody>
          <a:bodyPr>
            <a:normAutofit lnSpcReduction="10000"/>
          </a:bodyPr>
          <a:lstStyle/>
          <a:p>
            <a:r>
              <a:rPr lang="es-ES" dirty="0"/>
              <a:t>Se crea el adapter de XML a JSON. Después ajustamos el código para que se comunique con la biblioteca únicamente a través de este adapter. Cuando el adapter recibe una llamada, traduce los datos XML entrantes a una estructura JSON y pasa la llamada a los métodos adecuados de un objeto de análisis envuelto.</a:t>
            </a:r>
            <a:endParaRPr lang="es-AR" dirty="0"/>
          </a:p>
        </p:txBody>
      </p:sp>
      <p:pic>
        <p:nvPicPr>
          <p:cNvPr id="7170" name="Picture 2" descr="Solución del patrón Adapter">
            <a:extLst>
              <a:ext uri="{FF2B5EF4-FFF2-40B4-BE49-F238E27FC236}">
                <a16:creationId xmlns:a16="http://schemas.microsoft.com/office/drawing/2014/main" id="{918676B2-1288-4C45-82C3-234BFB6A7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565" y="2204090"/>
            <a:ext cx="5918114" cy="390818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8E908D72-795C-4C0B-B916-CE70639FA4F7}"/>
              </a:ext>
            </a:extLst>
          </p:cNvPr>
          <p:cNvSpPr>
            <a:spLocks noGrp="1"/>
          </p:cNvSpPr>
          <p:nvPr>
            <p:ph type="title"/>
          </p:nvPr>
        </p:nvSpPr>
        <p:spPr>
          <a:xfrm>
            <a:off x="680321" y="753228"/>
            <a:ext cx="9613861" cy="1080938"/>
          </a:xfrm>
        </p:spPr>
        <p:txBody>
          <a:bodyPr/>
          <a:lstStyle/>
          <a:p>
            <a:r>
              <a:rPr lang="es-MX" dirty="0"/>
              <a:t>Solución</a:t>
            </a:r>
            <a:endParaRPr lang="es-AR" dirty="0"/>
          </a:p>
        </p:txBody>
      </p:sp>
    </p:spTree>
    <p:extLst>
      <p:ext uri="{BB962C8B-B14F-4D97-AF65-F5344CB8AC3E}">
        <p14:creationId xmlns:p14="http://schemas.microsoft.com/office/powerpoint/2010/main" val="94684594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515</TotalTime>
  <Words>1277</Words>
  <Application>Microsoft Office PowerPoint</Application>
  <PresentationFormat>Panorámica</PresentationFormat>
  <Paragraphs>71</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Trebuchet MS</vt:lpstr>
      <vt:lpstr>Berlín</vt:lpstr>
      <vt:lpstr>Patrón De Diseño - Adapter</vt:lpstr>
      <vt:lpstr>Adapter</vt:lpstr>
      <vt:lpstr>Propósito</vt:lpstr>
      <vt:lpstr>Utilización</vt:lpstr>
      <vt:lpstr>Analogía Real</vt:lpstr>
      <vt:lpstr>Figuras y Huecos</vt:lpstr>
      <vt:lpstr>Diagrama de Clase: Figuras y Huecos</vt:lpstr>
      <vt:lpstr>Problema </vt:lpstr>
      <vt:lpstr>Solución</vt:lpstr>
      <vt:lpstr>Funcionamiento</vt:lpstr>
      <vt:lpstr> Participantes</vt:lpstr>
      <vt:lpstr>Estructura: Interfaz Adaptadora</vt:lpstr>
      <vt:lpstr>Presentación de PowerPoint</vt:lpstr>
      <vt:lpstr>Estructura: Clase Adaptadora</vt:lpstr>
      <vt:lpstr>Presentación de PowerPoint</vt:lpstr>
      <vt:lpstr>Diagrama de Secuencia</vt:lpstr>
      <vt:lpstr>Implementación</vt:lpstr>
      <vt:lpstr>Consecuencias</vt:lpstr>
      <vt:lpstr>Presentación de PowerPoint</vt:lpstr>
      <vt:lpstr>¿Cuanta adaptación hace el Adapter?</vt:lpstr>
      <vt:lpstr>Adaptadores enganchables</vt:lpstr>
      <vt:lpstr>Identificación</vt:lpstr>
      <vt:lpstr>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De Diseño - Adapter</dc:title>
  <dc:creator>Timmy GamerYT</dc:creator>
  <cp:lastModifiedBy>Timmy GamerYT</cp:lastModifiedBy>
  <cp:revision>16</cp:revision>
  <dcterms:created xsi:type="dcterms:W3CDTF">2021-05-12T08:39:38Z</dcterms:created>
  <dcterms:modified xsi:type="dcterms:W3CDTF">2021-05-13T02:48:07Z</dcterms:modified>
</cp:coreProperties>
</file>