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F66BD38-8E1A-426C-98B3-D17737917B1C}" type="datetimeFigureOut">
              <a:rPr lang="es-AR" smtClean="0"/>
              <a:t>23/1/2024</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7B436D6-0920-4751-888C-12990112A58F}"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343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23/1/2024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40433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23/1/2024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71002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23/1/2024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54981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66BD38-8E1A-426C-98B3-D17737917B1C}" type="datetimeFigureOut">
              <a:rPr lang="es-AR" smtClean="0"/>
              <a:t>23/1/2024</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7B436D6-0920-4751-888C-12990112A58F}"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765667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66BD38-8E1A-426C-98B3-D17737917B1C}" type="datetimeFigureOut">
              <a:rPr lang="es-AR" smtClean="0"/>
              <a:t>23/1/2024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4209467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66BD38-8E1A-426C-98B3-D17737917B1C}" type="datetimeFigureOut">
              <a:rPr lang="es-AR" smtClean="0"/>
              <a:t>23/1/2024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9270383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66BD38-8E1A-426C-98B3-D17737917B1C}" type="datetimeFigureOut">
              <a:rPr lang="es-AR" smtClean="0"/>
              <a:t>23/1/2024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47521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6BD38-8E1A-426C-98B3-D17737917B1C}" type="datetimeFigureOut">
              <a:rPr lang="es-AR" smtClean="0"/>
              <a:t>23/1/2024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38252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2F66BD38-8E1A-426C-98B3-D17737917B1C}" type="datetimeFigureOut">
              <a:rPr lang="es-AR" smtClean="0"/>
              <a:t>23/1/2024</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57B436D6-0920-4751-888C-12990112A58F}"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00092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2F66BD38-8E1A-426C-98B3-D17737917B1C}" type="datetimeFigureOut">
              <a:rPr lang="es-AR" smtClean="0"/>
              <a:t>23/1/2024</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5487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F66BD38-8E1A-426C-98B3-D17737917B1C}" type="datetimeFigureOut">
              <a:rPr lang="es-AR" smtClean="0"/>
              <a:t>23/1/2024</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7B436D6-0920-4751-888C-12990112A58F}"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893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lookaside.fbsbx.com%2Flookaside%2Fcrawler%2Fmedia%2F%3Fmedia_id%3D3490914227701849&amp;tbnid=G9u7Je9N8029_M&amp;vet=12ahUKEwjQ04vjsfSDAxXnNbkGHWvXB0UQMygDegQIARBP..i&amp;imgrefurl=https%3A%2F%2Fwww.facebook.com%2FelDoctorZaius%2Fphotos%2Fa.340637829396187%2F3490914227701849%2F%3Ftype%3D3&amp;docid=7Dt4Z39SSS-jIM&amp;w=661&amp;h=505&amp;q=kwyjibo&amp;client=firefox-b-d&amp;ved=2ahUKEwjQ04vjsfSDAxXnNbkGHWvXB0UQMygDegQIARB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6F4F9-0BDC-AD2C-F796-113FB4414A71}"/>
              </a:ext>
            </a:extLst>
          </p:cNvPr>
          <p:cNvSpPr>
            <a:spLocks noGrp="1"/>
          </p:cNvSpPr>
          <p:nvPr>
            <p:ph type="ctrTitle"/>
          </p:nvPr>
        </p:nvSpPr>
        <p:spPr/>
        <p:txBody>
          <a:bodyPr/>
          <a:lstStyle/>
          <a:p>
            <a:r>
              <a:rPr lang="es-AR" dirty="0"/>
              <a:t>Scrabble</a:t>
            </a:r>
          </a:p>
        </p:txBody>
      </p:sp>
      <p:sp>
        <p:nvSpPr>
          <p:cNvPr id="3" name="Subtítulo 2">
            <a:extLst>
              <a:ext uri="{FF2B5EF4-FFF2-40B4-BE49-F238E27FC236}">
                <a16:creationId xmlns:a16="http://schemas.microsoft.com/office/drawing/2014/main" id="{CA8E1426-F3C6-C1B6-E759-4A2D206918BB}"/>
              </a:ext>
            </a:extLst>
          </p:cNvPr>
          <p:cNvSpPr>
            <a:spLocks noGrp="1"/>
          </p:cNvSpPr>
          <p:nvPr>
            <p:ph type="subTitle" idx="1"/>
          </p:nvPr>
        </p:nvSpPr>
        <p:spPr/>
        <p:txBody>
          <a:bodyPr/>
          <a:lstStyle/>
          <a:p>
            <a:r>
              <a:rPr lang="es-AR" dirty="0"/>
              <a:t>Javier Nicolás Carli</a:t>
            </a:r>
          </a:p>
        </p:txBody>
      </p:sp>
    </p:spTree>
    <p:extLst>
      <p:ext uri="{BB962C8B-B14F-4D97-AF65-F5344CB8AC3E}">
        <p14:creationId xmlns:p14="http://schemas.microsoft.com/office/powerpoint/2010/main" val="116403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Casilleros especiales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5693866"/>
          </a:xfrm>
          <a:prstGeom prst="rect">
            <a:avLst/>
          </a:prstGeom>
          <a:noFill/>
        </p:spPr>
        <p:txBody>
          <a:bodyPr wrap="square" rtlCol="0">
            <a:spAutoFit/>
          </a:bodyPr>
          <a:lstStyle/>
          <a:p>
            <a:r>
              <a:rPr lang="es-AR" sz="2800" dirty="0"/>
              <a:t>En el tablero, existen ciertos casilleros especiales, llamados PREMIOS. Estos premios disponen de un puntaje especial para aquel ficha de letra que se coloque sobre el.</a:t>
            </a:r>
          </a:p>
          <a:p>
            <a:endParaRPr lang="es-AR" sz="2800" dirty="0"/>
          </a:p>
          <a:p>
            <a:r>
              <a:rPr lang="es-AR" sz="2800" dirty="0"/>
              <a:t>Existen DOS tipos: Premio de LETRA y Premio de PALABRA</a:t>
            </a:r>
          </a:p>
          <a:p>
            <a:endParaRPr lang="es-AR" sz="2800" dirty="0"/>
          </a:p>
          <a:p>
            <a:pPr marL="457200" indent="-457200">
              <a:buFont typeface="Arial" panose="020B0604020202020204" pitchFamily="34" charset="0"/>
              <a:buChar char="•"/>
            </a:pPr>
            <a:r>
              <a:rPr lang="es-AR" sz="2800" dirty="0"/>
              <a:t>De LETRA: Si una letra se coloca sobre este casillero, automáticamente el puntaje de esa LETRA se multiplica.</a:t>
            </a:r>
          </a:p>
          <a:p>
            <a:pPr marL="457200" indent="-457200">
              <a:buFont typeface="Arial" panose="020B0604020202020204" pitchFamily="34" charset="0"/>
              <a:buChar char="•"/>
            </a:pPr>
            <a:r>
              <a:rPr lang="es-AR" sz="2800" dirty="0"/>
              <a:t>De PALABRA: Si una letra se coloca sobre este casillero, el puntaje de TODA LA PALABRA se multiplica.</a:t>
            </a:r>
          </a:p>
          <a:p>
            <a:pPr marL="457200" indent="-457200">
              <a:buFont typeface="Arial" panose="020B0604020202020204" pitchFamily="34" charset="0"/>
              <a:buChar char="•"/>
            </a:pPr>
            <a:endParaRPr lang="es-AR" sz="2800" dirty="0"/>
          </a:p>
          <a:p>
            <a:r>
              <a:rPr lang="es-AR" sz="2800" dirty="0"/>
              <a:t>Estos puntajes de multiplicación pueden ser DOBLE o TRIPLE.</a:t>
            </a:r>
          </a:p>
          <a:p>
            <a:endParaRPr lang="es-AR" sz="2800" dirty="0"/>
          </a:p>
        </p:txBody>
      </p:sp>
    </p:spTree>
    <p:extLst>
      <p:ext uri="{BB962C8B-B14F-4D97-AF65-F5344CB8AC3E}">
        <p14:creationId xmlns:p14="http://schemas.microsoft.com/office/powerpoint/2010/main" val="17022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397CA5B5-2D3F-19B1-3914-21F11AB1D351}"/>
              </a:ext>
            </a:extLst>
          </p:cNvPr>
          <p:cNvSpPr txBox="1"/>
          <p:nvPr/>
        </p:nvSpPr>
        <p:spPr>
          <a:xfrm>
            <a:off x="1636643" y="3055539"/>
            <a:ext cx="9740348" cy="2677656"/>
          </a:xfrm>
          <a:prstGeom prst="rect">
            <a:avLst/>
          </a:prstGeom>
          <a:noFill/>
        </p:spPr>
        <p:txBody>
          <a:bodyPr wrap="square" rtlCol="0">
            <a:spAutoFit/>
          </a:bodyPr>
          <a:lstStyle/>
          <a:p>
            <a:r>
              <a:rPr lang="es-AR" sz="2800" dirty="0"/>
              <a:t>Teniendo en cuenta que el objetivo del juego es tener la MAYOR CANTIDAD DE PUNTOS que nuestros contrincantes, el juego se termina cuando nadie mas puede formar palabras y a su vez, la bolsa de fichas este vacía. En ese caso, la partida termina y el ganador resulta ser el que complete el objetivo principal del juego.</a:t>
            </a:r>
          </a:p>
        </p:txBody>
      </p:sp>
      <p:sp>
        <p:nvSpPr>
          <p:cNvPr id="3" name="CuadroTexto 2">
            <a:extLst>
              <a:ext uri="{FF2B5EF4-FFF2-40B4-BE49-F238E27FC236}">
                <a16:creationId xmlns:a16="http://schemas.microsoft.com/office/drawing/2014/main" id="{2167CA14-85B4-8DB4-0A51-BF7C0D0B4FF0}"/>
              </a:ext>
            </a:extLst>
          </p:cNvPr>
          <p:cNvSpPr txBox="1"/>
          <p:nvPr/>
        </p:nvSpPr>
        <p:spPr>
          <a:xfrm>
            <a:off x="1477617" y="2238753"/>
            <a:ext cx="9236766" cy="769441"/>
          </a:xfrm>
          <a:prstGeom prst="rect">
            <a:avLst/>
          </a:prstGeom>
          <a:noFill/>
        </p:spPr>
        <p:txBody>
          <a:bodyPr wrap="square" rtlCol="0">
            <a:spAutoFit/>
          </a:bodyPr>
          <a:lstStyle/>
          <a:p>
            <a:r>
              <a:rPr lang="es-AR" sz="4400" dirty="0"/>
              <a:t>¿Cuándo termina la partida?</a:t>
            </a:r>
          </a:p>
        </p:txBody>
      </p:sp>
      <p:sp>
        <p:nvSpPr>
          <p:cNvPr id="7" name="CuadroTexto 6">
            <a:extLst>
              <a:ext uri="{FF2B5EF4-FFF2-40B4-BE49-F238E27FC236}">
                <a16:creationId xmlns:a16="http://schemas.microsoft.com/office/drawing/2014/main" id="{9ABA3954-76F8-5874-7DFA-B729C5200843}"/>
              </a:ext>
            </a:extLst>
          </p:cNvPr>
          <p:cNvSpPr txBox="1"/>
          <p:nvPr/>
        </p:nvSpPr>
        <p:spPr>
          <a:xfrm>
            <a:off x="1636643" y="806413"/>
            <a:ext cx="9740348" cy="1384995"/>
          </a:xfrm>
          <a:prstGeom prst="rect">
            <a:avLst/>
          </a:prstGeom>
          <a:noFill/>
        </p:spPr>
        <p:txBody>
          <a:bodyPr wrap="square" rtlCol="0">
            <a:spAutoFit/>
          </a:bodyPr>
          <a:lstStyle/>
          <a:p>
            <a:r>
              <a:rPr lang="es-AR" sz="2800" dirty="0"/>
              <a:t>Se pueden combinar ambos premios en una jugada y se los determina como LETRA DOBLE O TRIPLE (LD;LT), y PALABRA DOBLE O TRIPLE (PD;PT).</a:t>
            </a:r>
          </a:p>
        </p:txBody>
      </p:sp>
    </p:spTree>
    <p:extLst>
      <p:ext uri="{BB962C8B-B14F-4D97-AF65-F5344CB8AC3E}">
        <p14:creationId xmlns:p14="http://schemas.microsoft.com/office/powerpoint/2010/main" val="1559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¿Qué es el Scrabble?</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120348"/>
            <a:ext cx="9740348" cy="2677656"/>
          </a:xfrm>
          <a:prstGeom prst="rect">
            <a:avLst/>
          </a:prstGeom>
          <a:noFill/>
        </p:spPr>
        <p:txBody>
          <a:bodyPr wrap="square" rtlCol="0">
            <a:spAutoFit/>
          </a:bodyPr>
          <a:lstStyle/>
          <a:p>
            <a:r>
              <a:rPr lang="es-AR" sz="2800" dirty="0"/>
              <a:t>El Scrabble es un famoso juego de mesa que consiste en un tablero de casillero vacíos donde cada jugador deberá completarlo con ciertas fichas. Estas fichas no son otra cosa mas que letras que tendrá cada jugador en un atril (7 letras en total) y su objetivo será formar palabras validas en el casillero.</a:t>
            </a:r>
          </a:p>
          <a:p>
            <a:r>
              <a:rPr lang="es-AR" sz="2800" dirty="0"/>
              <a:t>Se puede jugar de 2 a 4 jugadores solamente.</a:t>
            </a:r>
          </a:p>
        </p:txBody>
      </p:sp>
    </p:spTree>
    <p:extLst>
      <p:ext uri="{BB962C8B-B14F-4D97-AF65-F5344CB8AC3E}">
        <p14:creationId xmlns:p14="http://schemas.microsoft.com/office/powerpoint/2010/main" val="181655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Contenido y reglas generales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120348"/>
            <a:ext cx="9740348" cy="3970318"/>
          </a:xfrm>
          <a:prstGeom prst="rect">
            <a:avLst/>
          </a:prstGeom>
          <a:noFill/>
        </p:spPr>
        <p:txBody>
          <a:bodyPr wrap="square" rtlCol="0">
            <a:spAutoFit/>
          </a:bodyPr>
          <a:lstStyle/>
          <a:p>
            <a:r>
              <a:rPr lang="es-AR" sz="2800" dirty="0"/>
              <a:t>El juego cuenta con 4 atriles para cada jugador. En ellos se colocaran las 7 fichas de Letra. La bolsa de reparto para cada partida contiene un total de 100 fichas.</a:t>
            </a:r>
          </a:p>
          <a:p>
            <a:endParaRPr lang="es-AR" sz="2800" dirty="0"/>
          </a:p>
          <a:p>
            <a:r>
              <a:rPr lang="es-AR" sz="2800" dirty="0"/>
              <a:t>Cada jugador tendrá diferentes opciones en su turno:</a:t>
            </a:r>
          </a:p>
          <a:p>
            <a:r>
              <a:rPr lang="es-AR" sz="2800" dirty="0"/>
              <a:t>AGREGAR PALABRA, CAMBIAR FICHAS O PASAR TURNO.</a:t>
            </a:r>
          </a:p>
          <a:p>
            <a:endParaRPr lang="es-AR" sz="2800" dirty="0"/>
          </a:p>
          <a:p>
            <a:r>
              <a:rPr lang="es-AR" sz="2800" dirty="0"/>
              <a:t>Elija la opción que elija, a continuación, el turno siempre pasa al del jugador siguiente.</a:t>
            </a:r>
          </a:p>
        </p:txBody>
      </p:sp>
    </p:spTree>
    <p:extLst>
      <p:ext uri="{BB962C8B-B14F-4D97-AF65-F5344CB8AC3E}">
        <p14:creationId xmlns:p14="http://schemas.microsoft.com/office/powerpoint/2010/main" val="232503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237675"/>
            <a:ext cx="9236766" cy="707886"/>
          </a:xfrm>
          <a:prstGeom prst="rect">
            <a:avLst/>
          </a:prstGeom>
          <a:noFill/>
        </p:spPr>
        <p:txBody>
          <a:bodyPr wrap="square" rtlCol="0">
            <a:spAutoFit/>
          </a:bodyPr>
          <a:lstStyle/>
          <a:p>
            <a:pPr algn="r"/>
            <a:r>
              <a:rPr lang="es-AR" sz="4000" dirty="0"/>
              <a:t>Preparación del Juego</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078083"/>
            <a:ext cx="9740348" cy="6555641"/>
          </a:xfrm>
          <a:prstGeom prst="rect">
            <a:avLst/>
          </a:prstGeom>
          <a:noFill/>
        </p:spPr>
        <p:txBody>
          <a:bodyPr wrap="square" rtlCol="0">
            <a:spAutoFit/>
          </a:bodyPr>
          <a:lstStyle/>
          <a:p>
            <a:r>
              <a:rPr lang="es-AR" sz="2800" dirty="0"/>
              <a:t>El juego comienza con aquel designado a repartir las fichas. Este deberá repartir tanto a el como al resto de los jugadores un total de 7 fichas de letra cada uno. Solo cada jugador puede ver su propio atril.</a:t>
            </a:r>
          </a:p>
          <a:p>
            <a:endParaRPr lang="es-AR" sz="2800" dirty="0"/>
          </a:p>
          <a:p>
            <a:r>
              <a:rPr lang="es-AR" sz="2800" dirty="0"/>
              <a:t>El primer turno del jugador comienza con formar una palabra que contenga algunas o todas las letras de su atril.</a:t>
            </a:r>
          </a:p>
          <a:p>
            <a:pPr marL="457200" indent="-457200">
              <a:buFont typeface="Arial" panose="020B0604020202020204" pitchFamily="34" charset="0"/>
              <a:buChar char="•"/>
            </a:pPr>
            <a:r>
              <a:rPr lang="es-AR" sz="2800" dirty="0"/>
              <a:t>Si aquel jugador QUIERE O TIENE para formar una palabra, deberá colocarla en el tablero, siendo por condición del primer turno, que al menos una de las letras este en contacto con el casillero central (ESTRELLA).</a:t>
            </a:r>
          </a:p>
          <a:p>
            <a:pPr marL="457200" indent="-457200">
              <a:buFont typeface="Arial" panose="020B0604020202020204" pitchFamily="34" charset="0"/>
              <a:buChar char="•"/>
            </a:pPr>
            <a:r>
              <a:rPr lang="es-AR" sz="2800" dirty="0"/>
              <a:t>En caso contrario, podrá CAMBIAR LAS FICHAS o PASAR EL TURNO al jugador de la derecha.</a:t>
            </a:r>
          </a:p>
          <a:p>
            <a:pPr marL="457200" indent="-457200">
              <a:buFont typeface="Arial" panose="020B0604020202020204" pitchFamily="34" charset="0"/>
              <a:buChar char="•"/>
            </a:pPr>
            <a:endParaRPr lang="es-AR" sz="2800" dirty="0"/>
          </a:p>
          <a:p>
            <a:endParaRPr lang="es-AR" sz="2800" dirty="0"/>
          </a:p>
        </p:txBody>
      </p:sp>
    </p:spTree>
    <p:extLst>
      <p:ext uri="{BB962C8B-B14F-4D97-AF65-F5344CB8AC3E}">
        <p14:creationId xmlns:p14="http://schemas.microsoft.com/office/powerpoint/2010/main" val="175227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70991" y="1880943"/>
            <a:ext cx="9236766" cy="707886"/>
          </a:xfrm>
          <a:prstGeom prst="rect">
            <a:avLst/>
          </a:prstGeom>
          <a:noFill/>
        </p:spPr>
        <p:txBody>
          <a:bodyPr wrap="square" rtlCol="0">
            <a:spAutoFit/>
          </a:bodyPr>
          <a:lstStyle/>
          <a:p>
            <a:r>
              <a:rPr lang="es-AR" sz="4000" dirty="0"/>
              <a:t>¿Qué es CAMBIAR FICHAS?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655091"/>
            <a:ext cx="9740348" cy="2246769"/>
          </a:xfrm>
          <a:prstGeom prst="rect">
            <a:avLst/>
          </a:prstGeom>
          <a:noFill/>
        </p:spPr>
        <p:txBody>
          <a:bodyPr wrap="square" rtlCol="0">
            <a:spAutoFit/>
          </a:bodyPr>
          <a:lstStyle/>
          <a:p>
            <a:r>
              <a:rPr lang="es-AR" sz="2800" dirty="0"/>
              <a:t>Básicamente, si no puedo formar palabras con las letras que tengo en mi atril o simplemente por algún otro motivo, puedo cambiar mis fichas. Para ello, elijo TODAS las fichas que quiero cambiar y las coloco boca abajo y el encargado deberá la misma cantidad de fichas que quiero cambiar pero nuevas.</a:t>
            </a:r>
          </a:p>
        </p:txBody>
      </p:sp>
    </p:spTree>
    <p:extLst>
      <p:ext uri="{BB962C8B-B14F-4D97-AF65-F5344CB8AC3E}">
        <p14:creationId xmlns:p14="http://schemas.microsoft.com/office/powerpoint/2010/main" val="55301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Puntos de Letras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2246769"/>
          </a:xfrm>
          <a:prstGeom prst="rect">
            <a:avLst/>
          </a:prstGeom>
          <a:noFill/>
        </p:spPr>
        <p:txBody>
          <a:bodyPr wrap="square" rtlCol="0">
            <a:spAutoFit/>
          </a:bodyPr>
          <a:lstStyle/>
          <a:p>
            <a:r>
              <a:rPr lang="es-AR" sz="2800" dirty="0"/>
              <a:t>Cada ficha de LETRA cuenta con un cierto puntaje. Este puntaje sirve para que cuando querramos formar palabras, unamos los puntos de cada letra y sumarlo al puntaje total de la palabra. Por </a:t>
            </a:r>
            <a:r>
              <a:rPr lang="es-AR" sz="2800" dirty="0" err="1"/>
              <a:t>ej</a:t>
            </a:r>
            <a:r>
              <a:rPr lang="es-AR" sz="2800" dirty="0"/>
              <a:t>: la palabra ALA, sabiendo que tanto A como L tienen 1 punto, el </a:t>
            </a:r>
            <a:r>
              <a:rPr lang="es-AR" sz="2800" dirty="0" err="1"/>
              <a:t>ptaje</a:t>
            </a:r>
            <a:r>
              <a:rPr lang="es-AR" sz="2800" dirty="0"/>
              <a:t>. total de la palabra serian 3 puntos.</a:t>
            </a:r>
          </a:p>
        </p:txBody>
      </p:sp>
      <p:sp>
        <p:nvSpPr>
          <p:cNvPr id="2" name="CuadroTexto 1">
            <a:extLst>
              <a:ext uri="{FF2B5EF4-FFF2-40B4-BE49-F238E27FC236}">
                <a16:creationId xmlns:a16="http://schemas.microsoft.com/office/drawing/2014/main" id="{C0417CA1-4A46-1AE1-D475-E0E3446A2AAA}"/>
              </a:ext>
            </a:extLst>
          </p:cNvPr>
          <p:cNvSpPr txBox="1"/>
          <p:nvPr/>
        </p:nvSpPr>
        <p:spPr>
          <a:xfrm>
            <a:off x="1484243" y="3786744"/>
            <a:ext cx="9236766" cy="707886"/>
          </a:xfrm>
          <a:prstGeom prst="rect">
            <a:avLst/>
          </a:prstGeom>
          <a:noFill/>
        </p:spPr>
        <p:txBody>
          <a:bodyPr wrap="square" rtlCol="0">
            <a:spAutoFit/>
          </a:bodyPr>
          <a:lstStyle/>
          <a:p>
            <a:pPr algn="r"/>
            <a:r>
              <a:rPr lang="es-AR" sz="4000" dirty="0">
                <a:solidFill>
                  <a:srgbClr val="FF0000"/>
                </a:solidFill>
              </a:rPr>
              <a:t>Reglas para la colocación de Letras</a:t>
            </a:r>
          </a:p>
        </p:txBody>
      </p:sp>
      <p:sp>
        <p:nvSpPr>
          <p:cNvPr id="4" name="CuadroTexto 3">
            <a:extLst>
              <a:ext uri="{FF2B5EF4-FFF2-40B4-BE49-F238E27FC236}">
                <a16:creationId xmlns:a16="http://schemas.microsoft.com/office/drawing/2014/main" id="{C9129AD5-3827-8AE5-9A39-0E9F1FF1BF48}"/>
              </a:ext>
            </a:extLst>
          </p:cNvPr>
          <p:cNvSpPr txBox="1"/>
          <p:nvPr/>
        </p:nvSpPr>
        <p:spPr>
          <a:xfrm>
            <a:off x="1484243" y="4494630"/>
            <a:ext cx="9740348" cy="1815882"/>
          </a:xfrm>
          <a:prstGeom prst="rect">
            <a:avLst/>
          </a:prstGeom>
          <a:noFill/>
        </p:spPr>
        <p:txBody>
          <a:bodyPr wrap="square" rtlCol="0">
            <a:spAutoFit/>
          </a:bodyPr>
          <a:lstStyle/>
          <a:p>
            <a:r>
              <a:rPr lang="es-AR" sz="2800" dirty="0"/>
              <a:t>Existen varias formas de armar palabras en el tablero. Podemos colocar una palabra en forma HORIZONTAL o VERTICAL, siempre </a:t>
            </a:r>
            <a:r>
              <a:rPr lang="es-AR" sz="2800" dirty="0" err="1"/>
              <a:t>leida</a:t>
            </a:r>
            <a:r>
              <a:rPr lang="es-AR" sz="2800" dirty="0"/>
              <a:t> de izq. a </a:t>
            </a:r>
            <a:r>
              <a:rPr lang="es-AR" sz="2800" dirty="0" err="1"/>
              <a:t>der</a:t>
            </a:r>
            <a:r>
              <a:rPr lang="es-AR" sz="2800" dirty="0"/>
              <a:t>. o de arriba hacia abajo y nunca de forma DIAGONAL U OBLICUA. </a:t>
            </a:r>
          </a:p>
        </p:txBody>
      </p:sp>
    </p:spTree>
    <p:extLst>
      <p:ext uri="{BB962C8B-B14F-4D97-AF65-F5344CB8AC3E}">
        <p14:creationId xmlns:p14="http://schemas.microsoft.com/office/powerpoint/2010/main" val="85774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397CA5B5-2D3F-19B1-3914-21F11AB1D351}"/>
              </a:ext>
            </a:extLst>
          </p:cNvPr>
          <p:cNvSpPr txBox="1"/>
          <p:nvPr/>
        </p:nvSpPr>
        <p:spPr>
          <a:xfrm>
            <a:off x="1378226" y="468482"/>
            <a:ext cx="9740348" cy="3600986"/>
          </a:xfrm>
          <a:prstGeom prst="rect">
            <a:avLst/>
          </a:prstGeom>
          <a:noFill/>
        </p:spPr>
        <p:txBody>
          <a:bodyPr wrap="square" rtlCol="0">
            <a:spAutoFit/>
          </a:bodyPr>
          <a:lstStyle/>
          <a:p>
            <a:r>
              <a:rPr lang="es-AR" sz="3200" dirty="0"/>
              <a:t>Pero es importante saber,</a:t>
            </a:r>
            <a:r>
              <a:rPr lang="es-AR" sz="2800" dirty="0"/>
              <a:t> que si una palabra ya esta colocada en el tablero, la única forma de agregar otra, es que alguna letra de nuestra nueva palabra coincida con una de las letras de la palabra en el tablero (deben coincidir en letras, al estilo CRUCIGRAMA).</a:t>
            </a:r>
          </a:p>
          <a:p>
            <a:r>
              <a:rPr lang="es-AR" sz="2800" dirty="0"/>
              <a:t>No es necesario aclarar que TODA PALABRA que agreguemos este PREVIAMENTE  VALIDADA. </a:t>
            </a:r>
          </a:p>
          <a:p>
            <a:endParaRPr lang="es-AR" sz="2800" dirty="0"/>
          </a:p>
          <a:p>
            <a:r>
              <a:rPr lang="es-AR" sz="2800" dirty="0"/>
              <a:t>Por ejemplo: no podemos agregar la palabra “KWYJIBO”.</a:t>
            </a:r>
          </a:p>
        </p:txBody>
      </p:sp>
      <p:pic>
        <p:nvPicPr>
          <p:cNvPr id="1026" name="Picture 2" descr="DR. ZAIUS - Kwyjibo: &quot;gran simio norteamericano de poco seso, calvo y sin  barbilla”. Bart Simpson | Facebook">
            <a:hlinkClick r:id="rId2"/>
            <a:extLst>
              <a:ext uri="{FF2B5EF4-FFF2-40B4-BE49-F238E27FC236}">
                <a16:creationId xmlns:a16="http://schemas.microsoft.com/office/drawing/2014/main" id="{9D896CF2-BE46-8F70-5483-CAAA86113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493" y="4240696"/>
            <a:ext cx="3231045" cy="22223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EE4B484-4587-A9E3-FE80-63DD025832FC}"/>
              </a:ext>
            </a:extLst>
          </p:cNvPr>
          <p:cNvSpPr txBox="1"/>
          <p:nvPr/>
        </p:nvSpPr>
        <p:spPr>
          <a:xfrm>
            <a:off x="2080591" y="4481439"/>
            <a:ext cx="4167809" cy="2062103"/>
          </a:xfrm>
          <a:prstGeom prst="rect">
            <a:avLst/>
          </a:prstGeom>
          <a:noFill/>
        </p:spPr>
        <p:txBody>
          <a:bodyPr wrap="square" rtlCol="0">
            <a:spAutoFit/>
          </a:bodyPr>
          <a:lstStyle/>
          <a:p>
            <a:r>
              <a:rPr lang="es-AR" sz="3200" i="1" dirty="0"/>
              <a:t>KWYJIBO: “Simio calvo Norteamericano, sin barbilla y de mal carácter”</a:t>
            </a:r>
            <a:endParaRPr lang="es-AR" sz="2800" i="1" dirty="0"/>
          </a:p>
        </p:txBody>
      </p:sp>
    </p:spTree>
    <p:extLst>
      <p:ext uri="{BB962C8B-B14F-4D97-AF65-F5344CB8AC3E}">
        <p14:creationId xmlns:p14="http://schemas.microsoft.com/office/powerpoint/2010/main" val="3382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1323439"/>
          </a:xfrm>
          <a:prstGeom prst="rect">
            <a:avLst/>
          </a:prstGeom>
          <a:noFill/>
        </p:spPr>
        <p:txBody>
          <a:bodyPr wrap="square" rtlCol="0">
            <a:spAutoFit/>
          </a:bodyPr>
          <a:lstStyle/>
          <a:p>
            <a:r>
              <a:rPr lang="es-AR" sz="4000" dirty="0"/>
              <a:t>¿Cómo puedo formar puntos formando palabras?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70991" y="2305615"/>
            <a:ext cx="9740348" cy="4832092"/>
          </a:xfrm>
          <a:prstGeom prst="rect">
            <a:avLst/>
          </a:prstGeom>
          <a:noFill/>
        </p:spPr>
        <p:txBody>
          <a:bodyPr wrap="square" rtlCol="0">
            <a:spAutoFit/>
          </a:bodyPr>
          <a:lstStyle/>
          <a:p>
            <a:r>
              <a:rPr lang="es-AR" sz="2800" dirty="0"/>
              <a:t>Por ej.: En este Caso,</a:t>
            </a:r>
          </a:p>
          <a:p>
            <a:endParaRPr lang="es-AR" sz="2800" dirty="0"/>
          </a:p>
          <a:p>
            <a:r>
              <a:rPr lang="es-AR" sz="2800" dirty="0"/>
              <a:t>P</a:t>
            </a:r>
          </a:p>
          <a:p>
            <a:r>
              <a:rPr lang="es-AR" sz="2800" dirty="0">
                <a:solidFill>
                  <a:srgbClr val="FF0000"/>
                </a:solidFill>
              </a:rPr>
              <a:t>A</a:t>
            </a:r>
            <a:r>
              <a:rPr lang="es-AR" sz="2800" dirty="0"/>
              <a:t>	S	A			La palabra “Paz” formo un total de 14 puntos. </a:t>
            </a:r>
          </a:p>
          <a:p>
            <a:r>
              <a:rPr lang="es-AR" sz="2800" dirty="0"/>
              <a:t>Z					Luego, apareció la palabra “Asa” y formo 3 puntos.</a:t>
            </a:r>
          </a:p>
          <a:p>
            <a:endParaRPr lang="es-AR" sz="2800" dirty="0"/>
          </a:p>
          <a:p>
            <a:r>
              <a:rPr lang="es-AR" sz="2800" dirty="0"/>
              <a:t>Es decir, tanto la palabra “Paz” como “Asa” no solo comparten letra sino también punto. El punto 1 de la letra “A” es para ambas palabras.</a:t>
            </a:r>
          </a:p>
          <a:p>
            <a:endParaRPr lang="es-AR" sz="2800" dirty="0"/>
          </a:p>
          <a:p>
            <a:endParaRPr lang="es-AR" sz="2800" dirty="0"/>
          </a:p>
        </p:txBody>
      </p:sp>
    </p:spTree>
    <p:extLst>
      <p:ext uri="{BB962C8B-B14F-4D97-AF65-F5344CB8AC3E}">
        <p14:creationId xmlns:p14="http://schemas.microsoft.com/office/powerpoint/2010/main" val="313135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576765"/>
            <a:ext cx="9236766" cy="707886"/>
          </a:xfrm>
          <a:prstGeom prst="rect">
            <a:avLst/>
          </a:prstGeom>
          <a:noFill/>
        </p:spPr>
        <p:txBody>
          <a:bodyPr wrap="square" rtlCol="0">
            <a:spAutoFit/>
          </a:bodyPr>
          <a:lstStyle/>
          <a:p>
            <a:r>
              <a:rPr lang="es-AR" sz="4000" dirty="0"/>
              <a:t>Otro caso:</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4832092"/>
          </a:xfrm>
          <a:prstGeom prst="rect">
            <a:avLst/>
          </a:prstGeom>
          <a:noFill/>
        </p:spPr>
        <p:txBody>
          <a:bodyPr wrap="square" rtlCol="0">
            <a:spAutoFit/>
          </a:bodyPr>
          <a:lstStyle/>
          <a:p>
            <a:r>
              <a:rPr lang="es-AR" sz="2800" dirty="0">
                <a:solidFill>
                  <a:schemeClr val="tx2">
                    <a:lumMod val="50000"/>
                    <a:lumOff val="50000"/>
                  </a:schemeClr>
                </a:solidFill>
              </a:rPr>
              <a:t>T</a:t>
            </a:r>
            <a:r>
              <a:rPr lang="es-AR" sz="2800" dirty="0"/>
              <a:t>	I</a:t>
            </a:r>
          </a:p>
          <a:p>
            <a:r>
              <a:rPr lang="es-AR" sz="2800" dirty="0">
                <a:solidFill>
                  <a:srgbClr val="FF0000"/>
                </a:solidFill>
              </a:rPr>
              <a:t>E</a:t>
            </a:r>
            <a:r>
              <a:rPr lang="es-AR" sz="2800" dirty="0"/>
              <a:t>	</a:t>
            </a:r>
            <a:r>
              <a:rPr lang="es-AR" sz="2800" dirty="0">
                <a:solidFill>
                  <a:srgbClr val="00B050"/>
                </a:solidFill>
              </a:rPr>
              <a:t>S</a:t>
            </a:r>
            <a:r>
              <a:rPr lang="es-AR" sz="2800" dirty="0"/>
              <a:t>	A			La palabra “Tez” formo un total de 12 puntos. </a:t>
            </a:r>
          </a:p>
          <a:p>
            <a:r>
              <a:rPr lang="es-AR" sz="2800" dirty="0"/>
              <a:t>Z					Luego, apareció la palabra “Esa” y formo 3 puntos.</a:t>
            </a:r>
          </a:p>
          <a:p>
            <a:r>
              <a:rPr lang="es-AR" sz="2800" dirty="0"/>
              <a:t>					Luego, agregue una “I” arriba de la “S” y forme 2 					palabras. </a:t>
            </a:r>
          </a:p>
          <a:p>
            <a:r>
              <a:rPr lang="es-AR" sz="2800" dirty="0"/>
              <a:t>Al formar 2 palabras, obtengo 2 puntajes distintos que se suman.</a:t>
            </a:r>
          </a:p>
          <a:p>
            <a:r>
              <a:rPr lang="es-AR" sz="2800" dirty="0"/>
              <a:t>2 puntos por “Ti” y otros 2 puntos por “Is”.</a:t>
            </a:r>
          </a:p>
          <a:p>
            <a:endParaRPr lang="es-AR" sz="2800" dirty="0"/>
          </a:p>
          <a:p>
            <a:r>
              <a:rPr lang="es-AR" sz="2800" i="1" dirty="0"/>
              <a:t>Notar que:  También deben estar validadas las palabras que se formen por influencia de agregar un ficha entremedio de otras.</a:t>
            </a:r>
            <a:endParaRPr lang="es-AR" sz="2800" dirty="0"/>
          </a:p>
          <a:p>
            <a:endParaRPr lang="es-AR" sz="2800" dirty="0"/>
          </a:p>
        </p:txBody>
      </p:sp>
    </p:spTree>
    <p:extLst>
      <p:ext uri="{BB962C8B-B14F-4D97-AF65-F5344CB8AC3E}">
        <p14:creationId xmlns:p14="http://schemas.microsoft.com/office/powerpoint/2010/main" val="3751344874"/>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66</TotalTime>
  <Words>951</Words>
  <Application>Microsoft Office PowerPoint</Application>
  <PresentationFormat>Panorámica</PresentationFormat>
  <Paragraphs>58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Gill Sans MT</vt:lpstr>
      <vt:lpstr>Impact</vt:lpstr>
      <vt:lpstr>Distintivo</vt:lpstr>
      <vt:lpstr>Scrabble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Scrabble</dc:title>
  <dc:creator>Nicolas Carli</dc:creator>
  <cp:lastModifiedBy>Nicolas Carli</cp:lastModifiedBy>
  <cp:revision>1</cp:revision>
  <dcterms:created xsi:type="dcterms:W3CDTF">2024-01-23T19:58:24Z</dcterms:created>
  <dcterms:modified xsi:type="dcterms:W3CDTF">2024-01-23T21:04:41Z</dcterms:modified>
</cp:coreProperties>
</file>