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Lato Light"/>
      <p:regular r:id="rId26"/>
      <p:bold r:id="rId27"/>
      <p:italic r:id="rId28"/>
      <p:boldItalic r:id="rId29"/>
    </p:embeddedFont>
    <p:embeddedFont>
      <p:font typeface="Libre Baskerville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DB1678-5907-4F4A-8FD3-090F9654A9F8}">
  <a:tblStyle styleId="{66DB1678-5907-4F4A-8FD3-090F9654A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D728356-7FF1-47AB-9B5C-7E5EC0434BA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regular.fntdata"/><Relationship Id="rId25" Type="http://schemas.openxmlformats.org/officeDocument/2006/relationships/slide" Target="slides/slide20.xml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Baskerville-bold.fntdata"/><Relationship Id="rId30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f14ed3fe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71f14ed3fe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14ed3fe_0_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71f14ed3fe_0_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1f14ed3fe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71f14ed3fe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f14ed3fe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71f14ed3fe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1f14ed3fe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71f14ed3fe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1f14ed3fe_0_5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71f14ed3fe_0_5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1f14ed3fe_0_5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71f14ed3fe_0_5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1944239e7_1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1944239e7_1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fbc4ae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71fbc4ae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fbc4aee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71fbc4aee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1fbc4aee6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71fbc4aee6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f14ed3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1f14ed3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f14ed3f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1f14ed3f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f14ed3fe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71f14ed3fe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1f14ed3fe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71f14ed3fe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f14ed3fe_0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71f14ed3fe_0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1f14ed3fe_0_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1f14ed3fe_0_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f14ed3fe_0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1f14ed3fe_0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Organización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Rango de representación</a:t>
            </a: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1352700" y="3244650"/>
            <a:ext cx="9486600" cy="368700"/>
            <a:chOff x="1352700" y="3244650"/>
            <a:chExt cx="9486600" cy="368700"/>
          </a:xfrm>
        </p:grpSpPr>
        <p:grpSp>
          <p:nvGrpSpPr>
            <p:cNvPr id="256" name="Google Shape;256;p24"/>
            <p:cNvGrpSpPr/>
            <p:nvPr/>
          </p:nvGrpSpPr>
          <p:grpSpPr>
            <a:xfrm>
              <a:off x="1352700" y="3419100"/>
              <a:ext cx="9486600" cy="19800"/>
              <a:chOff x="1241125" y="3576025"/>
              <a:chExt cx="9486600" cy="19800"/>
            </a:xfrm>
          </p:grpSpPr>
          <p:cxnSp>
            <p:nvCxnSpPr>
              <p:cNvPr id="257" name="Google Shape;257;p24"/>
              <p:cNvCxnSpPr/>
              <p:nvPr/>
            </p:nvCxnSpPr>
            <p:spPr>
              <a:xfrm flipH="1" rot="10800000">
                <a:off x="55083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8" name="Google Shape;258;p24"/>
              <p:cNvCxnSpPr/>
              <p:nvPr/>
            </p:nvCxnSpPr>
            <p:spPr>
              <a:xfrm rot="10800000">
                <a:off x="12411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259" name="Google Shape;259;p24"/>
            <p:cNvCxnSpPr/>
            <p:nvPr/>
          </p:nvCxnSpPr>
          <p:spPr>
            <a:xfrm>
              <a:off x="6096000" y="3244650"/>
              <a:ext cx="0" cy="3687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0" name="Google Shape;260;p24"/>
          <p:cNvCxnSpPr/>
          <p:nvPr/>
        </p:nvCxnSpPr>
        <p:spPr>
          <a:xfrm>
            <a:off x="6295225" y="3615775"/>
            <a:ext cx="5976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4"/>
          <p:cNvCxnSpPr/>
          <p:nvPr/>
        </p:nvCxnSpPr>
        <p:spPr>
          <a:xfrm flipH="1">
            <a:off x="5304625" y="3615775"/>
            <a:ext cx="5976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4"/>
          <p:cNvSpPr txBox="1"/>
          <p:nvPr/>
        </p:nvSpPr>
        <p:spPr>
          <a:xfrm>
            <a:off x="6892825" y="4263225"/>
            <a:ext cx="71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+ 0</a:t>
            </a:r>
            <a:endParaRPr sz="18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4587325" y="4263225"/>
            <a:ext cx="71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- 0</a:t>
            </a:r>
            <a:endParaRPr sz="18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4726350" y="5825075"/>
            <a:ext cx="2739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Rango 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Simétrico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. Igual al BCS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5874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(2^{N-1} - 1)" id="266" name="Google Shape;266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02" y="2811759"/>
            <a:ext cx="131681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 txBox="1"/>
          <p:nvPr/>
        </p:nvSpPr>
        <p:spPr>
          <a:xfrm>
            <a:off x="98076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(2^{N-1} - 1)" id="268" name="Google Shape;268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002" y="2811759"/>
            <a:ext cx="131681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Complemento a 1 (Ca1)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Representación de binario a decimal</a:t>
            </a:r>
            <a:endParaRPr/>
          </a:p>
        </p:txBody>
      </p:sp>
      <p:sp>
        <p:nvSpPr>
          <p:cNvPr id="275" name="Google Shape;275;p25"/>
          <p:cNvSpPr txBox="1"/>
          <p:nvPr>
            <p:ph type="title"/>
          </p:nvPr>
        </p:nvSpPr>
        <p:spPr>
          <a:xfrm>
            <a:off x="390200" y="1554400"/>
            <a:ext cx="71316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Dados </a:t>
            </a:r>
            <a:r>
              <a:rPr b="1" lang="en-US" sz="1800"/>
              <a:t>N </a:t>
            </a:r>
            <a:r>
              <a:rPr lang="en-US" sz="1800"/>
              <a:t>bits se usa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 bit más significativo </a:t>
            </a:r>
            <a:r>
              <a:rPr b="1" lang="en-US" sz="1800"/>
              <a:t>indica</a:t>
            </a:r>
            <a:r>
              <a:rPr lang="en-US" sz="1800"/>
              <a:t> el</a:t>
            </a:r>
            <a:r>
              <a:rPr b="1" lang="en-US" sz="1800"/>
              <a:t> signo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0 🠲 +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1 🠲 -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Aún así, se usa </a:t>
            </a:r>
            <a:r>
              <a:rPr b="1" lang="en-US" sz="1800"/>
              <a:t>todo </a:t>
            </a:r>
            <a:r>
              <a:rPr lang="en-US" sz="1800"/>
              <a:t>el binario como número</a:t>
            </a:r>
            <a:endParaRPr sz="1800"/>
          </a:p>
        </p:txBody>
      </p:sp>
      <p:sp>
        <p:nvSpPr>
          <p:cNvPr id="276" name="Google Shape;276;p25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Complemento a 2 (Ca2)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9111050" y="1933875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900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011011 = 27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8" name="Google Shape;278;p25"/>
          <p:cNvSpPr txBox="1"/>
          <p:nvPr>
            <p:ph type="title"/>
          </p:nvPr>
        </p:nvSpPr>
        <p:spPr>
          <a:xfrm>
            <a:off x="390200" y="3910650"/>
            <a:ext cx="7780500" cy="19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 el caso de que el bit de signo sea </a:t>
            </a:r>
            <a:r>
              <a:rPr lang="en-US" sz="1800">
                <a:solidFill>
                  <a:srgbClr val="38761D"/>
                </a:solidFill>
              </a:rPr>
              <a:t>positivo (</a:t>
            </a:r>
            <a:r>
              <a:rPr b="1" lang="en-US" sz="1800">
                <a:solidFill>
                  <a:srgbClr val="38761D"/>
                </a:solidFill>
              </a:rPr>
              <a:t>0</a:t>
            </a:r>
            <a:r>
              <a:rPr lang="en-US" sz="1800">
                <a:solidFill>
                  <a:srgbClr val="38761D"/>
                </a:solidFill>
              </a:rPr>
              <a:t>)</a:t>
            </a:r>
            <a:r>
              <a:rPr lang="en-US" sz="1800"/>
              <a:t> se</a:t>
            </a:r>
            <a:r>
              <a:rPr b="1" lang="en-US" sz="1800"/>
              <a:t> interpreta como BSS normal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 es </a:t>
            </a:r>
            <a:r>
              <a:rPr lang="en-US" sz="1800">
                <a:solidFill>
                  <a:srgbClr val="C00000"/>
                </a:solidFill>
              </a:rPr>
              <a:t>negativo (</a:t>
            </a:r>
            <a:r>
              <a:rPr b="1" lang="en-US" sz="1800">
                <a:solidFill>
                  <a:srgbClr val="C00000"/>
                </a:solidFill>
              </a:rPr>
              <a:t>1</a:t>
            </a:r>
            <a:r>
              <a:rPr lang="en-US" sz="1800">
                <a:solidFill>
                  <a:srgbClr val="C00000"/>
                </a:solidFill>
              </a:rPr>
              <a:t>)</a:t>
            </a:r>
            <a:r>
              <a:rPr lang="en-US" sz="1800"/>
              <a:t> hay que: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Invertir todos los bits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-US">
                <a:solidFill>
                  <a:schemeClr val="accent2"/>
                </a:solidFill>
              </a:rPr>
              <a:t>Sumar 1 (única diferencia con Ca1)</a:t>
            </a:r>
            <a:endParaRPr>
              <a:solidFill>
                <a:schemeClr val="accent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Interpretar como BSS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Ponerle el signo negativo a la interpretación</a:t>
            </a:r>
            <a:endParaRPr/>
          </a:p>
        </p:txBody>
      </p:sp>
      <p:cxnSp>
        <p:nvCxnSpPr>
          <p:cNvPr id="279" name="Google Shape;279;p25"/>
          <p:cNvCxnSpPr/>
          <p:nvPr/>
        </p:nvCxnSpPr>
        <p:spPr>
          <a:xfrm flipH="1" rot="10800000">
            <a:off x="278900" y="3715425"/>
            <a:ext cx="79050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5"/>
          <p:cNvCxnSpPr/>
          <p:nvPr/>
        </p:nvCxnSpPr>
        <p:spPr>
          <a:xfrm flipH="1" rot="10800000">
            <a:off x="8480513" y="1701329"/>
            <a:ext cx="6000" cy="40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5"/>
          <p:cNvSpPr txBox="1"/>
          <p:nvPr/>
        </p:nvSpPr>
        <p:spPr>
          <a:xfrm>
            <a:off x="9059700" y="3150375"/>
            <a:ext cx="2559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011011</a:t>
            </a:r>
            <a:endParaRPr sz="2400">
              <a:solidFill>
                <a:srgbClr val="C00000"/>
              </a:solidFill>
            </a:endParaRPr>
          </a:p>
        </p:txBody>
      </p:sp>
      <p:cxnSp>
        <p:nvCxnSpPr>
          <p:cNvPr id="282" name="Google Shape;282;p25"/>
          <p:cNvCxnSpPr>
            <a:stCxn id="281" idx="2"/>
            <a:endCxn id="283" idx="0"/>
          </p:cNvCxnSpPr>
          <p:nvPr/>
        </p:nvCxnSpPr>
        <p:spPr>
          <a:xfrm>
            <a:off x="10339650" y="3718275"/>
            <a:ext cx="0" cy="30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5"/>
          <p:cNvSpPr txBox="1"/>
          <p:nvPr/>
        </p:nvSpPr>
        <p:spPr>
          <a:xfrm>
            <a:off x="8724125" y="1554400"/>
            <a:ext cx="2815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Ejemplo positivo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8724125" y="2773600"/>
            <a:ext cx="2815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Ejemplo negativo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9059700" y="4023360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0100100</a:t>
            </a:r>
            <a:endParaRPr sz="2400">
              <a:solidFill>
                <a:srgbClr val="C00000"/>
              </a:solidFill>
            </a:endParaRPr>
          </a:p>
        </p:txBody>
      </p:sp>
      <p:cxnSp>
        <p:nvCxnSpPr>
          <p:cNvPr id="286" name="Google Shape;286;p25"/>
          <p:cNvCxnSpPr>
            <a:stCxn id="287" idx="2"/>
            <a:endCxn id="288" idx="0"/>
          </p:cNvCxnSpPr>
          <p:nvPr/>
        </p:nvCxnSpPr>
        <p:spPr>
          <a:xfrm>
            <a:off x="10339650" y="5737200"/>
            <a:ext cx="0" cy="29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5"/>
          <p:cNvSpPr txBox="1"/>
          <p:nvPr/>
        </p:nvSpPr>
        <p:spPr>
          <a:xfrm>
            <a:off x="9059700" y="6035040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r>
              <a:rPr lang="en-US" sz="24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37</a:t>
            </a:r>
            <a:endParaRPr sz="2400">
              <a:solidFill>
                <a:srgbClr val="C00000"/>
              </a:solidFill>
            </a:endParaRPr>
          </a:p>
        </p:txBody>
      </p:sp>
      <p:grpSp>
        <p:nvGrpSpPr>
          <p:cNvPr id="289" name="Google Shape;289;p25"/>
          <p:cNvGrpSpPr/>
          <p:nvPr/>
        </p:nvGrpSpPr>
        <p:grpSpPr>
          <a:xfrm>
            <a:off x="9059700" y="4731360"/>
            <a:ext cx="2559900" cy="1005840"/>
            <a:chOff x="9059700" y="4731360"/>
            <a:chExt cx="2559900" cy="1005840"/>
          </a:xfrm>
        </p:grpSpPr>
        <p:cxnSp>
          <p:nvCxnSpPr>
            <p:cNvPr id="290" name="Google Shape;290;p25"/>
            <p:cNvCxnSpPr>
              <a:stCxn id="283" idx="2"/>
              <a:endCxn id="287" idx="0"/>
            </p:cNvCxnSpPr>
            <p:nvPr/>
          </p:nvCxnSpPr>
          <p:spPr>
            <a:xfrm>
              <a:off x="10339650" y="4731360"/>
              <a:ext cx="0" cy="297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25"/>
            <p:cNvSpPr txBox="1"/>
            <p:nvPr/>
          </p:nvSpPr>
          <p:spPr>
            <a:xfrm>
              <a:off x="9059700" y="5029200"/>
              <a:ext cx="2559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0100101</a:t>
              </a:r>
              <a:endParaRPr sz="24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Representaciones</a:t>
            </a:r>
            <a:endParaRPr/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161600" y="1630600"/>
            <a:ext cx="5399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¿Qué número representa </a:t>
            </a:r>
            <a:r>
              <a:rPr b="1" lang="en-US" sz="1800"/>
              <a:t>00011</a:t>
            </a:r>
            <a:r>
              <a:rPr lang="en-US" sz="1800"/>
              <a:t> en </a:t>
            </a:r>
            <a:r>
              <a:rPr b="1" lang="en-US" sz="1800"/>
              <a:t>Ca2?</a:t>
            </a:r>
            <a:endParaRPr b="1" sz="1800"/>
          </a:p>
        </p:txBody>
      </p:sp>
      <p:sp>
        <p:nvSpPr>
          <p:cNvPr id="297" name="Google Shape;297;p26"/>
          <p:cNvSpPr txBox="1"/>
          <p:nvPr>
            <p:ph type="title"/>
          </p:nvPr>
        </p:nvSpPr>
        <p:spPr>
          <a:xfrm>
            <a:off x="161600" y="4247775"/>
            <a:ext cx="4524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¿Y el binario </a:t>
            </a:r>
            <a:r>
              <a:rPr b="1" lang="en-US" sz="1800"/>
              <a:t>1011</a:t>
            </a:r>
            <a:r>
              <a:rPr lang="en-US" sz="1800"/>
              <a:t>?</a:t>
            </a:r>
            <a:endParaRPr sz="1800"/>
          </a:p>
        </p:txBody>
      </p:sp>
      <p:sp>
        <p:nvSpPr>
          <p:cNvPr id="298" name="Google Shape;298;p26"/>
          <p:cNvSpPr txBox="1"/>
          <p:nvPr/>
        </p:nvSpPr>
        <p:spPr>
          <a:xfrm>
            <a:off x="955838" y="2074475"/>
            <a:ext cx="381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0   0011</a:t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rot="5400000">
            <a:off x="2163750" y="2638100"/>
            <a:ext cx="288000" cy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2887540" y="3098375"/>
            <a:ext cx="620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26"/>
          <p:cNvSpPr/>
          <p:nvPr/>
        </p:nvSpPr>
        <p:spPr>
          <a:xfrm rot="5400000">
            <a:off x="2953750" y="2354900"/>
            <a:ext cx="288000" cy="916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1984248" y="3108960"/>
            <a:ext cx="620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428325" y="4852125"/>
            <a:ext cx="513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1011 🠲 0100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 0101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🠲  5  🠲  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-5</a:t>
            </a:r>
            <a:endParaRPr b="1" sz="2400"/>
          </a:p>
        </p:txBody>
      </p:sp>
      <p:cxnSp>
        <p:nvCxnSpPr>
          <p:cNvPr id="304" name="Google Shape;304;p26"/>
          <p:cNvCxnSpPr/>
          <p:nvPr/>
        </p:nvCxnSpPr>
        <p:spPr>
          <a:xfrm>
            <a:off x="5988475" y="1859850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6"/>
          <p:cNvSpPr txBox="1"/>
          <p:nvPr>
            <p:ph type="title"/>
          </p:nvPr>
        </p:nvSpPr>
        <p:spPr>
          <a:xfrm>
            <a:off x="6333800" y="1630600"/>
            <a:ext cx="5927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Representar el </a:t>
            </a:r>
            <a:r>
              <a:rPr b="1" lang="en-US" sz="1800"/>
              <a:t>-9</a:t>
            </a:r>
            <a:r>
              <a:rPr lang="en-US" sz="1800"/>
              <a:t> en </a:t>
            </a:r>
            <a:r>
              <a:rPr b="1" lang="en-US" sz="1800"/>
              <a:t>Ca2 </a:t>
            </a:r>
            <a:r>
              <a:rPr lang="en-US" sz="1800"/>
              <a:t>en un sistema de 5 bits</a:t>
            </a:r>
            <a:endParaRPr sz="1800"/>
          </a:p>
        </p:txBody>
      </p:sp>
      <p:sp>
        <p:nvSpPr>
          <p:cNvPr id="306" name="Google Shape;306;p26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Complemento a 2 (Ca2)</a:t>
            </a:r>
            <a:endParaRPr/>
          </a:p>
        </p:txBody>
      </p:sp>
      <p:grpSp>
        <p:nvGrpSpPr>
          <p:cNvPr id="307" name="Google Shape;307;p26"/>
          <p:cNvGrpSpPr/>
          <p:nvPr/>
        </p:nvGrpSpPr>
        <p:grpSpPr>
          <a:xfrm>
            <a:off x="1498390" y="5395350"/>
            <a:ext cx="960900" cy="595800"/>
            <a:chOff x="1518125" y="5395350"/>
            <a:chExt cx="960900" cy="595800"/>
          </a:xfrm>
        </p:grpSpPr>
        <p:sp>
          <p:nvSpPr>
            <p:cNvPr id="308" name="Google Shape;308;p26"/>
            <p:cNvSpPr/>
            <p:nvPr/>
          </p:nvSpPr>
          <p:spPr>
            <a:xfrm rot="5400000">
              <a:off x="1854570" y="5186700"/>
              <a:ext cx="288000" cy="705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9" name="Google Shape;309;p26"/>
            <p:cNvSpPr txBox="1"/>
            <p:nvPr/>
          </p:nvSpPr>
          <p:spPr>
            <a:xfrm>
              <a:off x="1518125" y="56833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Invierte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10" name="Google Shape;310;p26"/>
          <p:cNvGrpSpPr/>
          <p:nvPr/>
        </p:nvGrpSpPr>
        <p:grpSpPr>
          <a:xfrm>
            <a:off x="3483260" y="5395350"/>
            <a:ext cx="1145400" cy="901800"/>
            <a:chOff x="3497700" y="5395350"/>
            <a:chExt cx="1145400" cy="901800"/>
          </a:xfrm>
        </p:grpSpPr>
        <p:sp>
          <p:nvSpPr>
            <p:cNvPr id="311" name="Google Shape;311;p26"/>
            <p:cNvSpPr/>
            <p:nvPr/>
          </p:nvSpPr>
          <p:spPr>
            <a:xfrm rot="5400000">
              <a:off x="3926394" y="5364300"/>
              <a:ext cx="288000" cy="3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2" name="Google Shape;312;p26"/>
            <p:cNvSpPr txBox="1"/>
            <p:nvPr/>
          </p:nvSpPr>
          <p:spPr>
            <a:xfrm>
              <a:off x="3497700" y="56833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Interpreta BSS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4516272" y="5395350"/>
            <a:ext cx="816900" cy="901800"/>
            <a:chOff x="4568575" y="5395350"/>
            <a:chExt cx="816900" cy="901800"/>
          </a:xfrm>
        </p:grpSpPr>
        <p:sp>
          <p:nvSpPr>
            <p:cNvPr id="314" name="Google Shape;314;p26"/>
            <p:cNvSpPr/>
            <p:nvPr/>
          </p:nvSpPr>
          <p:spPr>
            <a:xfrm rot="5400000">
              <a:off x="4770690" y="5364300"/>
              <a:ext cx="288000" cy="3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5" name="Google Shape;315;p26"/>
            <p:cNvSpPr txBox="1"/>
            <p:nvPr/>
          </p:nvSpPr>
          <p:spPr>
            <a:xfrm>
              <a:off x="4568575" y="5683350"/>
              <a:ext cx="8169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Signo!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16" name="Google Shape;316;p26"/>
          <p:cNvSpPr txBox="1"/>
          <p:nvPr/>
        </p:nvSpPr>
        <p:spPr>
          <a:xfrm>
            <a:off x="6692975" y="3028525"/>
            <a:ext cx="539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-9 🠲 01001 🠲 10110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 </a:t>
            </a: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10111</a:t>
            </a:r>
            <a:endParaRPr b="1"/>
          </a:p>
        </p:txBody>
      </p:sp>
      <p:grpSp>
        <p:nvGrpSpPr>
          <p:cNvPr id="317" name="Google Shape;317;p26"/>
          <p:cNvGrpSpPr/>
          <p:nvPr/>
        </p:nvGrpSpPr>
        <p:grpSpPr>
          <a:xfrm>
            <a:off x="9244033" y="3647963"/>
            <a:ext cx="967800" cy="636888"/>
            <a:chOff x="9308592" y="3647963"/>
            <a:chExt cx="967800" cy="636888"/>
          </a:xfrm>
        </p:grpSpPr>
        <p:sp>
          <p:nvSpPr>
            <p:cNvPr id="318" name="Google Shape;318;p26"/>
            <p:cNvSpPr/>
            <p:nvPr/>
          </p:nvSpPr>
          <p:spPr>
            <a:xfrm rot="5400000">
              <a:off x="9648492" y="3308063"/>
              <a:ext cx="288000" cy="967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9312050" y="39770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Invierte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20" name="Google Shape;320;p26"/>
          <p:cNvGrpSpPr/>
          <p:nvPr/>
        </p:nvGrpSpPr>
        <p:grpSpPr>
          <a:xfrm>
            <a:off x="7583107" y="3647963"/>
            <a:ext cx="1145400" cy="942888"/>
            <a:chOff x="7642100" y="3647963"/>
            <a:chExt cx="1145400" cy="942888"/>
          </a:xfrm>
        </p:grpSpPr>
        <p:sp>
          <p:nvSpPr>
            <p:cNvPr id="321" name="Google Shape;321;p26"/>
            <p:cNvSpPr txBox="1"/>
            <p:nvPr/>
          </p:nvSpPr>
          <p:spPr>
            <a:xfrm>
              <a:off x="7642100" y="39770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Interpreta BSS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 rot="5400000">
              <a:off x="8070802" y="3281363"/>
              <a:ext cx="288000" cy="1021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323" name="Google Shape;323;p26"/>
          <p:cNvGrpSpPr/>
          <p:nvPr/>
        </p:nvGrpSpPr>
        <p:grpSpPr>
          <a:xfrm>
            <a:off x="2591301" y="5395350"/>
            <a:ext cx="960900" cy="595800"/>
            <a:chOff x="2661125" y="5395350"/>
            <a:chExt cx="960900" cy="595800"/>
          </a:xfrm>
        </p:grpSpPr>
        <p:sp>
          <p:nvSpPr>
            <p:cNvPr id="324" name="Google Shape;324;p26"/>
            <p:cNvSpPr/>
            <p:nvPr/>
          </p:nvSpPr>
          <p:spPr>
            <a:xfrm rot="5400000">
              <a:off x="2997570" y="5186700"/>
              <a:ext cx="288000" cy="705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2661125" y="56833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Suma 1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26" name="Google Shape;326;p26"/>
          <p:cNvGrpSpPr/>
          <p:nvPr/>
        </p:nvGrpSpPr>
        <p:grpSpPr>
          <a:xfrm>
            <a:off x="10760124" y="3647963"/>
            <a:ext cx="967800" cy="636888"/>
            <a:chOff x="10881360" y="3647963"/>
            <a:chExt cx="967800" cy="636888"/>
          </a:xfrm>
        </p:grpSpPr>
        <p:sp>
          <p:nvSpPr>
            <p:cNvPr id="327" name="Google Shape;327;p26"/>
            <p:cNvSpPr/>
            <p:nvPr/>
          </p:nvSpPr>
          <p:spPr>
            <a:xfrm rot="5400000">
              <a:off x="11221260" y="3308063"/>
              <a:ext cx="288000" cy="967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8" name="Google Shape;328;p26"/>
            <p:cNvSpPr txBox="1"/>
            <p:nvPr/>
          </p:nvSpPr>
          <p:spPr>
            <a:xfrm>
              <a:off x="10884818" y="39770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Suma 1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Rango de representación</a:t>
            </a:r>
            <a:endParaRPr/>
          </a:p>
        </p:txBody>
      </p:sp>
      <p:grpSp>
        <p:nvGrpSpPr>
          <p:cNvPr id="334" name="Google Shape;334;p27"/>
          <p:cNvGrpSpPr/>
          <p:nvPr/>
        </p:nvGrpSpPr>
        <p:grpSpPr>
          <a:xfrm>
            <a:off x="1352700" y="3244650"/>
            <a:ext cx="9486600" cy="368700"/>
            <a:chOff x="1352700" y="3244650"/>
            <a:chExt cx="9486600" cy="368700"/>
          </a:xfrm>
        </p:grpSpPr>
        <p:grpSp>
          <p:nvGrpSpPr>
            <p:cNvPr id="335" name="Google Shape;335;p27"/>
            <p:cNvGrpSpPr/>
            <p:nvPr/>
          </p:nvGrpSpPr>
          <p:grpSpPr>
            <a:xfrm>
              <a:off x="1352700" y="3419100"/>
              <a:ext cx="9486600" cy="19800"/>
              <a:chOff x="1241125" y="3576025"/>
              <a:chExt cx="9486600" cy="19800"/>
            </a:xfrm>
          </p:grpSpPr>
          <p:cxnSp>
            <p:nvCxnSpPr>
              <p:cNvPr id="336" name="Google Shape;336;p27"/>
              <p:cNvCxnSpPr/>
              <p:nvPr/>
            </p:nvCxnSpPr>
            <p:spPr>
              <a:xfrm flipH="1" rot="10800000">
                <a:off x="55083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7" name="Google Shape;337;p27"/>
              <p:cNvCxnSpPr/>
              <p:nvPr/>
            </p:nvCxnSpPr>
            <p:spPr>
              <a:xfrm rot="10800000">
                <a:off x="12411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38" name="Google Shape;338;p27"/>
            <p:cNvCxnSpPr/>
            <p:nvPr/>
          </p:nvCxnSpPr>
          <p:spPr>
            <a:xfrm>
              <a:off x="6096000" y="3244650"/>
              <a:ext cx="0" cy="3687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9" name="Google Shape;339;p27"/>
          <p:cNvCxnSpPr/>
          <p:nvPr/>
        </p:nvCxnSpPr>
        <p:spPr>
          <a:xfrm>
            <a:off x="6295225" y="3615775"/>
            <a:ext cx="5976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7"/>
          <p:cNvSpPr txBox="1"/>
          <p:nvPr/>
        </p:nvSpPr>
        <p:spPr>
          <a:xfrm>
            <a:off x="6892825" y="4263225"/>
            <a:ext cx="71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+ 0</a:t>
            </a:r>
            <a:endParaRPr sz="18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4726350" y="5825075"/>
            <a:ext cx="2739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Rango 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Asimétrico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5874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98076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(2^{N-1} - 1)" id="344" name="Google Shape;344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002" y="2811759"/>
            <a:ext cx="131681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7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Complemento a 2 (Ca2)</a:t>
            </a:r>
            <a:endParaRPr/>
          </a:p>
        </p:txBody>
      </p:sp>
      <p:pic>
        <p:nvPicPr>
          <p:cNvPr descr="(2^{N-1})" id="346" name="Google Shape;346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802" y="2811750"/>
            <a:ext cx="82854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7"/>
          <p:cNvSpPr txBox="1"/>
          <p:nvPr/>
        </p:nvSpPr>
        <p:spPr>
          <a:xfrm rot="-1137301">
            <a:off x="7877642" y="4396983"/>
            <a:ext cx="3564065" cy="1204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Existe una </a:t>
            </a:r>
            <a:r>
              <a:rPr lang="en-US" sz="24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única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representación del 0!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Representación de binario a decimal</a:t>
            </a:r>
            <a:endParaRPr/>
          </a:p>
        </p:txBody>
      </p:sp>
      <p:sp>
        <p:nvSpPr>
          <p:cNvPr id="353" name="Google Shape;353;p28"/>
          <p:cNvSpPr txBox="1"/>
          <p:nvPr>
            <p:ph type="title"/>
          </p:nvPr>
        </p:nvSpPr>
        <p:spPr>
          <a:xfrm>
            <a:off x="390200" y="1630600"/>
            <a:ext cx="71316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 usa un </a:t>
            </a:r>
            <a:r>
              <a:rPr lang="en-US" sz="1800">
                <a:solidFill>
                  <a:srgbClr val="990000"/>
                </a:solidFill>
              </a:rPr>
              <a:t>exceso</a:t>
            </a:r>
            <a:r>
              <a:rPr lang="en-US" sz="1800"/>
              <a:t> constante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Para pasar un binario a decimal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>
                <a:solidFill>
                  <a:schemeClr val="dk1"/>
                </a:solidFill>
              </a:rPr>
              <a:t>Se interpreta como BSS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>
                <a:solidFill>
                  <a:schemeClr val="dk1"/>
                </a:solidFill>
              </a:rPr>
              <a:t>Se le </a:t>
            </a:r>
            <a:r>
              <a:rPr b="1" lang="en-US">
                <a:solidFill>
                  <a:schemeClr val="dk1"/>
                </a:solidFill>
              </a:rPr>
              <a:t>resta</a:t>
            </a:r>
            <a:r>
              <a:rPr lang="en-US">
                <a:solidFill>
                  <a:schemeClr val="dk1"/>
                </a:solidFill>
              </a:rPr>
              <a:t> el </a:t>
            </a:r>
            <a:r>
              <a:rPr lang="en-US">
                <a:solidFill>
                  <a:srgbClr val="990000"/>
                </a:solidFill>
              </a:rPr>
              <a:t>exceso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Para pasar un decimal </a:t>
            </a:r>
            <a:r>
              <a:rPr lang="en-US" sz="1800"/>
              <a:t>a</a:t>
            </a:r>
            <a:r>
              <a:rPr lang="en-US" sz="1800"/>
              <a:t> binario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>
                <a:solidFill>
                  <a:schemeClr val="dk1"/>
                </a:solidFill>
              </a:rPr>
              <a:t>Se le </a:t>
            </a:r>
            <a:r>
              <a:rPr b="1" lang="en-US">
                <a:solidFill>
                  <a:schemeClr val="dk1"/>
                </a:solidFill>
              </a:rPr>
              <a:t>suma</a:t>
            </a:r>
            <a:r>
              <a:rPr lang="en-US">
                <a:solidFill>
                  <a:schemeClr val="dk1"/>
                </a:solidFill>
              </a:rPr>
              <a:t> el </a:t>
            </a:r>
            <a:r>
              <a:rPr lang="en-US">
                <a:solidFill>
                  <a:srgbClr val="990000"/>
                </a:solidFill>
              </a:rPr>
              <a:t>exceso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Se pasa a BSS</a:t>
            </a:r>
            <a:endParaRPr/>
          </a:p>
        </p:txBody>
      </p:sp>
      <p:sp>
        <p:nvSpPr>
          <p:cNvPr id="354" name="Google Shape;354;p2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Exceso</a:t>
            </a:r>
            <a:r>
              <a:rPr lang="en-US" sz="3959"/>
              <a:t> (Ex2)</a:t>
            </a:r>
            <a:endParaRPr/>
          </a:p>
        </p:txBody>
      </p:sp>
      <p:sp>
        <p:nvSpPr>
          <p:cNvPr id="355" name="Google Shape;355;p28"/>
          <p:cNvSpPr txBox="1"/>
          <p:nvPr>
            <p:ph type="title"/>
          </p:nvPr>
        </p:nvSpPr>
        <p:spPr>
          <a:xfrm>
            <a:off x="3610838" y="4904925"/>
            <a:ext cx="4231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El </a:t>
            </a:r>
            <a:r>
              <a:rPr lang="en-US" sz="1800">
                <a:solidFill>
                  <a:srgbClr val="990000"/>
                </a:solidFill>
              </a:rPr>
              <a:t>exceso </a:t>
            </a:r>
            <a:r>
              <a:rPr lang="en-US" sz="1800">
                <a:solidFill>
                  <a:srgbClr val="000000"/>
                </a:solidFill>
              </a:rPr>
              <a:t>que vamos a utilizar va a ser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356" name="Google Shape;356;p28"/>
          <p:cNvCxnSpPr/>
          <p:nvPr/>
        </p:nvCxnSpPr>
        <p:spPr>
          <a:xfrm flipH="1" rot="10800000">
            <a:off x="265650" y="4186950"/>
            <a:ext cx="79050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(2^{N-1})" id="357" name="Google Shape;357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615" y="4981575"/>
            <a:ext cx="82854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>
            <p:ph type="title"/>
          </p:nvPr>
        </p:nvSpPr>
        <p:spPr>
          <a:xfrm>
            <a:off x="3980238" y="5426925"/>
            <a:ext cx="4231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Donde </a:t>
            </a:r>
            <a:r>
              <a:rPr b="1" lang="en-US" sz="1800"/>
              <a:t>N</a:t>
            </a:r>
            <a:r>
              <a:rPr lang="en-US" sz="1800"/>
              <a:t> es la </a:t>
            </a:r>
            <a:r>
              <a:rPr b="1" lang="en-US" sz="1800"/>
              <a:t>cantidad de bits</a:t>
            </a:r>
            <a:r>
              <a:rPr lang="en-US" sz="1800"/>
              <a:t> de nuestro sistema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Representaciones</a:t>
            </a:r>
            <a:endParaRPr/>
          </a:p>
        </p:txBody>
      </p:sp>
      <p:sp>
        <p:nvSpPr>
          <p:cNvPr id="364" name="Google Shape;364;p29"/>
          <p:cNvSpPr txBox="1"/>
          <p:nvPr>
            <p:ph type="title"/>
          </p:nvPr>
        </p:nvSpPr>
        <p:spPr>
          <a:xfrm>
            <a:off x="161600" y="1630600"/>
            <a:ext cx="5481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</a:t>
            </a:r>
            <a:r>
              <a:rPr lang="en-US" sz="1800"/>
              <a:t>n un sistema de </a:t>
            </a:r>
            <a:r>
              <a:rPr b="1" lang="en-US" sz="1800"/>
              <a:t>6</a:t>
            </a:r>
            <a:r>
              <a:rPr lang="en-US" sz="1800"/>
              <a:t> bits ¿Qué número representa </a:t>
            </a:r>
            <a:r>
              <a:rPr b="1" lang="en-US" sz="1800"/>
              <a:t>000011</a:t>
            </a:r>
            <a:r>
              <a:rPr lang="en-US" sz="1800"/>
              <a:t> en </a:t>
            </a:r>
            <a:r>
              <a:rPr b="1" lang="en-US" sz="1800"/>
              <a:t>Ex2</a:t>
            </a:r>
            <a:r>
              <a:rPr b="1" lang="en-US" sz="1800"/>
              <a:t>?</a:t>
            </a:r>
            <a:endParaRPr b="1" sz="1800"/>
          </a:p>
        </p:txBody>
      </p:sp>
      <p:sp>
        <p:nvSpPr>
          <p:cNvPr id="365" name="Google Shape;365;p29"/>
          <p:cNvSpPr txBox="1"/>
          <p:nvPr>
            <p:ph type="title"/>
          </p:nvPr>
        </p:nvSpPr>
        <p:spPr>
          <a:xfrm>
            <a:off x="161600" y="4400175"/>
            <a:ext cx="5481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¿Y el binario </a:t>
            </a:r>
            <a:r>
              <a:rPr b="1" lang="en-US" sz="1800"/>
              <a:t>1011 </a:t>
            </a:r>
            <a:r>
              <a:rPr lang="en-US" sz="1800"/>
              <a:t>en un sistema de </a:t>
            </a:r>
            <a:r>
              <a:rPr b="1" lang="en-US" sz="1800"/>
              <a:t>4</a:t>
            </a:r>
            <a:r>
              <a:rPr lang="en-US" sz="1800"/>
              <a:t> bits</a:t>
            </a:r>
            <a:r>
              <a:rPr lang="en-US" sz="1800"/>
              <a:t>?</a:t>
            </a:r>
            <a:endParaRPr sz="1800"/>
          </a:p>
        </p:txBody>
      </p:sp>
      <p:sp>
        <p:nvSpPr>
          <p:cNvPr id="366" name="Google Shape;366;p29"/>
          <p:cNvSpPr txBox="1"/>
          <p:nvPr/>
        </p:nvSpPr>
        <p:spPr>
          <a:xfrm>
            <a:off x="182880" y="2629375"/>
            <a:ext cx="5132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00011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 3 🠲 3 - </a:t>
            </a:r>
            <a:r>
              <a:rPr lang="en-US" sz="2400">
                <a:solidFill>
                  <a:srgbClr val="99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32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🠲 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- 29</a:t>
            </a:r>
            <a:endParaRPr b="1"/>
          </a:p>
        </p:txBody>
      </p:sp>
      <p:cxnSp>
        <p:nvCxnSpPr>
          <p:cNvPr id="367" name="Google Shape;367;p29"/>
          <p:cNvCxnSpPr/>
          <p:nvPr/>
        </p:nvCxnSpPr>
        <p:spPr>
          <a:xfrm>
            <a:off x="5988475" y="1859850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9"/>
          <p:cNvSpPr txBox="1"/>
          <p:nvPr>
            <p:ph type="title"/>
          </p:nvPr>
        </p:nvSpPr>
        <p:spPr>
          <a:xfrm>
            <a:off x="6333800" y="1630600"/>
            <a:ext cx="5927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Representar el </a:t>
            </a:r>
            <a:r>
              <a:rPr b="1" lang="en-US" sz="1800"/>
              <a:t>-9</a:t>
            </a:r>
            <a:r>
              <a:rPr lang="en-US" sz="1800"/>
              <a:t> en </a:t>
            </a:r>
            <a:r>
              <a:rPr b="1" lang="en-US" sz="1800"/>
              <a:t>Ex2</a:t>
            </a:r>
            <a:r>
              <a:rPr b="1" lang="en-US" sz="1800"/>
              <a:t> </a:t>
            </a:r>
            <a:r>
              <a:rPr lang="en-US" sz="1800"/>
              <a:t>en un sistema de </a:t>
            </a:r>
            <a:r>
              <a:rPr b="1" lang="en-US" sz="1800"/>
              <a:t>5</a:t>
            </a:r>
            <a:r>
              <a:rPr lang="en-US" sz="1800"/>
              <a:t> bits</a:t>
            </a:r>
            <a:endParaRPr sz="1800"/>
          </a:p>
        </p:txBody>
      </p:sp>
      <p:sp>
        <p:nvSpPr>
          <p:cNvPr id="369" name="Google Shape;369;p29"/>
          <p:cNvSpPr txBox="1"/>
          <p:nvPr/>
        </p:nvSpPr>
        <p:spPr>
          <a:xfrm>
            <a:off x="6692975" y="3028525"/>
            <a:ext cx="539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-9 🠲 -9 + </a:t>
            </a:r>
            <a:r>
              <a:rPr lang="en-US" sz="2900">
                <a:solidFill>
                  <a:srgbClr val="99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16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🠲 7 🠲 </a:t>
            </a: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0011</a:t>
            </a: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/>
          </a:p>
        </p:txBody>
      </p:sp>
      <p:grpSp>
        <p:nvGrpSpPr>
          <p:cNvPr id="370" name="Google Shape;370;p29"/>
          <p:cNvGrpSpPr/>
          <p:nvPr/>
        </p:nvGrpSpPr>
        <p:grpSpPr>
          <a:xfrm>
            <a:off x="7704150" y="3647975"/>
            <a:ext cx="1170900" cy="942875"/>
            <a:chOff x="7704150" y="3647975"/>
            <a:chExt cx="1170900" cy="942875"/>
          </a:xfrm>
        </p:grpSpPr>
        <p:sp>
          <p:nvSpPr>
            <p:cNvPr id="371" name="Google Shape;371;p29"/>
            <p:cNvSpPr txBox="1"/>
            <p:nvPr/>
          </p:nvSpPr>
          <p:spPr>
            <a:xfrm>
              <a:off x="7716900" y="39770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Suma </a:t>
              </a:r>
              <a:r>
                <a:rPr lang="en-US">
                  <a:solidFill>
                    <a:srgbClr val="99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Exceso</a:t>
              </a:r>
              <a:endParaRPr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 rot="5400000">
              <a:off x="8145600" y="3206525"/>
              <a:ext cx="288000" cy="11709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73" name="Google Shape;373;p2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Exceso (Ex2)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614975" y="2183500"/>
            <a:ext cx="3178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</a:rPr>
              <a:t>Exceso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= 2^(6 - 1) = 2^5 = </a:t>
            </a:r>
            <a:r>
              <a:rPr lang="en-US" sz="1800">
                <a:solidFill>
                  <a:srgbClr val="990000"/>
                </a:solidFill>
              </a:rPr>
              <a:t>32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grpSp>
        <p:nvGrpSpPr>
          <p:cNvPr id="375" name="Google Shape;375;p29"/>
          <p:cNvGrpSpPr/>
          <p:nvPr/>
        </p:nvGrpSpPr>
        <p:grpSpPr>
          <a:xfrm>
            <a:off x="1918456" y="3261750"/>
            <a:ext cx="1145400" cy="901800"/>
            <a:chOff x="1918456" y="3261750"/>
            <a:chExt cx="1145400" cy="901800"/>
          </a:xfrm>
        </p:grpSpPr>
        <p:sp>
          <p:nvSpPr>
            <p:cNvPr id="376" name="Google Shape;376;p29"/>
            <p:cNvSpPr/>
            <p:nvPr/>
          </p:nvSpPr>
          <p:spPr>
            <a:xfrm rot="5400000">
              <a:off x="2347150" y="3230700"/>
              <a:ext cx="288000" cy="3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7" name="Google Shape;377;p29"/>
            <p:cNvSpPr txBox="1"/>
            <p:nvPr/>
          </p:nvSpPr>
          <p:spPr>
            <a:xfrm>
              <a:off x="1918456" y="35497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Interpreta BSS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78" name="Google Shape;378;p29"/>
          <p:cNvGrpSpPr/>
          <p:nvPr/>
        </p:nvGrpSpPr>
        <p:grpSpPr>
          <a:xfrm>
            <a:off x="2940606" y="3261750"/>
            <a:ext cx="960900" cy="595800"/>
            <a:chOff x="2940606" y="3261750"/>
            <a:chExt cx="960900" cy="595800"/>
          </a:xfrm>
        </p:grpSpPr>
        <p:sp>
          <p:nvSpPr>
            <p:cNvPr id="379" name="Google Shape;379;p29"/>
            <p:cNvSpPr/>
            <p:nvPr/>
          </p:nvSpPr>
          <p:spPr>
            <a:xfrm rot="5400000">
              <a:off x="3277051" y="3053100"/>
              <a:ext cx="288000" cy="705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0" name="Google Shape;380;p29"/>
            <p:cNvSpPr txBox="1"/>
            <p:nvPr/>
          </p:nvSpPr>
          <p:spPr>
            <a:xfrm>
              <a:off x="2940606" y="35497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Resta </a:t>
              </a:r>
              <a:r>
                <a:rPr lang="en-US">
                  <a:solidFill>
                    <a:srgbClr val="99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Exceso</a:t>
              </a:r>
              <a:endParaRPr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81" name="Google Shape;381;p29"/>
          <p:cNvSpPr txBox="1"/>
          <p:nvPr/>
        </p:nvSpPr>
        <p:spPr>
          <a:xfrm>
            <a:off x="594360" y="5223800"/>
            <a:ext cx="372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011 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 11 🠲 11 - </a:t>
            </a:r>
            <a:r>
              <a:rPr lang="en-US" sz="2400">
                <a:solidFill>
                  <a:srgbClr val="99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8</a:t>
            </a: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🠲 3</a:t>
            </a:r>
            <a:endParaRPr b="1"/>
          </a:p>
        </p:txBody>
      </p:sp>
      <p:sp>
        <p:nvSpPr>
          <p:cNvPr id="382" name="Google Shape;382;p29"/>
          <p:cNvSpPr txBox="1"/>
          <p:nvPr/>
        </p:nvSpPr>
        <p:spPr>
          <a:xfrm>
            <a:off x="614975" y="4768975"/>
            <a:ext cx="30747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</a:rPr>
              <a:t>Exceso</a:t>
            </a:r>
            <a:r>
              <a:rPr lang="en-US" sz="1800">
                <a:solidFill>
                  <a:schemeClr val="dk1"/>
                </a:solidFill>
              </a:rPr>
              <a:t> = 2^(4 - 1) = 2^3 = </a:t>
            </a:r>
            <a:r>
              <a:rPr lang="en-US" sz="1800">
                <a:solidFill>
                  <a:srgbClr val="990000"/>
                </a:solidFill>
              </a:rPr>
              <a:t>8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grpSp>
        <p:nvGrpSpPr>
          <p:cNvPr id="383" name="Google Shape;383;p29"/>
          <p:cNvGrpSpPr/>
          <p:nvPr/>
        </p:nvGrpSpPr>
        <p:grpSpPr>
          <a:xfrm>
            <a:off x="1596662" y="5852550"/>
            <a:ext cx="1145400" cy="901800"/>
            <a:chOff x="1582493" y="5852550"/>
            <a:chExt cx="1145400" cy="901800"/>
          </a:xfrm>
        </p:grpSpPr>
        <p:sp>
          <p:nvSpPr>
            <p:cNvPr id="384" name="Google Shape;384;p29"/>
            <p:cNvSpPr/>
            <p:nvPr/>
          </p:nvSpPr>
          <p:spPr>
            <a:xfrm rot="5400000">
              <a:off x="2011187" y="5821500"/>
              <a:ext cx="288000" cy="3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5" name="Google Shape;385;p29"/>
            <p:cNvSpPr txBox="1"/>
            <p:nvPr/>
          </p:nvSpPr>
          <p:spPr>
            <a:xfrm>
              <a:off x="1582493" y="61405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Interpreta BSS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86" name="Google Shape;386;p29"/>
          <p:cNvGrpSpPr/>
          <p:nvPr/>
        </p:nvGrpSpPr>
        <p:grpSpPr>
          <a:xfrm>
            <a:off x="2708468" y="5852550"/>
            <a:ext cx="960900" cy="595800"/>
            <a:chOff x="2708468" y="5852550"/>
            <a:chExt cx="960900" cy="595800"/>
          </a:xfrm>
        </p:grpSpPr>
        <p:sp>
          <p:nvSpPr>
            <p:cNvPr id="387" name="Google Shape;387;p29"/>
            <p:cNvSpPr/>
            <p:nvPr/>
          </p:nvSpPr>
          <p:spPr>
            <a:xfrm rot="5400000">
              <a:off x="3070118" y="5565150"/>
              <a:ext cx="288000" cy="862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2708468" y="61405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Resta </a:t>
              </a:r>
              <a:r>
                <a:rPr lang="en-US">
                  <a:solidFill>
                    <a:srgbClr val="99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Exceso</a:t>
              </a:r>
              <a:endParaRPr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89" name="Google Shape;389;p29"/>
          <p:cNvSpPr txBox="1"/>
          <p:nvPr/>
        </p:nvSpPr>
        <p:spPr>
          <a:xfrm>
            <a:off x="6782650" y="2527425"/>
            <a:ext cx="3178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000"/>
                </a:solidFill>
              </a:rPr>
              <a:t>Exceso</a:t>
            </a:r>
            <a:r>
              <a:rPr lang="en-US" sz="1800">
                <a:solidFill>
                  <a:schemeClr val="dk1"/>
                </a:solidFill>
              </a:rPr>
              <a:t> = 2^(5 - 1) = 2^4 = </a:t>
            </a:r>
            <a:r>
              <a:rPr lang="en-US" sz="1800">
                <a:solidFill>
                  <a:srgbClr val="990000"/>
                </a:solidFill>
              </a:rPr>
              <a:t>16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/>
          </a:p>
        </p:txBody>
      </p:sp>
      <p:grpSp>
        <p:nvGrpSpPr>
          <p:cNvPr id="390" name="Google Shape;390;p29"/>
          <p:cNvGrpSpPr/>
          <p:nvPr/>
        </p:nvGrpSpPr>
        <p:grpSpPr>
          <a:xfrm>
            <a:off x="9999214" y="3647975"/>
            <a:ext cx="1145400" cy="942875"/>
            <a:chOff x="10123275" y="3647975"/>
            <a:chExt cx="1145400" cy="942875"/>
          </a:xfrm>
        </p:grpSpPr>
        <p:sp>
          <p:nvSpPr>
            <p:cNvPr id="391" name="Google Shape;391;p29"/>
            <p:cNvSpPr/>
            <p:nvPr/>
          </p:nvSpPr>
          <p:spPr>
            <a:xfrm rot="5400000">
              <a:off x="10551972" y="3273275"/>
              <a:ext cx="288000" cy="1037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2" name="Google Shape;392;p29"/>
            <p:cNvSpPr txBox="1"/>
            <p:nvPr/>
          </p:nvSpPr>
          <p:spPr>
            <a:xfrm>
              <a:off x="10123275" y="39770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Pasa a binario</a:t>
              </a:r>
              <a:endParaRPr>
                <a:solidFill>
                  <a:srgbClr val="99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Rango de representación</a:t>
            </a:r>
            <a:endParaRPr/>
          </a:p>
        </p:txBody>
      </p:sp>
      <p:grpSp>
        <p:nvGrpSpPr>
          <p:cNvPr id="398" name="Google Shape;398;p30"/>
          <p:cNvGrpSpPr/>
          <p:nvPr/>
        </p:nvGrpSpPr>
        <p:grpSpPr>
          <a:xfrm>
            <a:off x="1352700" y="3244650"/>
            <a:ext cx="9486600" cy="368700"/>
            <a:chOff x="1352700" y="3244650"/>
            <a:chExt cx="9486600" cy="368700"/>
          </a:xfrm>
        </p:grpSpPr>
        <p:grpSp>
          <p:nvGrpSpPr>
            <p:cNvPr id="399" name="Google Shape;399;p30"/>
            <p:cNvGrpSpPr/>
            <p:nvPr/>
          </p:nvGrpSpPr>
          <p:grpSpPr>
            <a:xfrm>
              <a:off x="1352700" y="3419100"/>
              <a:ext cx="9486600" cy="19800"/>
              <a:chOff x="1241125" y="3576025"/>
              <a:chExt cx="9486600" cy="19800"/>
            </a:xfrm>
          </p:grpSpPr>
          <p:cxnSp>
            <p:nvCxnSpPr>
              <p:cNvPr id="400" name="Google Shape;400;p30"/>
              <p:cNvCxnSpPr/>
              <p:nvPr/>
            </p:nvCxnSpPr>
            <p:spPr>
              <a:xfrm flipH="1" rot="10800000">
                <a:off x="55083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01" name="Google Shape;401;p30"/>
              <p:cNvCxnSpPr/>
              <p:nvPr/>
            </p:nvCxnSpPr>
            <p:spPr>
              <a:xfrm rot="10800000">
                <a:off x="12411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402" name="Google Shape;402;p30"/>
            <p:cNvCxnSpPr/>
            <p:nvPr/>
          </p:nvCxnSpPr>
          <p:spPr>
            <a:xfrm>
              <a:off x="6096000" y="3244650"/>
              <a:ext cx="0" cy="3687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3" name="Google Shape;403;p30"/>
          <p:cNvCxnSpPr/>
          <p:nvPr/>
        </p:nvCxnSpPr>
        <p:spPr>
          <a:xfrm>
            <a:off x="6295225" y="3615775"/>
            <a:ext cx="5976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0"/>
          <p:cNvSpPr txBox="1"/>
          <p:nvPr/>
        </p:nvSpPr>
        <p:spPr>
          <a:xfrm>
            <a:off x="6892825" y="4263225"/>
            <a:ext cx="71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+ 0</a:t>
            </a:r>
            <a:endParaRPr sz="18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4726350" y="5825075"/>
            <a:ext cx="2739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Rango 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Asimétrico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Igual a Ca2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5874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98076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(2^{N-1} - 1)" id="408" name="Google Shape;408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002" y="2811759"/>
            <a:ext cx="1316814" cy="36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2^{N-1})" id="409" name="Google Shape;409;p3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802" y="2811750"/>
            <a:ext cx="82854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 rot="-1137301">
            <a:off x="7877642" y="4396983"/>
            <a:ext cx="3564065" cy="1204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Existe una </a:t>
            </a:r>
            <a:r>
              <a:rPr lang="en-US" sz="24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única</a:t>
            </a: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 representación del 0!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1" name="Google Shape;411;p3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Exceso (Ex2)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/>
          <p:nvPr>
            <p:ph type="ctrTitle"/>
          </p:nvPr>
        </p:nvSpPr>
        <p:spPr>
          <a:xfrm>
            <a:off x="2764200" y="2514038"/>
            <a:ext cx="66636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 sz="5000">
                <a:solidFill>
                  <a:srgbClr val="252738"/>
                </a:solidFill>
              </a:rPr>
              <a:t>Flags - Bits de condición</a:t>
            </a:r>
            <a:endParaRPr sz="5000"/>
          </a:p>
        </p:txBody>
      </p:sp>
      <p:grpSp>
        <p:nvGrpSpPr>
          <p:cNvPr id="417" name="Google Shape;417;p31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418" name="Google Shape;418;p31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21" name="Google Shape;421;p31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422" name="Google Shape;422;p31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Definición</a:t>
            </a:r>
            <a:endParaRPr/>
          </a:p>
        </p:txBody>
      </p:sp>
      <p:sp>
        <p:nvSpPr>
          <p:cNvPr id="430" name="Google Shape;430;p32"/>
          <p:cNvSpPr txBox="1"/>
          <p:nvPr>
            <p:ph type="title"/>
          </p:nvPr>
        </p:nvSpPr>
        <p:spPr>
          <a:xfrm>
            <a:off x="161600" y="1630600"/>
            <a:ext cx="54816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Son indicadores que establece </a:t>
            </a:r>
            <a:r>
              <a:rPr b="1" lang="en-US" sz="1800"/>
              <a:t>automáticamente </a:t>
            </a:r>
            <a:r>
              <a:rPr lang="en-US" sz="1800"/>
              <a:t>el procesador después de cada operación </a:t>
            </a:r>
            <a:r>
              <a:rPr b="1" lang="en-US" sz="1800"/>
              <a:t>aritmética</a:t>
            </a:r>
            <a:r>
              <a:rPr lang="en-US" sz="1800"/>
              <a:t> o </a:t>
            </a:r>
            <a:r>
              <a:rPr b="1" lang="en-US" sz="1800"/>
              <a:t>lógica</a:t>
            </a:r>
            <a:endParaRPr b="1" sz="1800"/>
          </a:p>
        </p:txBody>
      </p:sp>
      <p:cxnSp>
        <p:nvCxnSpPr>
          <p:cNvPr id="431" name="Google Shape;431;p32"/>
          <p:cNvCxnSpPr/>
          <p:nvPr/>
        </p:nvCxnSpPr>
        <p:spPr>
          <a:xfrm>
            <a:off x="5988475" y="1859850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2"/>
          <p:cNvSpPr txBox="1"/>
          <p:nvPr>
            <p:ph type="title"/>
          </p:nvPr>
        </p:nvSpPr>
        <p:spPr>
          <a:xfrm>
            <a:off x="3185550" y="337975"/>
            <a:ext cx="5820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Flags</a:t>
            </a:r>
            <a:endParaRPr/>
          </a:p>
        </p:txBody>
      </p:sp>
      <p:graphicFrame>
        <p:nvGraphicFramePr>
          <p:cNvPr id="433" name="Google Shape;433;p32"/>
          <p:cNvGraphicFramePr/>
          <p:nvPr/>
        </p:nvGraphicFramePr>
        <p:xfrm>
          <a:off x="517400" y="31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{66DB1678-5907-4F4A-8FD3-090F9654A9F8}</a:tableStyleId>
              </a:tblPr>
              <a:tblGrid>
                <a:gridCol w="1810450"/>
                <a:gridCol w="3315350"/>
              </a:tblGrid>
              <a:tr h="6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 </a:t>
                      </a:r>
                      <a:r>
                        <a:rPr lang="en-US"/>
                        <a:t>(Carry)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Carry </a:t>
                      </a:r>
                      <a:r>
                        <a:rPr b="1" lang="en-US"/>
                        <a:t>o Borrow</a:t>
                      </a:r>
                      <a:r>
                        <a:rPr lang="en-US"/>
                        <a:t> (suma o resta respectivamente)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Cuando son operaciones con BSS, C=1 indica un overflow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Z</a:t>
                      </a:r>
                      <a:r>
                        <a:rPr lang="en-US"/>
                        <a:t> (Zero)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 1 si el resultado es cero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 </a:t>
                      </a:r>
                      <a:r>
                        <a:rPr lang="en-US"/>
                        <a:t>(Negativo)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 igual al bit </a:t>
                      </a:r>
                      <a:r>
                        <a:rPr b="1" lang="en-US"/>
                        <a:t>más</a:t>
                      </a:r>
                      <a:r>
                        <a:rPr lang="en-US"/>
                        <a:t> significativo del resultado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</a:t>
                      </a:r>
                      <a:r>
                        <a:rPr lang="en-US"/>
                        <a:t> (Overflow)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 1 si hay una condición fuera de rango (o desborde). Se </a:t>
                      </a:r>
                      <a:r>
                        <a:rPr b="1" lang="en-US"/>
                        <a:t>analiza en Ca2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independientemente </a:t>
                      </a:r>
                      <a:r>
                        <a:rPr lang="en-US"/>
                        <a:t>del sistema de representación que se esté utilizando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Google Shape;434;p32"/>
          <p:cNvSpPr txBox="1"/>
          <p:nvPr>
            <p:ph type="title"/>
          </p:nvPr>
        </p:nvSpPr>
        <p:spPr>
          <a:xfrm>
            <a:off x="6333750" y="1630600"/>
            <a:ext cx="5481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condiciones que </a:t>
            </a:r>
            <a:r>
              <a:rPr b="1" lang="en-US" sz="1800"/>
              <a:t>generan Overflow</a:t>
            </a:r>
            <a:r>
              <a:rPr lang="en-US" sz="1800"/>
              <a:t> son las siguientes:</a:t>
            </a:r>
            <a:endParaRPr b="1" sz="1800"/>
          </a:p>
        </p:txBody>
      </p:sp>
      <p:graphicFrame>
        <p:nvGraphicFramePr>
          <p:cNvPr id="435" name="Google Shape;435;p32"/>
          <p:cNvGraphicFramePr/>
          <p:nvPr/>
        </p:nvGraphicFramePr>
        <p:xfrm>
          <a:off x="6382313" y="25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{4D728356-7FF1-47AB-9B5C-7E5EC0434BAA}</a:tableStyleId>
              </a:tblPr>
              <a:tblGrid>
                <a:gridCol w="1051050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32"/>
          <p:cNvGraphicFramePr/>
          <p:nvPr/>
        </p:nvGraphicFramePr>
        <p:xfrm>
          <a:off x="7622813" y="25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{4D728356-7FF1-47AB-9B5C-7E5EC0434BAA}</a:tableStyleId>
              </a:tblPr>
              <a:tblGrid>
                <a:gridCol w="1190475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32"/>
          <p:cNvSpPr txBox="1"/>
          <p:nvPr>
            <p:ph type="title"/>
          </p:nvPr>
        </p:nvSpPr>
        <p:spPr>
          <a:xfrm>
            <a:off x="9002750" y="2546800"/>
            <a:ext cx="30099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</a:t>
            </a:r>
            <a:r>
              <a:rPr b="1" lang="en-US" sz="1800">
                <a:solidFill>
                  <a:srgbClr val="38761D"/>
                </a:solidFill>
              </a:rPr>
              <a:t>sumas</a:t>
            </a:r>
            <a:r>
              <a:rPr b="1" lang="en-US" sz="1800"/>
              <a:t> </a:t>
            </a:r>
            <a:r>
              <a:rPr lang="en-US" sz="1800"/>
              <a:t>con</a:t>
            </a:r>
            <a:r>
              <a:rPr b="1" lang="en-US" sz="1800"/>
              <a:t> mismo signo</a:t>
            </a:r>
            <a:r>
              <a:rPr lang="en-US" sz="1800"/>
              <a:t> dan un </a:t>
            </a:r>
            <a:r>
              <a:rPr b="1" lang="en-US" sz="1800"/>
              <a:t>resultado con signo distinto</a:t>
            </a:r>
            <a:endParaRPr b="1" sz="1800"/>
          </a:p>
        </p:txBody>
      </p:sp>
      <p:graphicFrame>
        <p:nvGraphicFramePr>
          <p:cNvPr id="438" name="Google Shape;438;p32"/>
          <p:cNvGraphicFramePr/>
          <p:nvPr/>
        </p:nvGraphicFramePr>
        <p:xfrm>
          <a:off x="9354113" y="46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{4D728356-7FF1-47AB-9B5C-7E5EC0434BAA}</a:tableStyleId>
              </a:tblPr>
              <a:tblGrid>
                <a:gridCol w="1051050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800"/>
                        <a:t>-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800"/>
                        <a:t>-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Google Shape;439;p32"/>
          <p:cNvGraphicFramePr/>
          <p:nvPr/>
        </p:nvGraphicFramePr>
        <p:xfrm>
          <a:off x="10594613" y="46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{4D728356-7FF1-47AB-9B5C-7E5EC0434BAA}</a:tableStyleId>
              </a:tblPr>
              <a:tblGrid>
                <a:gridCol w="1190475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800"/>
                        <a:t>+</a:t>
                      </a: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(+)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32"/>
          <p:cNvSpPr txBox="1"/>
          <p:nvPr>
            <p:ph type="title"/>
          </p:nvPr>
        </p:nvSpPr>
        <p:spPr>
          <a:xfrm>
            <a:off x="6333750" y="4680475"/>
            <a:ext cx="30099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Las </a:t>
            </a:r>
            <a:r>
              <a:rPr b="1" lang="en-US" sz="1800">
                <a:solidFill>
                  <a:srgbClr val="C00000"/>
                </a:solidFill>
              </a:rPr>
              <a:t>restas</a:t>
            </a:r>
            <a:r>
              <a:rPr b="1" lang="en-US" sz="1800"/>
              <a:t> </a:t>
            </a:r>
            <a:r>
              <a:rPr lang="en-US" sz="1800"/>
              <a:t>con</a:t>
            </a:r>
            <a:r>
              <a:rPr b="1" lang="en-US" sz="1800"/>
              <a:t> distinto signo</a:t>
            </a:r>
            <a:r>
              <a:rPr lang="en-US" sz="1800"/>
              <a:t> da como resultado </a:t>
            </a:r>
            <a:r>
              <a:rPr b="1" lang="en-US" sz="1800"/>
              <a:t>distinto signo que el primer operando</a:t>
            </a:r>
            <a:endParaRPr b="1" sz="1800"/>
          </a:p>
        </p:txBody>
      </p:sp>
      <p:cxnSp>
        <p:nvCxnSpPr>
          <p:cNvPr id="441" name="Google Shape;441;p32"/>
          <p:cNvCxnSpPr/>
          <p:nvPr/>
        </p:nvCxnSpPr>
        <p:spPr>
          <a:xfrm flipH="1">
            <a:off x="6333625" y="4318000"/>
            <a:ext cx="55197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Ejemplos</a:t>
            </a:r>
            <a:endParaRPr/>
          </a:p>
        </p:txBody>
      </p:sp>
      <p:sp>
        <p:nvSpPr>
          <p:cNvPr id="447" name="Google Shape;447;p33"/>
          <p:cNvSpPr txBox="1"/>
          <p:nvPr>
            <p:ph type="title"/>
          </p:nvPr>
        </p:nvSpPr>
        <p:spPr>
          <a:xfrm>
            <a:off x="3185550" y="337975"/>
            <a:ext cx="5820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Flags</a:t>
            </a:r>
            <a:endParaRPr/>
          </a:p>
        </p:txBody>
      </p:sp>
      <p:sp>
        <p:nvSpPr>
          <p:cNvPr id="448" name="Google Shape;448;p33"/>
          <p:cNvSpPr txBox="1"/>
          <p:nvPr/>
        </p:nvSpPr>
        <p:spPr>
          <a:xfrm>
            <a:off x="161600" y="1549867"/>
            <a:ext cx="10605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Ej. Utilizando un sistema de representación de </a:t>
            </a:r>
            <a:r>
              <a:rPr b="1" lang="en-US" sz="1800"/>
              <a:t>4 bits</a:t>
            </a:r>
            <a:r>
              <a:rPr lang="en-US" sz="1800"/>
              <a:t> en </a:t>
            </a:r>
            <a:r>
              <a:rPr b="1" lang="en-US" sz="1800"/>
              <a:t>BSS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449" name="Google Shape;449;p33"/>
          <p:cNvSpPr txBox="1"/>
          <p:nvPr/>
        </p:nvSpPr>
        <p:spPr>
          <a:xfrm>
            <a:off x="1011924" y="3112175"/>
            <a:ext cx="37995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0          1            0           1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50" name="Google Shape;450;p33"/>
          <p:cNvCxnSpPr/>
          <p:nvPr/>
        </p:nvCxnSpPr>
        <p:spPr>
          <a:xfrm flipH="1">
            <a:off x="664300" y="4947725"/>
            <a:ext cx="4479000" cy="13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3"/>
          <p:cNvSpPr txBox="1"/>
          <p:nvPr/>
        </p:nvSpPr>
        <p:spPr>
          <a:xfrm>
            <a:off x="466775" y="3602125"/>
            <a:ext cx="417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2" name="Google Shape;452;p33"/>
          <p:cNvSpPr txBox="1"/>
          <p:nvPr/>
        </p:nvSpPr>
        <p:spPr>
          <a:xfrm>
            <a:off x="1011924" y="4178975"/>
            <a:ext cx="37995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0          1            1            1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3" name="Google Shape;453;p33"/>
          <p:cNvSpPr txBox="1"/>
          <p:nvPr/>
        </p:nvSpPr>
        <p:spPr>
          <a:xfrm>
            <a:off x="946475" y="5017175"/>
            <a:ext cx="4086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1          1            0           0</a:t>
            </a:r>
            <a:endParaRPr b="1" sz="24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5476725" y="3258175"/>
            <a:ext cx="8616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C = 0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Z = 0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N = 1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V = 1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7211600" y="2931325"/>
            <a:ext cx="4793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Explicación de los flags: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</a:t>
            </a:r>
            <a:r>
              <a:rPr lang="en-US" sz="1800"/>
              <a:t>: es suma, no hubo acarreo </a:t>
            </a:r>
            <a:r>
              <a:rPr lang="en-US" sz="1800">
                <a:solidFill>
                  <a:schemeClr val="dk1"/>
                </a:solidFill>
              </a:rPr>
              <a:t>🠲 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Z</a:t>
            </a:r>
            <a:r>
              <a:rPr lang="en-US" sz="1800"/>
              <a:t>: el resultado </a:t>
            </a:r>
            <a:r>
              <a:rPr b="1" lang="en-US" sz="1800"/>
              <a:t>no </a:t>
            </a:r>
            <a:r>
              <a:rPr lang="en-US" sz="1800"/>
              <a:t>es cero </a:t>
            </a:r>
            <a:r>
              <a:rPr lang="en-US" sz="1800">
                <a:solidFill>
                  <a:schemeClr val="dk1"/>
                </a:solidFill>
              </a:rPr>
              <a:t>🠲 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N</a:t>
            </a:r>
            <a:r>
              <a:rPr lang="en-US" sz="1800"/>
              <a:t>: el bit más significativo es 1 </a:t>
            </a:r>
            <a:r>
              <a:rPr lang="en-US" sz="1800">
                <a:solidFill>
                  <a:schemeClr val="dk1"/>
                </a:solidFill>
              </a:rPr>
              <a:t>🠲 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V</a:t>
            </a:r>
            <a:r>
              <a:rPr lang="en-US" sz="1800"/>
              <a:t>: en Ca2 ambos operandos son positivos, y el resultado es negativo </a:t>
            </a:r>
            <a:r>
              <a:rPr lang="en-US" sz="1800">
                <a:solidFill>
                  <a:schemeClr val="dk1"/>
                </a:solidFill>
              </a:rPr>
              <a:t>🠲 1</a:t>
            </a:r>
            <a:endParaRPr sz="1800"/>
          </a:p>
        </p:txBody>
      </p:sp>
      <p:cxnSp>
        <p:nvCxnSpPr>
          <p:cNvPr id="456" name="Google Shape;456;p33"/>
          <p:cNvCxnSpPr/>
          <p:nvPr/>
        </p:nvCxnSpPr>
        <p:spPr>
          <a:xfrm>
            <a:off x="7014425" y="2233375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Binario - Punto fijo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524000" y="3602042"/>
            <a:ext cx="9144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1" lang="en-US"/>
              <a:t>Números con signo</a:t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2490160" y="2035835"/>
            <a:ext cx="1345722" cy="2387600"/>
            <a:chOff x="1406105" y="1846054"/>
            <a:chExt cx="1345722" cy="2387600"/>
          </a:xfrm>
        </p:grpSpPr>
        <p:sp>
          <p:nvSpPr>
            <p:cNvPr id="111" name="Google Shape;111;p16"/>
            <p:cNvSpPr/>
            <p:nvPr/>
          </p:nvSpPr>
          <p:spPr>
            <a:xfrm>
              <a:off x="1411857" y="18460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1846054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406105" y="4043873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8373374" y="2035835"/>
            <a:ext cx="1339970" cy="2387600"/>
            <a:chOff x="8373374" y="2035835"/>
            <a:chExt cx="1339970" cy="2387600"/>
          </a:xfrm>
        </p:grpSpPr>
        <p:sp>
          <p:nvSpPr>
            <p:cNvPr id="115" name="Google Shape;115;p16"/>
            <p:cNvSpPr/>
            <p:nvPr/>
          </p:nvSpPr>
          <p:spPr>
            <a:xfrm>
              <a:off x="8373374" y="2035835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9489057" y="2035835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8373374" y="42336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 txBox="1"/>
          <p:nvPr/>
        </p:nvSpPr>
        <p:spPr>
          <a:xfrm>
            <a:off x="353600" y="2931325"/>
            <a:ext cx="47931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Explicación de los flags: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</a:t>
            </a:r>
            <a:r>
              <a:rPr lang="en-US" sz="1800"/>
              <a:t>: es suma, no hubo acarreo </a:t>
            </a:r>
            <a:r>
              <a:rPr lang="en-US" sz="1800">
                <a:solidFill>
                  <a:schemeClr val="dk1"/>
                </a:solidFill>
              </a:rPr>
              <a:t>🠲 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Z</a:t>
            </a:r>
            <a:r>
              <a:rPr lang="en-US" sz="1800"/>
              <a:t>: el resultado </a:t>
            </a:r>
            <a:r>
              <a:rPr b="1" lang="en-US" sz="1800"/>
              <a:t>no </a:t>
            </a:r>
            <a:r>
              <a:rPr lang="en-US" sz="1800"/>
              <a:t>es cero </a:t>
            </a:r>
            <a:r>
              <a:rPr lang="en-US" sz="1800">
                <a:solidFill>
                  <a:schemeClr val="dk1"/>
                </a:solidFill>
              </a:rPr>
              <a:t>🠲 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N</a:t>
            </a:r>
            <a:r>
              <a:rPr lang="en-US" sz="1800"/>
              <a:t>: el bit más significativo es 0 </a:t>
            </a:r>
            <a:r>
              <a:rPr lang="en-US" sz="1800">
                <a:solidFill>
                  <a:schemeClr val="dk1"/>
                </a:solidFill>
              </a:rPr>
              <a:t>🠲 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V</a:t>
            </a:r>
            <a:r>
              <a:rPr lang="en-US" sz="1800"/>
              <a:t>: en Ca2 ambos operandos son positivos, y el resultado es positivo </a:t>
            </a:r>
            <a:r>
              <a:rPr lang="en-US" sz="1800">
                <a:solidFill>
                  <a:schemeClr val="dk1"/>
                </a:solidFill>
              </a:rPr>
              <a:t>🠲 0</a:t>
            </a:r>
            <a:endParaRPr sz="1800"/>
          </a:p>
        </p:txBody>
      </p:sp>
      <p:sp>
        <p:nvSpPr>
          <p:cNvPr id="462" name="Google Shape;462;p34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Ejemplos</a:t>
            </a:r>
            <a:endParaRPr/>
          </a:p>
        </p:txBody>
      </p:sp>
      <p:sp>
        <p:nvSpPr>
          <p:cNvPr id="463" name="Google Shape;463;p34"/>
          <p:cNvSpPr txBox="1"/>
          <p:nvPr>
            <p:ph type="title"/>
          </p:nvPr>
        </p:nvSpPr>
        <p:spPr>
          <a:xfrm>
            <a:off x="3185550" y="337975"/>
            <a:ext cx="5820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Flags</a:t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161600" y="1549867"/>
            <a:ext cx="10605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Ej.utilizando un sistema de representación de </a:t>
            </a:r>
            <a:r>
              <a:rPr b="1" lang="en-US" sz="1800"/>
              <a:t>4 bits</a:t>
            </a:r>
            <a:r>
              <a:rPr lang="en-US" sz="1800"/>
              <a:t> en </a:t>
            </a:r>
            <a:r>
              <a:rPr b="1" lang="en-US" sz="1800"/>
              <a:t>BSS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465" name="Google Shape;465;p34"/>
          <p:cNvSpPr txBox="1"/>
          <p:nvPr/>
        </p:nvSpPr>
        <p:spPr>
          <a:xfrm>
            <a:off x="6650725" y="3112175"/>
            <a:ext cx="3957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0          1            0           0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66" name="Google Shape;466;p34"/>
          <p:cNvCxnSpPr/>
          <p:nvPr/>
        </p:nvCxnSpPr>
        <p:spPr>
          <a:xfrm flipH="1">
            <a:off x="6303100" y="4947725"/>
            <a:ext cx="4479000" cy="135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4"/>
          <p:cNvSpPr txBox="1"/>
          <p:nvPr/>
        </p:nvSpPr>
        <p:spPr>
          <a:xfrm>
            <a:off x="6029375" y="3602125"/>
            <a:ext cx="417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6597025" y="4178975"/>
            <a:ext cx="4005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0          0            1            0</a:t>
            </a:r>
            <a:endParaRPr b="1" sz="2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6192450" y="5017175"/>
            <a:ext cx="47931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en-US" sz="24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1            1           0</a:t>
            </a:r>
            <a:endParaRPr b="1" sz="24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11115525" y="3258175"/>
            <a:ext cx="8616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C = 0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Z = 0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N = 0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V = 0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71" name="Google Shape;471;p34"/>
          <p:cNvCxnSpPr/>
          <p:nvPr/>
        </p:nvCxnSpPr>
        <p:spPr>
          <a:xfrm>
            <a:off x="5490425" y="2233375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Números con signo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Existen 4 formas de representarlos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745112" y="2486438"/>
            <a:ext cx="332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Libre Baskerville"/>
              <a:buNone/>
            </a:pPr>
            <a:r>
              <a:rPr i="1" lang="en-US" sz="2133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Binario con Signo (BCS)</a:t>
            </a:r>
            <a:endParaRPr i="1" sz="213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5" name="Google Shape;125;p17"/>
          <p:cNvSpPr/>
          <p:nvPr/>
        </p:nvSpPr>
        <p:spPr>
          <a:xfrm rot="5400000">
            <a:off x="4774280" y="4428087"/>
            <a:ext cx="1152981" cy="1157085"/>
          </a:xfrm>
          <a:custGeom>
            <a:rect b="b" l="l" r="r" t="t"/>
            <a:pathLst>
              <a:path extrusionOk="0" h="981" w="979">
                <a:moveTo>
                  <a:pt x="817" y="542"/>
                </a:moveTo>
                <a:cubicBezTo>
                  <a:pt x="779" y="575"/>
                  <a:pt x="725" y="561"/>
                  <a:pt x="725" y="495"/>
                </a:cubicBezTo>
                <a:lnTo>
                  <a:pt x="725" y="301"/>
                </a:lnTo>
                <a:cubicBezTo>
                  <a:pt x="725" y="275"/>
                  <a:pt x="705" y="256"/>
                  <a:pt x="678" y="256"/>
                </a:cubicBezTo>
                <a:lnTo>
                  <a:pt x="482" y="256"/>
                </a:lnTo>
                <a:cubicBezTo>
                  <a:pt x="417" y="256"/>
                  <a:pt x="403" y="201"/>
                  <a:pt x="436" y="163"/>
                </a:cubicBezTo>
                <a:cubicBezTo>
                  <a:pt x="491" y="100"/>
                  <a:pt x="462" y="4"/>
                  <a:pt x="362" y="0"/>
                </a:cubicBezTo>
                <a:cubicBezTo>
                  <a:pt x="262" y="4"/>
                  <a:pt x="232" y="100"/>
                  <a:pt x="287" y="163"/>
                </a:cubicBezTo>
                <a:cubicBezTo>
                  <a:pt x="320" y="200"/>
                  <a:pt x="306" y="256"/>
                  <a:pt x="241" y="256"/>
                </a:cubicBezTo>
                <a:lnTo>
                  <a:pt x="48" y="256"/>
                </a:lnTo>
                <a:cubicBezTo>
                  <a:pt x="21" y="256"/>
                  <a:pt x="0" y="275"/>
                  <a:pt x="0" y="301"/>
                </a:cubicBezTo>
                <a:lnTo>
                  <a:pt x="0" y="499"/>
                </a:lnTo>
                <a:cubicBezTo>
                  <a:pt x="0" y="511"/>
                  <a:pt x="5" y="531"/>
                  <a:pt x="16" y="536"/>
                </a:cubicBezTo>
                <a:cubicBezTo>
                  <a:pt x="27" y="541"/>
                  <a:pt x="41" y="536"/>
                  <a:pt x="53" y="525"/>
                </a:cubicBezTo>
                <a:cubicBezTo>
                  <a:pt x="89" y="492"/>
                  <a:pt x="138" y="483"/>
                  <a:pt x="179" y="501"/>
                </a:cubicBezTo>
                <a:cubicBezTo>
                  <a:pt x="221" y="519"/>
                  <a:pt x="250" y="562"/>
                  <a:pt x="250" y="616"/>
                </a:cubicBezTo>
                <a:lnTo>
                  <a:pt x="250" y="617"/>
                </a:lnTo>
                <a:lnTo>
                  <a:pt x="250" y="617"/>
                </a:lnTo>
                <a:cubicBezTo>
                  <a:pt x="250" y="671"/>
                  <a:pt x="220" y="713"/>
                  <a:pt x="179" y="732"/>
                </a:cubicBezTo>
                <a:cubicBezTo>
                  <a:pt x="137" y="750"/>
                  <a:pt x="88" y="740"/>
                  <a:pt x="52" y="707"/>
                </a:cubicBezTo>
                <a:cubicBezTo>
                  <a:pt x="40" y="697"/>
                  <a:pt x="26" y="691"/>
                  <a:pt x="16" y="696"/>
                </a:cubicBezTo>
                <a:cubicBezTo>
                  <a:pt x="5" y="701"/>
                  <a:pt x="0" y="720"/>
                  <a:pt x="0" y="732"/>
                </a:cubicBezTo>
                <a:lnTo>
                  <a:pt x="0" y="931"/>
                </a:lnTo>
                <a:cubicBezTo>
                  <a:pt x="0" y="958"/>
                  <a:pt x="21" y="981"/>
                  <a:pt x="48" y="981"/>
                </a:cubicBezTo>
                <a:lnTo>
                  <a:pt x="678" y="981"/>
                </a:lnTo>
                <a:cubicBezTo>
                  <a:pt x="705" y="981"/>
                  <a:pt x="725" y="958"/>
                  <a:pt x="725" y="931"/>
                </a:cubicBezTo>
                <a:lnTo>
                  <a:pt x="725" y="737"/>
                </a:lnTo>
                <a:cubicBezTo>
                  <a:pt x="725" y="672"/>
                  <a:pt x="779" y="657"/>
                  <a:pt x="817" y="691"/>
                </a:cubicBezTo>
                <a:cubicBezTo>
                  <a:pt x="879" y="746"/>
                  <a:pt x="975" y="716"/>
                  <a:pt x="979" y="616"/>
                </a:cubicBezTo>
                <a:cubicBezTo>
                  <a:pt x="975" y="516"/>
                  <a:pt x="879" y="487"/>
                  <a:pt x="817" y="542"/>
                </a:cubicBezTo>
                <a:close/>
              </a:path>
            </a:pathLst>
          </a:custGeom>
          <a:solidFill>
            <a:srgbClr val="DC5F6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262688" y="3806165"/>
            <a:ext cx="1723317" cy="1724684"/>
          </a:xfrm>
          <a:custGeom>
            <a:rect b="b" l="l" r="r" t="t"/>
            <a:pathLst>
              <a:path extrusionOk="0" h="981" w="979">
                <a:moveTo>
                  <a:pt x="817" y="542"/>
                </a:moveTo>
                <a:cubicBezTo>
                  <a:pt x="779" y="575"/>
                  <a:pt x="725" y="561"/>
                  <a:pt x="725" y="495"/>
                </a:cubicBezTo>
                <a:lnTo>
                  <a:pt x="725" y="301"/>
                </a:lnTo>
                <a:cubicBezTo>
                  <a:pt x="725" y="275"/>
                  <a:pt x="705" y="256"/>
                  <a:pt x="678" y="256"/>
                </a:cubicBezTo>
                <a:lnTo>
                  <a:pt x="482" y="256"/>
                </a:lnTo>
                <a:cubicBezTo>
                  <a:pt x="417" y="256"/>
                  <a:pt x="403" y="201"/>
                  <a:pt x="436" y="163"/>
                </a:cubicBezTo>
                <a:cubicBezTo>
                  <a:pt x="491" y="100"/>
                  <a:pt x="462" y="4"/>
                  <a:pt x="362" y="0"/>
                </a:cubicBezTo>
                <a:cubicBezTo>
                  <a:pt x="262" y="4"/>
                  <a:pt x="232" y="100"/>
                  <a:pt x="287" y="163"/>
                </a:cubicBezTo>
                <a:cubicBezTo>
                  <a:pt x="320" y="200"/>
                  <a:pt x="306" y="256"/>
                  <a:pt x="241" y="256"/>
                </a:cubicBezTo>
                <a:lnTo>
                  <a:pt x="48" y="256"/>
                </a:lnTo>
                <a:cubicBezTo>
                  <a:pt x="21" y="256"/>
                  <a:pt x="0" y="275"/>
                  <a:pt x="0" y="301"/>
                </a:cubicBezTo>
                <a:lnTo>
                  <a:pt x="0" y="499"/>
                </a:lnTo>
                <a:cubicBezTo>
                  <a:pt x="0" y="511"/>
                  <a:pt x="5" y="531"/>
                  <a:pt x="16" y="536"/>
                </a:cubicBezTo>
                <a:cubicBezTo>
                  <a:pt x="27" y="541"/>
                  <a:pt x="41" y="536"/>
                  <a:pt x="53" y="525"/>
                </a:cubicBezTo>
                <a:cubicBezTo>
                  <a:pt x="89" y="492"/>
                  <a:pt x="138" y="483"/>
                  <a:pt x="179" y="501"/>
                </a:cubicBezTo>
                <a:cubicBezTo>
                  <a:pt x="221" y="519"/>
                  <a:pt x="250" y="562"/>
                  <a:pt x="250" y="616"/>
                </a:cubicBezTo>
                <a:lnTo>
                  <a:pt x="250" y="617"/>
                </a:lnTo>
                <a:lnTo>
                  <a:pt x="250" y="617"/>
                </a:lnTo>
                <a:cubicBezTo>
                  <a:pt x="250" y="671"/>
                  <a:pt x="220" y="713"/>
                  <a:pt x="179" y="732"/>
                </a:cubicBezTo>
                <a:cubicBezTo>
                  <a:pt x="137" y="750"/>
                  <a:pt x="88" y="740"/>
                  <a:pt x="52" y="707"/>
                </a:cubicBezTo>
                <a:cubicBezTo>
                  <a:pt x="40" y="697"/>
                  <a:pt x="26" y="691"/>
                  <a:pt x="16" y="696"/>
                </a:cubicBezTo>
                <a:cubicBezTo>
                  <a:pt x="5" y="701"/>
                  <a:pt x="0" y="720"/>
                  <a:pt x="0" y="732"/>
                </a:cubicBezTo>
                <a:lnTo>
                  <a:pt x="0" y="931"/>
                </a:lnTo>
                <a:cubicBezTo>
                  <a:pt x="0" y="958"/>
                  <a:pt x="21" y="981"/>
                  <a:pt x="48" y="981"/>
                </a:cubicBezTo>
                <a:lnTo>
                  <a:pt x="678" y="981"/>
                </a:lnTo>
                <a:cubicBezTo>
                  <a:pt x="705" y="981"/>
                  <a:pt x="725" y="958"/>
                  <a:pt x="725" y="931"/>
                </a:cubicBezTo>
                <a:lnTo>
                  <a:pt x="725" y="737"/>
                </a:lnTo>
                <a:cubicBezTo>
                  <a:pt x="725" y="672"/>
                  <a:pt x="779" y="657"/>
                  <a:pt x="817" y="691"/>
                </a:cubicBezTo>
                <a:cubicBezTo>
                  <a:pt x="879" y="746"/>
                  <a:pt x="975" y="716"/>
                  <a:pt x="979" y="616"/>
                </a:cubicBezTo>
                <a:cubicBezTo>
                  <a:pt x="975" y="516"/>
                  <a:pt x="879" y="487"/>
                  <a:pt x="817" y="542"/>
                </a:cubicBezTo>
                <a:close/>
              </a:path>
            </a:pathLst>
          </a:custGeom>
          <a:solidFill>
            <a:srgbClr val="2527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" name="Google Shape;127;p17"/>
          <p:cNvSpPr/>
          <p:nvPr/>
        </p:nvSpPr>
        <p:spPr>
          <a:xfrm rot="-5400000">
            <a:off x="6300897" y="2156897"/>
            <a:ext cx="1152981" cy="1157085"/>
          </a:xfrm>
          <a:custGeom>
            <a:rect b="b" l="l" r="r" t="t"/>
            <a:pathLst>
              <a:path extrusionOk="0" h="981" w="979">
                <a:moveTo>
                  <a:pt x="817" y="542"/>
                </a:moveTo>
                <a:cubicBezTo>
                  <a:pt x="779" y="575"/>
                  <a:pt x="725" y="561"/>
                  <a:pt x="725" y="495"/>
                </a:cubicBezTo>
                <a:lnTo>
                  <a:pt x="725" y="301"/>
                </a:lnTo>
                <a:cubicBezTo>
                  <a:pt x="725" y="275"/>
                  <a:pt x="705" y="256"/>
                  <a:pt x="678" y="256"/>
                </a:cubicBezTo>
                <a:lnTo>
                  <a:pt x="482" y="256"/>
                </a:lnTo>
                <a:cubicBezTo>
                  <a:pt x="417" y="256"/>
                  <a:pt x="403" y="201"/>
                  <a:pt x="436" y="163"/>
                </a:cubicBezTo>
                <a:cubicBezTo>
                  <a:pt x="491" y="100"/>
                  <a:pt x="462" y="4"/>
                  <a:pt x="362" y="0"/>
                </a:cubicBezTo>
                <a:cubicBezTo>
                  <a:pt x="262" y="4"/>
                  <a:pt x="232" y="100"/>
                  <a:pt x="287" y="163"/>
                </a:cubicBezTo>
                <a:cubicBezTo>
                  <a:pt x="320" y="200"/>
                  <a:pt x="306" y="256"/>
                  <a:pt x="241" y="256"/>
                </a:cubicBezTo>
                <a:lnTo>
                  <a:pt x="48" y="256"/>
                </a:lnTo>
                <a:cubicBezTo>
                  <a:pt x="21" y="256"/>
                  <a:pt x="0" y="275"/>
                  <a:pt x="0" y="301"/>
                </a:cubicBezTo>
                <a:lnTo>
                  <a:pt x="0" y="499"/>
                </a:lnTo>
                <a:cubicBezTo>
                  <a:pt x="0" y="511"/>
                  <a:pt x="5" y="531"/>
                  <a:pt x="16" y="536"/>
                </a:cubicBezTo>
                <a:cubicBezTo>
                  <a:pt x="27" y="541"/>
                  <a:pt x="41" y="536"/>
                  <a:pt x="53" y="525"/>
                </a:cubicBezTo>
                <a:cubicBezTo>
                  <a:pt x="89" y="492"/>
                  <a:pt x="138" y="483"/>
                  <a:pt x="179" y="501"/>
                </a:cubicBezTo>
                <a:cubicBezTo>
                  <a:pt x="221" y="519"/>
                  <a:pt x="250" y="562"/>
                  <a:pt x="250" y="616"/>
                </a:cubicBezTo>
                <a:lnTo>
                  <a:pt x="250" y="617"/>
                </a:lnTo>
                <a:lnTo>
                  <a:pt x="250" y="617"/>
                </a:lnTo>
                <a:cubicBezTo>
                  <a:pt x="250" y="671"/>
                  <a:pt x="220" y="713"/>
                  <a:pt x="179" y="732"/>
                </a:cubicBezTo>
                <a:cubicBezTo>
                  <a:pt x="137" y="750"/>
                  <a:pt x="88" y="740"/>
                  <a:pt x="52" y="707"/>
                </a:cubicBezTo>
                <a:cubicBezTo>
                  <a:pt x="40" y="697"/>
                  <a:pt x="26" y="691"/>
                  <a:pt x="16" y="696"/>
                </a:cubicBezTo>
                <a:cubicBezTo>
                  <a:pt x="5" y="701"/>
                  <a:pt x="0" y="720"/>
                  <a:pt x="0" y="732"/>
                </a:cubicBezTo>
                <a:lnTo>
                  <a:pt x="0" y="931"/>
                </a:lnTo>
                <a:cubicBezTo>
                  <a:pt x="0" y="958"/>
                  <a:pt x="21" y="981"/>
                  <a:pt x="48" y="981"/>
                </a:cubicBezTo>
                <a:lnTo>
                  <a:pt x="678" y="981"/>
                </a:lnTo>
                <a:cubicBezTo>
                  <a:pt x="705" y="981"/>
                  <a:pt x="725" y="958"/>
                  <a:pt x="725" y="931"/>
                </a:cubicBezTo>
                <a:lnTo>
                  <a:pt x="725" y="737"/>
                </a:lnTo>
                <a:cubicBezTo>
                  <a:pt x="725" y="672"/>
                  <a:pt x="779" y="657"/>
                  <a:pt x="817" y="691"/>
                </a:cubicBezTo>
                <a:cubicBezTo>
                  <a:pt x="879" y="746"/>
                  <a:pt x="975" y="716"/>
                  <a:pt x="979" y="616"/>
                </a:cubicBezTo>
                <a:cubicBezTo>
                  <a:pt x="975" y="516"/>
                  <a:pt x="879" y="487"/>
                  <a:pt x="817" y="542"/>
                </a:cubicBezTo>
                <a:close/>
              </a:path>
            </a:pathLst>
          </a:custGeom>
          <a:solidFill>
            <a:srgbClr val="DC5F6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" name="Google Shape;128;p17"/>
          <p:cNvSpPr/>
          <p:nvPr/>
        </p:nvSpPr>
        <p:spPr>
          <a:xfrm rot="10800000">
            <a:off x="4242569" y="2061539"/>
            <a:ext cx="1721951" cy="1723318"/>
          </a:xfrm>
          <a:custGeom>
            <a:rect b="b" l="l" r="r" t="t"/>
            <a:pathLst>
              <a:path extrusionOk="0" h="981" w="979">
                <a:moveTo>
                  <a:pt x="817" y="542"/>
                </a:moveTo>
                <a:cubicBezTo>
                  <a:pt x="779" y="575"/>
                  <a:pt x="725" y="561"/>
                  <a:pt x="725" y="495"/>
                </a:cubicBezTo>
                <a:lnTo>
                  <a:pt x="725" y="301"/>
                </a:lnTo>
                <a:cubicBezTo>
                  <a:pt x="725" y="275"/>
                  <a:pt x="705" y="256"/>
                  <a:pt x="678" y="256"/>
                </a:cubicBezTo>
                <a:lnTo>
                  <a:pt x="482" y="256"/>
                </a:lnTo>
                <a:cubicBezTo>
                  <a:pt x="417" y="256"/>
                  <a:pt x="403" y="201"/>
                  <a:pt x="436" y="163"/>
                </a:cubicBezTo>
                <a:cubicBezTo>
                  <a:pt x="491" y="100"/>
                  <a:pt x="462" y="4"/>
                  <a:pt x="362" y="0"/>
                </a:cubicBezTo>
                <a:cubicBezTo>
                  <a:pt x="262" y="4"/>
                  <a:pt x="232" y="100"/>
                  <a:pt x="287" y="163"/>
                </a:cubicBezTo>
                <a:cubicBezTo>
                  <a:pt x="320" y="200"/>
                  <a:pt x="306" y="256"/>
                  <a:pt x="241" y="256"/>
                </a:cubicBezTo>
                <a:lnTo>
                  <a:pt x="48" y="256"/>
                </a:lnTo>
                <a:cubicBezTo>
                  <a:pt x="21" y="256"/>
                  <a:pt x="0" y="275"/>
                  <a:pt x="0" y="301"/>
                </a:cubicBezTo>
                <a:lnTo>
                  <a:pt x="0" y="499"/>
                </a:lnTo>
                <a:cubicBezTo>
                  <a:pt x="0" y="511"/>
                  <a:pt x="5" y="531"/>
                  <a:pt x="16" y="536"/>
                </a:cubicBezTo>
                <a:cubicBezTo>
                  <a:pt x="27" y="541"/>
                  <a:pt x="41" y="536"/>
                  <a:pt x="53" y="525"/>
                </a:cubicBezTo>
                <a:cubicBezTo>
                  <a:pt x="89" y="492"/>
                  <a:pt x="138" y="483"/>
                  <a:pt x="179" y="501"/>
                </a:cubicBezTo>
                <a:cubicBezTo>
                  <a:pt x="221" y="519"/>
                  <a:pt x="250" y="562"/>
                  <a:pt x="250" y="616"/>
                </a:cubicBezTo>
                <a:lnTo>
                  <a:pt x="250" y="617"/>
                </a:lnTo>
                <a:lnTo>
                  <a:pt x="250" y="617"/>
                </a:lnTo>
                <a:cubicBezTo>
                  <a:pt x="250" y="671"/>
                  <a:pt x="220" y="713"/>
                  <a:pt x="179" y="732"/>
                </a:cubicBezTo>
                <a:cubicBezTo>
                  <a:pt x="137" y="750"/>
                  <a:pt x="88" y="740"/>
                  <a:pt x="52" y="707"/>
                </a:cubicBezTo>
                <a:cubicBezTo>
                  <a:pt x="40" y="697"/>
                  <a:pt x="26" y="691"/>
                  <a:pt x="16" y="696"/>
                </a:cubicBezTo>
                <a:cubicBezTo>
                  <a:pt x="5" y="701"/>
                  <a:pt x="0" y="720"/>
                  <a:pt x="0" y="732"/>
                </a:cubicBezTo>
                <a:lnTo>
                  <a:pt x="0" y="931"/>
                </a:lnTo>
                <a:cubicBezTo>
                  <a:pt x="0" y="958"/>
                  <a:pt x="21" y="981"/>
                  <a:pt x="48" y="981"/>
                </a:cubicBezTo>
                <a:lnTo>
                  <a:pt x="678" y="981"/>
                </a:lnTo>
                <a:cubicBezTo>
                  <a:pt x="705" y="981"/>
                  <a:pt x="725" y="958"/>
                  <a:pt x="725" y="931"/>
                </a:cubicBezTo>
                <a:lnTo>
                  <a:pt x="725" y="737"/>
                </a:lnTo>
                <a:cubicBezTo>
                  <a:pt x="725" y="672"/>
                  <a:pt x="779" y="657"/>
                  <a:pt x="817" y="691"/>
                </a:cubicBezTo>
                <a:cubicBezTo>
                  <a:pt x="879" y="746"/>
                  <a:pt x="975" y="716"/>
                  <a:pt x="979" y="616"/>
                </a:cubicBezTo>
                <a:cubicBezTo>
                  <a:pt x="975" y="516"/>
                  <a:pt x="879" y="487"/>
                  <a:pt x="817" y="542"/>
                </a:cubicBezTo>
                <a:close/>
              </a:path>
            </a:pathLst>
          </a:custGeom>
          <a:solidFill>
            <a:srgbClr val="2527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8136512" y="2486438"/>
            <a:ext cx="332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Libre Baskerville"/>
              <a:buNone/>
            </a:pPr>
            <a:r>
              <a:rPr i="1" lang="en-US" sz="2133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Complemento a 1 (Ca1)</a:t>
            </a:r>
            <a:endParaRPr i="1" sz="213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45112" y="4757626"/>
            <a:ext cx="332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Libre Baskerville"/>
              <a:buNone/>
            </a:pPr>
            <a:r>
              <a:rPr i="1" lang="en-US" sz="2133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Complemento a 2 (Ca2)</a:t>
            </a:r>
            <a:endParaRPr i="1" sz="213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136512" y="4757626"/>
            <a:ext cx="332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Libre Baskerville"/>
              <a:buNone/>
            </a:pPr>
            <a:r>
              <a:rPr i="1" lang="en-US" sz="2133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Exceso (Ex2)</a:t>
            </a:r>
            <a:endParaRPr i="1" sz="2133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Representación de binario a decimal</a:t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390200" y="1554400"/>
            <a:ext cx="71316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Dados </a:t>
            </a:r>
            <a:r>
              <a:rPr b="1" lang="en-US" sz="1800"/>
              <a:t>N </a:t>
            </a:r>
            <a:r>
              <a:rPr lang="en-US" sz="1800"/>
              <a:t>bits se usa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 bit más significativo para el</a:t>
            </a:r>
            <a:r>
              <a:rPr b="1" lang="en-US" sz="1800"/>
              <a:t> signo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0 🠲 +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1 🠲 -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 resto para el número</a:t>
            </a:r>
            <a:endParaRPr sz="1800"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Binario con signo (BCS)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190538" y="3885400"/>
            <a:ext cx="381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1  0011011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 rot="5400000">
            <a:off x="5139450" y="4449025"/>
            <a:ext cx="288000" cy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969840" y="4909300"/>
            <a:ext cx="620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27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18"/>
          <p:cNvSpPr/>
          <p:nvPr/>
        </p:nvSpPr>
        <p:spPr>
          <a:xfrm rot="5400000">
            <a:off x="6136200" y="3921775"/>
            <a:ext cx="288000" cy="1404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973100" y="4932250"/>
            <a:ext cx="620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Representaciones</a:t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161600" y="1630600"/>
            <a:ext cx="5399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¿Qué número representa </a:t>
            </a:r>
            <a:r>
              <a:rPr b="1" lang="en-US" sz="1800"/>
              <a:t>00011</a:t>
            </a:r>
            <a:r>
              <a:rPr lang="en-US" sz="1800"/>
              <a:t> en </a:t>
            </a:r>
            <a:r>
              <a:rPr b="1" lang="en-US" sz="1800"/>
              <a:t>BCS?</a:t>
            </a:r>
            <a:endParaRPr b="1" sz="1800"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161600" y="4247775"/>
            <a:ext cx="4524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¿Y el binario </a:t>
            </a:r>
            <a:r>
              <a:rPr b="1" lang="en-US" sz="1800"/>
              <a:t>1011</a:t>
            </a:r>
            <a:r>
              <a:rPr lang="en-US" sz="1800"/>
              <a:t>?</a:t>
            </a:r>
            <a:endParaRPr sz="1800"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Binario con signo (BCS)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955838" y="2074475"/>
            <a:ext cx="381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0011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 rot="5400000">
            <a:off x="2163750" y="2638100"/>
            <a:ext cx="288000" cy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887540" y="3098375"/>
            <a:ext cx="620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19"/>
          <p:cNvSpPr/>
          <p:nvPr/>
        </p:nvSpPr>
        <p:spPr>
          <a:xfrm rot="5400000">
            <a:off x="2953750" y="2354900"/>
            <a:ext cx="288000" cy="916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1984248" y="3108960"/>
            <a:ext cx="620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875588" y="4724475"/>
            <a:ext cx="381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011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rot="5400000">
            <a:off x="2159700" y="5288100"/>
            <a:ext cx="288000" cy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883490" y="5672175"/>
            <a:ext cx="620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19"/>
          <p:cNvSpPr/>
          <p:nvPr/>
        </p:nvSpPr>
        <p:spPr>
          <a:xfrm rot="5400000">
            <a:off x="2895250" y="5102850"/>
            <a:ext cx="288000" cy="72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980198" y="5654040"/>
            <a:ext cx="620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5988475" y="1859850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>
            <p:ph type="title"/>
          </p:nvPr>
        </p:nvSpPr>
        <p:spPr>
          <a:xfrm>
            <a:off x="6333800" y="1630600"/>
            <a:ext cx="57387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Representar el </a:t>
            </a:r>
            <a:r>
              <a:rPr b="1" lang="en-US" sz="1800"/>
              <a:t>-9</a:t>
            </a:r>
            <a:r>
              <a:rPr lang="en-US" sz="1800"/>
              <a:t> en </a:t>
            </a:r>
            <a:r>
              <a:rPr b="1" lang="en-US" sz="1800"/>
              <a:t>BCS</a:t>
            </a:r>
            <a:r>
              <a:rPr lang="en-US" sz="1800"/>
              <a:t> en un sistema de 5 bits</a:t>
            </a:r>
            <a:endParaRPr sz="1800"/>
          </a:p>
        </p:txBody>
      </p:sp>
      <p:sp>
        <p:nvSpPr>
          <p:cNvPr id="164" name="Google Shape;164;p19"/>
          <p:cNvSpPr txBox="1"/>
          <p:nvPr>
            <p:ph type="title"/>
          </p:nvPr>
        </p:nvSpPr>
        <p:spPr>
          <a:xfrm>
            <a:off x="6410000" y="2240200"/>
            <a:ext cx="5399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Representar el 9 en BSS 🠲 </a:t>
            </a:r>
            <a:r>
              <a:rPr b="1" lang="en-US" sz="1800"/>
              <a:t>01001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Agregar el bit de signo como bit más significativo 🠲 </a:t>
            </a:r>
            <a:r>
              <a:rPr b="1" lang="en-US" sz="1800"/>
              <a:t>1 (-)</a:t>
            </a:r>
            <a:endParaRPr b="1" sz="1800"/>
          </a:p>
        </p:txBody>
      </p:sp>
      <p:sp>
        <p:nvSpPr>
          <p:cNvPr id="165" name="Google Shape;165;p19"/>
          <p:cNvSpPr txBox="1"/>
          <p:nvPr/>
        </p:nvSpPr>
        <p:spPr>
          <a:xfrm>
            <a:off x="7091188" y="3969450"/>
            <a:ext cx="381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1001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5400000">
            <a:off x="8299100" y="4533075"/>
            <a:ext cx="288000" cy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9022890" y="4993350"/>
            <a:ext cx="620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19"/>
          <p:cNvSpPr/>
          <p:nvPr/>
        </p:nvSpPr>
        <p:spPr>
          <a:xfrm rot="5400000">
            <a:off x="9089100" y="4249875"/>
            <a:ext cx="288000" cy="916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119598" y="5003935"/>
            <a:ext cx="620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Rango de representación</a:t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Binario con signo (BCS)</a:t>
            </a:r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>
            <a:off x="1352700" y="3244650"/>
            <a:ext cx="9486600" cy="368700"/>
            <a:chOff x="1352700" y="3244650"/>
            <a:chExt cx="9486600" cy="368700"/>
          </a:xfrm>
        </p:grpSpPr>
        <p:grpSp>
          <p:nvGrpSpPr>
            <p:cNvPr id="177" name="Google Shape;177;p20"/>
            <p:cNvGrpSpPr/>
            <p:nvPr/>
          </p:nvGrpSpPr>
          <p:grpSpPr>
            <a:xfrm>
              <a:off x="1352700" y="3419100"/>
              <a:ext cx="9486600" cy="19800"/>
              <a:chOff x="1241125" y="3576025"/>
              <a:chExt cx="9486600" cy="19800"/>
            </a:xfrm>
          </p:grpSpPr>
          <p:cxnSp>
            <p:nvCxnSpPr>
              <p:cNvPr id="178" name="Google Shape;178;p20"/>
              <p:cNvCxnSpPr/>
              <p:nvPr/>
            </p:nvCxnSpPr>
            <p:spPr>
              <a:xfrm flipH="1" rot="10800000">
                <a:off x="55083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9" name="Google Shape;179;p20"/>
              <p:cNvCxnSpPr/>
              <p:nvPr/>
            </p:nvCxnSpPr>
            <p:spPr>
              <a:xfrm rot="10800000">
                <a:off x="1241125" y="3576025"/>
                <a:ext cx="5219400" cy="19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38761D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80" name="Google Shape;180;p20"/>
            <p:cNvCxnSpPr/>
            <p:nvPr/>
          </p:nvCxnSpPr>
          <p:spPr>
            <a:xfrm>
              <a:off x="6096000" y="3244650"/>
              <a:ext cx="0" cy="368700"/>
            </a:xfrm>
            <a:prstGeom prst="straightConnector1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1" name="Google Shape;181;p20"/>
          <p:cNvCxnSpPr/>
          <p:nvPr/>
        </p:nvCxnSpPr>
        <p:spPr>
          <a:xfrm>
            <a:off x="6295225" y="3615775"/>
            <a:ext cx="5976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0"/>
          <p:cNvCxnSpPr/>
          <p:nvPr/>
        </p:nvCxnSpPr>
        <p:spPr>
          <a:xfrm flipH="1">
            <a:off x="5304625" y="3615775"/>
            <a:ext cx="597600" cy="56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6892825" y="4263225"/>
            <a:ext cx="71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+ 0</a:t>
            </a:r>
            <a:endParaRPr sz="1800">
              <a:solidFill>
                <a:srgbClr val="38761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587325" y="4263225"/>
            <a:ext cx="7173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0</a:t>
            </a:r>
            <a:endParaRPr sz="18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726350" y="5825075"/>
            <a:ext cx="2739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Rango 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Simétrico</a:t>
            </a:r>
            <a:endParaRPr sz="18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874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(2^{N-1} - 1)" id="187" name="Google Shape;187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02" y="2811759"/>
            <a:ext cx="1316814" cy="3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9807600" y="2779776"/>
            <a:ext cx="4164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r>
              <a:rPr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(2^{N-1} - 1)" id="189" name="Google Shape;189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002" y="2811759"/>
            <a:ext cx="1316814" cy="3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Rango de representación</a:t>
            </a:r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Binario con signo (BCS)</a:t>
            </a:r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161600" y="1630600"/>
            <a:ext cx="7131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¿Cuál será el rango de un sistema en </a:t>
            </a:r>
            <a:r>
              <a:rPr b="1" lang="en-US" sz="1800"/>
              <a:t>BCS</a:t>
            </a:r>
            <a:r>
              <a:rPr lang="en-US" sz="1800"/>
              <a:t> restringido a </a:t>
            </a:r>
            <a:r>
              <a:rPr b="1" lang="en-US" sz="1800"/>
              <a:t>4 bits</a:t>
            </a:r>
            <a:r>
              <a:rPr lang="en-US" sz="1800"/>
              <a:t>?</a:t>
            </a:r>
            <a:endParaRPr sz="1800"/>
          </a:p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513200" y="2599275"/>
            <a:ext cx="7131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Calculamos el mínimo: </a:t>
            </a:r>
            <a:r>
              <a:rPr lang="en-US" sz="1800">
                <a:solidFill>
                  <a:srgbClr val="C00000"/>
                </a:solidFill>
              </a:rPr>
              <a:t>- </a:t>
            </a:r>
            <a:r>
              <a:rPr lang="en-US" sz="1800"/>
              <a:t>(2^(</a:t>
            </a:r>
            <a:r>
              <a:rPr b="1" lang="en-US" sz="1800"/>
              <a:t>4</a:t>
            </a:r>
            <a:r>
              <a:rPr lang="en-US" sz="1800"/>
              <a:t> - 1) -1) = </a:t>
            </a:r>
            <a:r>
              <a:rPr lang="en-US" sz="1800">
                <a:solidFill>
                  <a:srgbClr val="C00000"/>
                </a:solidFill>
              </a:rPr>
              <a:t>- </a:t>
            </a:r>
            <a:r>
              <a:rPr lang="en-US" sz="1800"/>
              <a:t>(2^3 -1) = </a:t>
            </a:r>
            <a:r>
              <a:rPr lang="en-US" sz="1800">
                <a:solidFill>
                  <a:srgbClr val="C00000"/>
                </a:solidFill>
              </a:rPr>
              <a:t>-</a:t>
            </a:r>
            <a:r>
              <a:rPr lang="en-US" sz="1800"/>
              <a:t> (8 - 1) = </a:t>
            </a:r>
            <a:r>
              <a:rPr b="1" lang="en-US" sz="1800">
                <a:solidFill>
                  <a:srgbClr val="C00000"/>
                </a:solidFill>
              </a:rPr>
              <a:t>-7</a:t>
            </a:r>
            <a:endParaRPr b="1" sz="1800">
              <a:solidFill>
                <a:srgbClr val="C00000"/>
              </a:solidFill>
            </a:endParaRPr>
          </a:p>
        </p:txBody>
      </p:sp>
      <p:sp>
        <p:nvSpPr>
          <p:cNvPr id="198" name="Google Shape;198;p21"/>
          <p:cNvSpPr txBox="1"/>
          <p:nvPr>
            <p:ph type="title"/>
          </p:nvPr>
        </p:nvSpPr>
        <p:spPr>
          <a:xfrm>
            <a:off x="513200" y="3132675"/>
            <a:ext cx="7131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Calculamos el máximo: </a:t>
            </a:r>
            <a:r>
              <a:rPr lang="en-US" sz="1800">
                <a:solidFill>
                  <a:srgbClr val="38761D"/>
                </a:solidFill>
              </a:rPr>
              <a:t>+</a:t>
            </a:r>
            <a:r>
              <a:rPr lang="en-US" sz="1800">
                <a:solidFill>
                  <a:srgbClr val="C00000"/>
                </a:solidFill>
              </a:rPr>
              <a:t> </a:t>
            </a:r>
            <a:r>
              <a:rPr lang="en-US" sz="1800"/>
              <a:t>(2^(</a:t>
            </a:r>
            <a:r>
              <a:rPr b="1" lang="en-US" sz="1800"/>
              <a:t>4</a:t>
            </a:r>
            <a:r>
              <a:rPr lang="en-US" sz="1800"/>
              <a:t> - 1) -1) = </a:t>
            </a:r>
            <a:r>
              <a:rPr lang="en-US" sz="1800">
                <a:solidFill>
                  <a:srgbClr val="38761D"/>
                </a:solidFill>
              </a:rPr>
              <a:t>+</a:t>
            </a:r>
            <a:r>
              <a:rPr lang="en-US" sz="1800"/>
              <a:t> (2^3 -1) = </a:t>
            </a:r>
            <a:r>
              <a:rPr lang="en-US" sz="1800">
                <a:solidFill>
                  <a:srgbClr val="38761D"/>
                </a:solidFill>
              </a:rPr>
              <a:t>+</a:t>
            </a:r>
            <a:r>
              <a:rPr lang="en-US" sz="1800"/>
              <a:t> (8 - 1) = </a:t>
            </a:r>
            <a:r>
              <a:rPr b="1" lang="en-US" sz="1800">
                <a:solidFill>
                  <a:srgbClr val="38761D"/>
                </a:solidFill>
              </a:rPr>
              <a:t>+</a:t>
            </a:r>
            <a:r>
              <a:rPr b="1" lang="en-US" sz="1800">
                <a:solidFill>
                  <a:srgbClr val="38761D"/>
                </a:solidFill>
              </a:rPr>
              <a:t>7</a:t>
            </a:r>
            <a:endParaRPr b="1" sz="1800">
              <a:solidFill>
                <a:srgbClr val="38761D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4373850" y="4799125"/>
            <a:ext cx="34443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El rango es [-7; +7]</a:t>
            </a:r>
            <a:endParaRPr sz="24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Representación de binario a decimal</a:t>
            </a:r>
            <a:endParaRPr/>
          </a:p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390200" y="1554400"/>
            <a:ext cx="71316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Dados </a:t>
            </a:r>
            <a:r>
              <a:rPr b="1" lang="en-US" sz="1800"/>
              <a:t>N </a:t>
            </a:r>
            <a:r>
              <a:rPr lang="en-US" sz="1800"/>
              <a:t>bits se usa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El bit más significativo </a:t>
            </a:r>
            <a:r>
              <a:rPr b="1" lang="en-US" sz="1800"/>
              <a:t>indica</a:t>
            </a:r>
            <a:r>
              <a:rPr lang="en-US" sz="1800"/>
              <a:t> el</a:t>
            </a:r>
            <a:r>
              <a:rPr b="1" lang="en-US" sz="1800"/>
              <a:t> signo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0 </a:t>
            </a:r>
            <a:r>
              <a:rPr lang="en-US"/>
              <a:t>🠲</a:t>
            </a:r>
            <a:r>
              <a:rPr lang="en-US"/>
              <a:t> +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1 </a:t>
            </a:r>
            <a:r>
              <a:rPr lang="en-US"/>
              <a:t>🠲</a:t>
            </a:r>
            <a:r>
              <a:rPr lang="en-US"/>
              <a:t> -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Aún así, se usa </a:t>
            </a:r>
            <a:r>
              <a:rPr b="1" lang="en-US" sz="1800"/>
              <a:t>todo </a:t>
            </a:r>
            <a:r>
              <a:rPr lang="en-US" sz="1800"/>
              <a:t>el binario como número</a:t>
            </a:r>
            <a:endParaRPr sz="1800"/>
          </a:p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Complemento a 1 (Ca1)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9111050" y="1933875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900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011011 = 27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08" name="Google Shape;208;p22"/>
          <p:cNvSpPr txBox="1"/>
          <p:nvPr>
            <p:ph type="title"/>
          </p:nvPr>
        </p:nvSpPr>
        <p:spPr>
          <a:xfrm>
            <a:off x="390200" y="3910650"/>
            <a:ext cx="77805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En el caso de que el bit de signo sea </a:t>
            </a:r>
            <a:r>
              <a:rPr lang="en-US" sz="1800">
                <a:solidFill>
                  <a:srgbClr val="38761D"/>
                </a:solidFill>
              </a:rPr>
              <a:t>positivo (</a:t>
            </a:r>
            <a:r>
              <a:rPr b="1" lang="en-US" sz="1800">
                <a:solidFill>
                  <a:srgbClr val="38761D"/>
                </a:solidFill>
              </a:rPr>
              <a:t>0</a:t>
            </a:r>
            <a:r>
              <a:rPr lang="en-US" sz="1800">
                <a:solidFill>
                  <a:srgbClr val="38761D"/>
                </a:solidFill>
              </a:rPr>
              <a:t>)</a:t>
            </a:r>
            <a:r>
              <a:rPr lang="en-US" sz="1800"/>
              <a:t> se</a:t>
            </a:r>
            <a:r>
              <a:rPr b="1" lang="en-US" sz="1800"/>
              <a:t> interpreta como BSS normal</a:t>
            </a: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 es </a:t>
            </a:r>
            <a:r>
              <a:rPr lang="en-US" sz="1800">
                <a:solidFill>
                  <a:srgbClr val="C00000"/>
                </a:solidFill>
              </a:rPr>
              <a:t>negativo (</a:t>
            </a:r>
            <a:r>
              <a:rPr b="1" lang="en-US" sz="1800">
                <a:solidFill>
                  <a:srgbClr val="C00000"/>
                </a:solidFill>
              </a:rPr>
              <a:t>1</a:t>
            </a:r>
            <a:r>
              <a:rPr lang="en-US" sz="1800">
                <a:solidFill>
                  <a:srgbClr val="C00000"/>
                </a:solidFill>
              </a:rPr>
              <a:t>)</a:t>
            </a:r>
            <a:r>
              <a:rPr lang="en-US" sz="1800"/>
              <a:t> hay que: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Invertir todos los bits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Interpretar como BSS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Ponerle el signo negativo a la interpretación</a:t>
            </a:r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flipH="1" rot="10800000">
            <a:off x="278900" y="3715425"/>
            <a:ext cx="7905000" cy="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/>
          <p:nvPr/>
        </p:nvCxnSpPr>
        <p:spPr>
          <a:xfrm flipH="1" rot="10800000">
            <a:off x="8480513" y="1701329"/>
            <a:ext cx="6000" cy="402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2"/>
          <p:cNvSpPr txBox="1"/>
          <p:nvPr/>
        </p:nvSpPr>
        <p:spPr>
          <a:xfrm>
            <a:off x="9059700" y="3231775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-US" sz="29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011011</a:t>
            </a:r>
            <a:endParaRPr>
              <a:solidFill>
                <a:srgbClr val="C00000"/>
              </a:solidFill>
            </a:endParaRPr>
          </a:p>
        </p:txBody>
      </p:sp>
      <p:cxnSp>
        <p:nvCxnSpPr>
          <p:cNvPr id="212" name="Google Shape;212;p22"/>
          <p:cNvCxnSpPr/>
          <p:nvPr/>
        </p:nvCxnSpPr>
        <p:spPr>
          <a:xfrm flipH="1">
            <a:off x="10289600" y="3935000"/>
            <a:ext cx="19800" cy="5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/>
        </p:nvSpPr>
        <p:spPr>
          <a:xfrm>
            <a:off x="8724125" y="1554400"/>
            <a:ext cx="2815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Ejemplo positivo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8724125" y="2926000"/>
            <a:ext cx="2815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Ejemplo negativo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9059700" y="4374775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0100100</a:t>
            </a:r>
            <a:endParaRPr>
              <a:solidFill>
                <a:srgbClr val="C00000"/>
              </a:solidFill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 flipH="1">
            <a:off x="10289600" y="5078000"/>
            <a:ext cx="19800" cy="5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2"/>
          <p:cNvSpPr txBox="1"/>
          <p:nvPr/>
        </p:nvSpPr>
        <p:spPr>
          <a:xfrm>
            <a:off x="9019550" y="5517775"/>
            <a:ext cx="2559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r>
              <a:rPr lang="en-US" sz="2900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36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4021347" y="106076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Representaciones</a:t>
            </a:r>
            <a:endParaRPr/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161600" y="1630600"/>
            <a:ext cx="5399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¿Qué número representa </a:t>
            </a:r>
            <a:r>
              <a:rPr b="1" lang="en-US" sz="1800"/>
              <a:t>0</a:t>
            </a:r>
            <a:r>
              <a:rPr b="1" lang="en-US" sz="1800"/>
              <a:t>0011</a:t>
            </a:r>
            <a:r>
              <a:rPr lang="en-US" sz="1800"/>
              <a:t> en </a:t>
            </a:r>
            <a:r>
              <a:rPr b="1" lang="en-US" sz="1800"/>
              <a:t>Ca1</a:t>
            </a:r>
            <a:r>
              <a:rPr b="1" lang="en-US" sz="1800"/>
              <a:t>?</a:t>
            </a:r>
            <a:endParaRPr b="1" sz="1800"/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161600" y="4247775"/>
            <a:ext cx="4524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¿Y el binario </a:t>
            </a:r>
            <a:r>
              <a:rPr b="1" lang="en-US" sz="1800"/>
              <a:t>1011</a:t>
            </a:r>
            <a:r>
              <a:rPr lang="en-US" sz="1800"/>
              <a:t>?</a:t>
            </a:r>
            <a:endParaRPr sz="1800"/>
          </a:p>
        </p:txBody>
      </p:sp>
      <p:sp>
        <p:nvSpPr>
          <p:cNvPr id="225" name="Google Shape;225;p23"/>
          <p:cNvSpPr txBox="1"/>
          <p:nvPr/>
        </p:nvSpPr>
        <p:spPr>
          <a:xfrm>
            <a:off x="955838" y="2074475"/>
            <a:ext cx="381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0   0011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 rot="5400000">
            <a:off x="2163750" y="2638100"/>
            <a:ext cx="288000" cy="350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2887540" y="3098375"/>
            <a:ext cx="6207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23"/>
          <p:cNvSpPr/>
          <p:nvPr/>
        </p:nvSpPr>
        <p:spPr>
          <a:xfrm rot="5400000">
            <a:off x="2953750" y="2354900"/>
            <a:ext cx="288000" cy="916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DC5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1984248" y="3108960"/>
            <a:ext cx="6207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</a:t>
            </a:r>
            <a:endParaRPr b="1"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713419" y="4852125"/>
            <a:ext cx="484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1011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0100 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4 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-4</a:t>
            </a:r>
            <a:endParaRPr b="1"/>
          </a:p>
        </p:txBody>
      </p:sp>
      <p:cxnSp>
        <p:nvCxnSpPr>
          <p:cNvPr id="231" name="Google Shape;231;p23"/>
          <p:cNvCxnSpPr/>
          <p:nvPr/>
        </p:nvCxnSpPr>
        <p:spPr>
          <a:xfrm>
            <a:off x="5988475" y="1859850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3"/>
          <p:cNvSpPr txBox="1"/>
          <p:nvPr>
            <p:ph type="title"/>
          </p:nvPr>
        </p:nvSpPr>
        <p:spPr>
          <a:xfrm>
            <a:off x="6333800" y="1630600"/>
            <a:ext cx="5927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Representar el </a:t>
            </a:r>
            <a:r>
              <a:rPr b="1" lang="en-US" sz="1800"/>
              <a:t>-9</a:t>
            </a:r>
            <a:r>
              <a:rPr lang="en-US" sz="1800"/>
              <a:t> en </a:t>
            </a:r>
            <a:r>
              <a:rPr b="1" lang="en-US" sz="1800"/>
              <a:t>Ca1 </a:t>
            </a:r>
            <a:r>
              <a:rPr lang="en-US" sz="1800"/>
              <a:t>en un sistema de 5 bits</a:t>
            </a:r>
            <a:endParaRPr sz="1800"/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3132300" y="337975"/>
            <a:ext cx="5927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Complemento a 1 (Ca1)</a:t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2104000" y="5471550"/>
            <a:ext cx="960900" cy="636900"/>
            <a:chOff x="2104000" y="5471550"/>
            <a:chExt cx="960900" cy="636900"/>
          </a:xfrm>
        </p:grpSpPr>
        <p:sp>
          <p:nvSpPr>
            <p:cNvPr id="235" name="Google Shape;235;p23"/>
            <p:cNvSpPr/>
            <p:nvPr/>
          </p:nvSpPr>
          <p:spPr>
            <a:xfrm rot="5400000">
              <a:off x="2440440" y="5179950"/>
              <a:ext cx="288000" cy="871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6" name="Google Shape;236;p23"/>
            <p:cNvSpPr txBox="1"/>
            <p:nvPr/>
          </p:nvSpPr>
          <p:spPr>
            <a:xfrm>
              <a:off x="2104000" y="58006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Invierte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37" name="Google Shape;237;p23"/>
          <p:cNvGrpSpPr/>
          <p:nvPr/>
        </p:nvGrpSpPr>
        <p:grpSpPr>
          <a:xfrm>
            <a:off x="3147175" y="5488550"/>
            <a:ext cx="1145400" cy="925900"/>
            <a:chOff x="3223375" y="5488550"/>
            <a:chExt cx="1145400" cy="925900"/>
          </a:xfrm>
        </p:grpSpPr>
        <p:sp>
          <p:nvSpPr>
            <p:cNvPr id="238" name="Google Shape;238;p23"/>
            <p:cNvSpPr/>
            <p:nvPr/>
          </p:nvSpPr>
          <p:spPr>
            <a:xfrm rot="5400000">
              <a:off x="3652074" y="5457500"/>
              <a:ext cx="288000" cy="3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9" name="Google Shape;239;p23"/>
            <p:cNvSpPr txBox="1"/>
            <p:nvPr/>
          </p:nvSpPr>
          <p:spPr>
            <a:xfrm>
              <a:off x="3223375" y="58006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Interpreta BSS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0" name="Google Shape;240;p23"/>
          <p:cNvGrpSpPr/>
          <p:nvPr/>
        </p:nvGrpSpPr>
        <p:grpSpPr>
          <a:xfrm>
            <a:off x="4323272" y="5488550"/>
            <a:ext cx="816900" cy="925900"/>
            <a:chOff x="4352875" y="5488550"/>
            <a:chExt cx="816900" cy="925900"/>
          </a:xfrm>
        </p:grpSpPr>
        <p:sp>
          <p:nvSpPr>
            <p:cNvPr id="241" name="Google Shape;241;p23"/>
            <p:cNvSpPr/>
            <p:nvPr/>
          </p:nvSpPr>
          <p:spPr>
            <a:xfrm rot="5400000">
              <a:off x="4581714" y="5457500"/>
              <a:ext cx="288000" cy="350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2" name="Google Shape;242;p23"/>
            <p:cNvSpPr txBox="1"/>
            <p:nvPr/>
          </p:nvSpPr>
          <p:spPr>
            <a:xfrm>
              <a:off x="4352875" y="5800650"/>
              <a:ext cx="8169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Signo!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43" name="Google Shape;243;p23"/>
          <p:cNvSpPr txBox="1"/>
          <p:nvPr/>
        </p:nvSpPr>
        <p:spPr>
          <a:xfrm>
            <a:off x="7259374" y="3028525"/>
            <a:ext cx="370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-9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🠲 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1001 🠲 </a:t>
            </a:r>
            <a:r>
              <a:rPr b="1" lang="en-US" sz="2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10110</a:t>
            </a:r>
            <a:endParaRPr b="1"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9787435" y="3647963"/>
            <a:ext cx="967800" cy="636888"/>
            <a:chOff x="9866376" y="3647963"/>
            <a:chExt cx="967800" cy="636888"/>
          </a:xfrm>
        </p:grpSpPr>
        <p:sp>
          <p:nvSpPr>
            <p:cNvPr id="245" name="Google Shape;245;p23"/>
            <p:cNvSpPr/>
            <p:nvPr/>
          </p:nvSpPr>
          <p:spPr>
            <a:xfrm rot="5400000">
              <a:off x="10206276" y="3308063"/>
              <a:ext cx="288000" cy="967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6" name="Google Shape;246;p23"/>
            <p:cNvSpPr txBox="1"/>
            <p:nvPr/>
          </p:nvSpPr>
          <p:spPr>
            <a:xfrm>
              <a:off x="9869816" y="3977050"/>
              <a:ext cx="96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Invierte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47" name="Google Shape;247;p23"/>
          <p:cNvGrpSpPr/>
          <p:nvPr/>
        </p:nvGrpSpPr>
        <p:grpSpPr>
          <a:xfrm>
            <a:off x="8128903" y="3647963"/>
            <a:ext cx="1145400" cy="942888"/>
            <a:chOff x="8175500" y="3647963"/>
            <a:chExt cx="1145400" cy="942888"/>
          </a:xfrm>
        </p:grpSpPr>
        <p:sp>
          <p:nvSpPr>
            <p:cNvPr id="248" name="Google Shape;248;p23"/>
            <p:cNvSpPr txBox="1"/>
            <p:nvPr/>
          </p:nvSpPr>
          <p:spPr>
            <a:xfrm>
              <a:off x="8175500" y="3977050"/>
              <a:ext cx="11454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Interpreta BSS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 rot="5400000">
              <a:off x="8604202" y="3281363"/>
              <a:ext cx="288000" cy="1021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