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  <p:embeddedFont>
      <p:font typeface="Libre Baskerville"/>
      <p:regular r:id="rId55"/>
      <p:bold r:id="rId56"/>
      <p:italic r:id="rId57"/>
    </p:embeddedFont>
    <p:embeddedFont>
      <p:font typeface="Candara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05814E-3E19-4E15-99A5-2FF69DCAEA4D}">
  <a:tblStyle styleId="{9C05814E-3E19-4E15-99A5-2FF69DCAEA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FD2AD27-1B0D-40EB-AB2C-A71C12BA3AC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Candar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andara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Ligh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6.xml"/><Relationship Id="rId55" Type="http://schemas.openxmlformats.org/officeDocument/2006/relationships/font" Target="fonts/LibreBaskerville-regular.fntdata"/><Relationship Id="rId10" Type="http://schemas.openxmlformats.org/officeDocument/2006/relationships/slide" Target="slides/slide5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8.xml"/><Relationship Id="rId57" Type="http://schemas.openxmlformats.org/officeDocument/2006/relationships/font" Target="fonts/LibreBaskerville-italic.fntdata"/><Relationship Id="rId12" Type="http://schemas.openxmlformats.org/officeDocument/2006/relationships/slide" Target="slides/slide7.xml"/><Relationship Id="rId56" Type="http://schemas.openxmlformats.org/officeDocument/2006/relationships/font" Target="fonts/LibreBaskerville-bold.fntdata"/><Relationship Id="rId15" Type="http://schemas.openxmlformats.org/officeDocument/2006/relationships/slide" Target="slides/slide10.xml"/><Relationship Id="rId59" Type="http://schemas.openxmlformats.org/officeDocument/2006/relationships/font" Target="fonts/Candara-bold.fntdata"/><Relationship Id="rId14" Type="http://schemas.openxmlformats.org/officeDocument/2006/relationships/slide" Target="slides/slide9.xml"/><Relationship Id="rId58" Type="http://schemas.openxmlformats.org/officeDocument/2006/relationships/font" Target="fonts/Candar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6f0cac70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6f0cac70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83f291931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783f291931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6f0cac70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86f0cac70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6f0cac706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6f0cac706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6f0cac706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86f0cac706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6f0cac706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86f0cac706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6f0cac706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6f0cac706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6f0cac706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86f0cac706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f0cac706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86f0cac706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fc62faf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86fc62faf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6fc62faf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86fc62faf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86fc62faf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86fc62faf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6fc62faf5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86fc62faf5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6f0cac706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86f0cac706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6fc62faf5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86fc62faf5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5a2b022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85a2b022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5a2b0225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85a2b0225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5a2b0225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85a2b0225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85a2b02255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85a2b02255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5a2b02255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85a2b02255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f14ed3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1f14ed3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5a2b02255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85a2b02255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5a2b02255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85a2b02255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85a2b02255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85a2b02255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5a2b02255_0_3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85a2b02255_0_3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5a2b02255_0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85a2b02255_0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5a2b02255_0_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85a2b02255_0_4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85a2b02255_0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85a2b02255_0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5a2b02255_0_5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85a2b02255_0_5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85a2b02255_0_5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g85a2b02255_0_5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5a2b02255_0_6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g85a2b02255_0_6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1f14ed3f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1f14ed3f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85a2b02255_0_6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g85a2b02255_0_6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5a2b02255_0_6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85a2b02255_0_6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83f29193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83f291931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83f291931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783f291931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3f291931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83f291931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83f291931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83f291931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3bd5de30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73bd5de30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50"/>
            <a:ext cx="12191999" cy="6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Organización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3638700" y="1060775"/>
            <a:ext cx="49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Metodologías</a:t>
            </a:r>
            <a:endParaRPr/>
          </a:p>
        </p:txBody>
      </p:sp>
      <p:sp>
        <p:nvSpPr>
          <p:cNvPr id="237" name="Google Shape;237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59"/>
              <a:t>Compuertas universales</a:t>
            </a:r>
            <a:endParaRPr sz="3959"/>
          </a:p>
        </p:txBody>
      </p:sp>
      <p:sp>
        <p:nvSpPr>
          <p:cNvPr id="238" name="Google Shape;238;p24"/>
          <p:cNvSpPr txBox="1"/>
          <p:nvPr/>
        </p:nvSpPr>
        <p:spPr>
          <a:xfrm>
            <a:off x="206475" y="2849024"/>
            <a:ext cx="11687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1. 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Cambiar compuerta por compuerta (ir a las piñas)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206475" y="1644975"/>
            <a:ext cx="11429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Dado un circuito combinatorio ¿Cómo podríamos obtener un circuito combinatorio equivalente utilizando 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sólo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 compuertas NAND o NOR?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195102" y="3457450"/>
            <a:ext cx="1142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</a:t>
            </a: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Utilizando el Álgebra de Boole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375500" y="1698875"/>
            <a:ext cx="10916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Ejemplo! Convertir una compuerta </a:t>
            </a:r>
            <a:r>
              <a:rPr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NOT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a un circuito solo compuesto por compuertas </a:t>
            </a:r>
            <a:r>
              <a:rPr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NAND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o </a:t>
            </a:r>
            <a:r>
              <a:rPr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NOR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48" name="Google Shape;248;p25"/>
          <p:cNvGrpSpPr/>
          <p:nvPr/>
        </p:nvGrpSpPr>
        <p:grpSpPr>
          <a:xfrm>
            <a:off x="1818568" y="3442075"/>
            <a:ext cx="2698669" cy="1389675"/>
            <a:chOff x="922168" y="3442075"/>
            <a:chExt cx="2698669" cy="1389675"/>
          </a:xfrm>
        </p:grpSpPr>
        <p:pic>
          <p:nvPicPr>
            <p:cNvPr id="249" name="Google Shape;24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7675" y="3669700"/>
              <a:ext cx="2457450" cy="116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25"/>
            <p:cNvSpPr txBox="1"/>
            <p:nvPr/>
          </p:nvSpPr>
          <p:spPr>
            <a:xfrm>
              <a:off x="922168" y="3442075"/>
              <a:ext cx="750600" cy="6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3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25"/>
            <p:cNvSpPr txBox="1"/>
            <p:nvPr/>
          </p:nvSpPr>
          <p:spPr>
            <a:xfrm>
              <a:off x="2628137" y="3442075"/>
              <a:ext cx="992700" cy="6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300">
                  <a:latin typeface="Roboto"/>
                  <a:ea typeface="Roboto"/>
                  <a:cs typeface="Roboto"/>
                  <a:sym typeface="Roboto"/>
                </a:rPr>
                <a:t>¬</a:t>
              </a:r>
              <a:r>
                <a:rPr b="1" lang="en-US" sz="33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3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4502625" y="2356475"/>
            <a:ext cx="5870800" cy="1877175"/>
            <a:chOff x="4502625" y="2356475"/>
            <a:chExt cx="5870800" cy="1877175"/>
          </a:xfrm>
        </p:grpSpPr>
        <p:cxnSp>
          <p:nvCxnSpPr>
            <p:cNvPr id="253" name="Google Shape;253;p25"/>
            <p:cNvCxnSpPr/>
            <p:nvPr/>
          </p:nvCxnSpPr>
          <p:spPr>
            <a:xfrm flipH="1" rot="10800000">
              <a:off x="4502625" y="3096350"/>
              <a:ext cx="2661300" cy="11373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4" name="Google Shape;254;p25"/>
            <p:cNvGrpSpPr/>
            <p:nvPr/>
          </p:nvGrpSpPr>
          <p:grpSpPr>
            <a:xfrm>
              <a:off x="7368653" y="2356475"/>
              <a:ext cx="3004772" cy="1386875"/>
              <a:chOff x="7368653" y="2356475"/>
              <a:chExt cx="3004772" cy="1386875"/>
            </a:xfrm>
          </p:grpSpPr>
          <p:pic>
            <p:nvPicPr>
              <p:cNvPr id="255" name="Google Shape;255;p2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782625" y="2505100"/>
                <a:ext cx="2590800" cy="1238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" name="Google Shape;256;p25"/>
              <p:cNvSpPr txBox="1"/>
              <p:nvPr/>
            </p:nvSpPr>
            <p:spPr>
              <a:xfrm>
                <a:off x="7368653" y="2748856"/>
                <a:ext cx="539100" cy="6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300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 b="1" sz="3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7" name="Google Shape;257;p25"/>
              <p:cNvSpPr txBox="1"/>
              <p:nvPr/>
            </p:nvSpPr>
            <p:spPr>
              <a:xfrm>
                <a:off x="9583842" y="2356475"/>
                <a:ext cx="702900" cy="6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300">
                    <a:latin typeface="Roboto"/>
                    <a:ea typeface="Roboto"/>
                    <a:cs typeface="Roboto"/>
                    <a:sym typeface="Roboto"/>
                  </a:rPr>
                  <a:t>¬</a:t>
                </a:r>
                <a:r>
                  <a:rPr b="1" lang="en-US" sz="3300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 b="1" sz="3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8" name="Google Shape;258;p25"/>
          <p:cNvGrpSpPr/>
          <p:nvPr/>
        </p:nvGrpSpPr>
        <p:grpSpPr>
          <a:xfrm>
            <a:off x="4502625" y="4233650"/>
            <a:ext cx="5868245" cy="1649425"/>
            <a:chOff x="4502625" y="4233650"/>
            <a:chExt cx="5868245" cy="1649425"/>
          </a:xfrm>
        </p:grpSpPr>
        <p:cxnSp>
          <p:nvCxnSpPr>
            <p:cNvPr id="259" name="Google Shape;259;p25"/>
            <p:cNvCxnSpPr/>
            <p:nvPr/>
          </p:nvCxnSpPr>
          <p:spPr>
            <a:xfrm>
              <a:off x="4502625" y="4233650"/>
              <a:ext cx="2627100" cy="10008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0" name="Google Shape;260;p25"/>
            <p:cNvGrpSpPr/>
            <p:nvPr/>
          </p:nvGrpSpPr>
          <p:grpSpPr>
            <a:xfrm>
              <a:off x="7380026" y="4490075"/>
              <a:ext cx="2990845" cy="1393000"/>
              <a:chOff x="7380026" y="4490075"/>
              <a:chExt cx="2990845" cy="1393000"/>
            </a:xfrm>
          </p:grpSpPr>
          <p:sp>
            <p:nvSpPr>
              <p:cNvPr id="261" name="Google Shape;261;p25"/>
              <p:cNvSpPr txBox="1"/>
              <p:nvPr/>
            </p:nvSpPr>
            <p:spPr>
              <a:xfrm>
                <a:off x="7380026" y="4882456"/>
                <a:ext cx="539100" cy="6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300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 b="1" sz="3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" name="Google Shape;262;p25"/>
              <p:cNvSpPr txBox="1"/>
              <p:nvPr/>
            </p:nvSpPr>
            <p:spPr>
              <a:xfrm>
                <a:off x="9472670" y="4490075"/>
                <a:ext cx="702900" cy="6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300">
                    <a:latin typeface="Roboto"/>
                    <a:ea typeface="Roboto"/>
                    <a:cs typeface="Roboto"/>
                    <a:sym typeface="Roboto"/>
                  </a:rPr>
                  <a:t>¬A</a:t>
                </a:r>
                <a:endParaRPr b="1" sz="3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63" name="Google Shape;26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680267" y="4564325"/>
                <a:ext cx="2690604" cy="1318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NAND</a:t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375500" y="1698875"/>
            <a:ext cx="10916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Ejemplo! Convertir el siguiente circuito combinatorio a un circuito solo compuesto por compuertas </a:t>
            </a:r>
            <a:r>
              <a:rPr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NAND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54929" l="12200" r="56116" t="22443"/>
          <a:stretch/>
        </p:blipFill>
        <p:spPr>
          <a:xfrm>
            <a:off x="4206075" y="3526700"/>
            <a:ext cx="3779838" cy="1670051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NAND</a:t>
            </a:r>
            <a:endParaRPr/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54929" l="12200" r="56116" t="22443"/>
          <a:stretch/>
        </p:blipFill>
        <p:spPr>
          <a:xfrm>
            <a:off x="430200" y="1775225"/>
            <a:ext cx="3779838" cy="1670051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79" name="Google Shape;279;p27"/>
          <p:cNvPicPr preferRelativeResize="0"/>
          <p:nvPr/>
        </p:nvPicPr>
        <p:blipFill rotWithShape="1">
          <a:blip r:embed="rId4">
            <a:alphaModFix/>
          </a:blip>
          <a:srcRect b="57115" l="39885" r="41731" t="6627"/>
          <a:stretch/>
        </p:blipFill>
        <p:spPr>
          <a:xfrm>
            <a:off x="430198" y="4087975"/>
            <a:ext cx="1600778" cy="976801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80" name="Google Shape;280;p27"/>
          <p:cNvPicPr preferRelativeResize="0"/>
          <p:nvPr/>
        </p:nvPicPr>
        <p:blipFill rotWithShape="1">
          <a:blip r:embed="rId5">
            <a:alphaModFix/>
          </a:blip>
          <a:srcRect b="5940" l="0" r="0" t="9443"/>
          <a:stretch/>
        </p:blipFill>
        <p:spPr>
          <a:xfrm>
            <a:off x="7151350" y="3721529"/>
            <a:ext cx="4409125" cy="1515625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281" name="Google Shape;281;p27"/>
          <p:cNvGrpSpPr/>
          <p:nvPr/>
        </p:nvGrpSpPr>
        <p:grpSpPr>
          <a:xfrm>
            <a:off x="2203225" y="4338325"/>
            <a:ext cx="964200" cy="476100"/>
            <a:chOff x="1754975" y="4338325"/>
            <a:chExt cx="964200" cy="476100"/>
          </a:xfrm>
        </p:grpSpPr>
        <p:sp>
          <p:nvSpPr>
            <p:cNvPr id="282" name="Google Shape;282;p27"/>
            <p:cNvSpPr txBox="1"/>
            <p:nvPr/>
          </p:nvSpPr>
          <p:spPr>
            <a:xfrm>
              <a:off x="1754975" y="4338325"/>
              <a:ext cx="9642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Roboto"/>
                  <a:ea typeface="Roboto"/>
                  <a:cs typeface="Roboto"/>
                  <a:sym typeface="Roboto"/>
                </a:rPr>
                <a:t>= A + B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3" name="Google Shape;283;p27"/>
            <p:cNvCxnSpPr/>
            <p:nvPr/>
          </p:nvCxnSpPr>
          <p:spPr>
            <a:xfrm flipH="1" rot="10800000">
              <a:off x="1989729" y="4372850"/>
              <a:ext cx="6174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" name="Google Shape;284;p27"/>
          <p:cNvGrpSpPr/>
          <p:nvPr/>
        </p:nvGrpSpPr>
        <p:grpSpPr>
          <a:xfrm>
            <a:off x="3117625" y="4338325"/>
            <a:ext cx="865200" cy="476100"/>
            <a:chOff x="2593175" y="4338325"/>
            <a:chExt cx="865200" cy="476100"/>
          </a:xfrm>
        </p:grpSpPr>
        <p:sp>
          <p:nvSpPr>
            <p:cNvPr id="285" name="Google Shape;285;p27"/>
            <p:cNvSpPr txBox="1"/>
            <p:nvPr/>
          </p:nvSpPr>
          <p:spPr>
            <a:xfrm>
              <a:off x="2593175" y="4338325"/>
              <a:ext cx="8652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Roboto"/>
                  <a:ea typeface="Roboto"/>
                  <a:cs typeface="Roboto"/>
                  <a:sym typeface="Roboto"/>
                </a:rPr>
                <a:t>= A   B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6" name="Google Shape;286;p27"/>
            <p:cNvCxnSpPr/>
            <p:nvPr/>
          </p:nvCxnSpPr>
          <p:spPr>
            <a:xfrm flipH="1" rot="10800000">
              <a:off x="2842217" y="4373150"/>
              <a:ext cx="214500" cy="1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7"/>
            <p:cNvCxnSpPr/>
            <p:nvPr/>
          </p:nvCxnSpPr>
          <p:spPr>
            <a:xfrm flipH="1" rot="10800000">
              <a:off x="3161304" y="4373150"/>
              <a:ext cx="214500" cy="18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" name="Google Shape;288;p27"/>
          <p:cNvGrpSpPr/>
          <p:nvPr/>
        </p:nvGrpSpPr>
        <p:grpSpPr>
          <a:xfrm>
            <a:off x="3955825" y="4144250"/>
            <a:ext cx="865200" cy="670175"/>
            <a:chOff x="3355175" y="4144250"/>
            <a:chExt cx="865200" cy="670175"/>
          </a:xfrm>
        </p:grpSpPr>
        <p:grpSp>
          <p:nvGrpSpPr>
            <p:cNvPr id="289" name="Google Shape;289;p27"/>
            <p:cNvGrpSpPr/>
            <p:nvPr/>
          </p:nvGrpSpPr>
          <p:grpSpPr>
            <a:xfrm>
              <a:off x="3355175" y="4338325"/>
              <a:ext cx="865200" cy="476100"/>
              <a:chOff x="2593175" y="4338325"/>
              <a:chExt cx="865200" cy="476100"/>
            </a:xfrm>
          </p:grpSpPr>
          <p:sp>
            <p:nvSpPr>
              <p:cNvPr id="290" name="Google Shape;290;p27"/>
              <p:cNvSpPr txBox="1"/>
              <p:nvPr/>
            </p:nvSpPr>
            <p:spPr>
              <a:xfrm>
                <a:off x="2593175" y="4338325"/>
                <a:ext cx="8652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Roboto"/>
                    <a:ea typeface="Roboto"/>
                    <a:cs typeface="Roboto"/>
                    <a:sym typeface="Roboto"/>
                  </a:rPr>
                  <a:t>= A   B</a:t>
                </a:r>
                <a:endParaRPr b="1"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291" name="Google Shape;291;p27"/>
              <p:cNvCxnSpPr/>
              <p:nvPr/>
            </p:nvCxnSpPr>
            <p:spPr>
              <a:xfrm flipH="1" rot="10800000">
                <a:off x="2842217" y="4373150"/>
                <a:ext cx="214500" cy="1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27"/>
              <p:cNvCxnSpPr/>
              <p:nvPr/>
            </p:nvCxnSpPr>
            <p:spPr>
              <a:xfrm flipH="1" rot="10800000">
                <a:off x="3161304" y="4373150"/>
                <a:ext cx="214500" cy="1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93" name="Google Shape;293;p27"/>
            <p:cNvCxnSpPr/>
            <p:nvPr/>
          </p:nvCxnSpPr>
          <p:spPr>
            <a:xfrm flipH="1" rot="10800000">
              <a:off x="3556592" y="4220450"/>
              <a:ext cx="6174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7"/>
            <p:cNvCxnSpPr/>
            <p:nvPr/>
          </p:nvCxnSpPr>
          <p:spPr>
            <a:xfrm flipH="1" rot="10800000">
              <a:off x="3556592" y="4144250"/>
              <a:ext cx="6174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27"/>
          <p:cNvSpPr txBox="1"/>
          <p:nvPr/>
        </p:nvSpPr>
        <p:spPr>
          <a:xfrm>
            <a:off x="5446688" y="4112825"/>
            <a:ext cx="1101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🠲</a:t>
            </a:r>
            <a:endParaRPr sz="3900"/>
          </a:p>
        </p:txBody>
      </p:sp>
      <p:grpSp>
        <p:nvGrpSpPr>
          <p:cNvPr id="296" name="Google Shape;296;p27"/>
          <p:cNvGrpSpPr/>
          <p:nvPr/>
        </p:nvGrpSpPr>
        <p:grpSpPr>
          <a:xfrm>
            <a:off x="2080375" y="4766427"/>
            <a:ext cx="1325700" cy="1548748"/>
            <a:chOff x="-1026725" y="2932875"/>
            <a:chExt cx="1325700" cy="1548748"/>
          </a:xfrm>
        </p:grpSpPr>
        <p:sp>
          <p:nvSpPr>
            <p:cNvPr id="297" name="Google Shape;297;p27"/>
            <p:cNvSpPr/>
            <p:nvPr/>
          </p:nvSpPr>
          <p:spPr>
            <a:xfrm rot="5400000">
              <a:off x="-507868" y="2803875"/>
              <a:ext cx="288000" cy="546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-1026725" y="3230023"/>
              <a:ext cx="1325700" cy="12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El OR molesta. Pasamos a AND con De Morgan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99" name="Google Shape;299;p27"/>
          <p:cNvSpPr txBox="1"/>
          <p:nvPr/>
        </p:nvSpPr>
        <p:spPr>
          <a:xfrm>
            <a:off x="4693175" y="2077225"/>
            <a:ext cx="7289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Podemos empezar a pensar en equivalencias. Arranquemos por el NOR entre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y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635100" y="1716025"/>
            <a:ext cx="1654800" cy="10710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306" name="Google Shape;306;p2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NAND</a:t>
            </a:r>
            <a:endParaRPr/>
          </a:p>
        </p:txBody>
      </p:sp>
      <p:pic>
        <p:nvPicPr>
          <p:cNvPr id="307" name="Google Shape;307;p28"/>
          <p:cNvPicPr preferRelativeResize="0"/>
          <p:nvPr/>
        </p:nvPicPr>
        <p:blipFill rotWithShape="1">
          <a:blip r:embed="rId3">
            <a:alphaModFix/>
          </a:blip>
          <a:srcRect b="54929" l="12200" r="56116" t="22443"/>
          <a:stretch/>
        </p:blipFill>
        <p:spPr>
          <a:xfrm>
            <a:off x="430200" y="1775225"/>
            <a:ext cx="3779838" cy="1670051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8" name="Google Shape;308;p28"/>
          <p:cNvSpPr txBox="1"/>
          <p:nvPr/>
        </p:nvSpPr>
        <p:spPr>
          <a:xfrm>
            <a:off x="2155225" y="4338325"/>
            <a:ext cx="865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= A   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9" name="Google Shape;309;p28"/>
          <p:cNvGrpSpPr/>
          <p:nvPr/>
        </p:nvGrpSpPr>
        <p:grpSpPr>
          <a:xfrm>
            <a:off x="2917225" y="4296650"/>
            <a:ext cx="865200" cy="517775"/>
            <a:chOff x="3355175" y="4296650"/>
            <a:chExt cx="865200" cy="517775"/>
          </a:xfrm>
        </p:grpSpPr>
        <p:sp>
          <p:nvSpPr>
            <p:cNvPr id="310" name="Google Shape;310;p28"/>
            <p:cNvSpPr txBox="1"/>
            <p:nvPr/>
          </p:nvSpPr>
          <p:spPr>
            <a:xfrm>
              <a:off x="3355175" y="4338325"/>
              <a:ext cx="8652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Roboto"/>
                  <a:ea typeface="Roboto"/>
                  <a:cs typeface="Roboto"/>
                  <a:sym typeface="Roboto"/>
                </a:rPr>
                <a:t>= A   B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p28"/>
            <p:cNvCxnSpPr/>
            <p:nvPr/>
          </p:nvCxnSpPr>
          <p:spPr>
            <a:xfrm flipH="1" rot="10800000">
              <a:off x="3556592" y="4372850"/>
              <a:ext cx="6174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8"/>
            <p:cNvCxnSpPr/>
            <p:nvPr/>
          </p:nvCxnSpPr>
          <p:spPr>
            <a:xfrm flipH="1" rot="10800000">
              <a:off x="3556592" y="4296650"/>
              <a:ext cx="6174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3" name="Google Shape;313;p28"/>
          <p:cNvSpPr txBox="1"/>
          <p:nvPr/>
        </p:nvSpPr>
        <p:spPr>
          <a:xfrm>
            <a:off x="4998438" y="4112825"/>
            <a:ext cx="1101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🠲</a:t>
            </a:r>
            <a:endParaRPr sz="3900"/>
          </a:p>
        </p:txBody>
      </p:sp>
      <p:grpSp>
        <p:nvGrpSpPr>
          <p:cNvPr id="314" name="Google Shape;314;p28"/>
          <p:cNvGrpSpPr/>
          <p:nvPr/>
        </p:nvGrpSpPr>
        <p:grpSpPr>
          <a:xfrm>
            <a:off x="1970550" y="4766427"/>
            <a:ext cx="2913600" cy="1071150"/>
            <a:chOff x="-250350" y="2932875"/>
            <a:chExt cx="2913600" cy="1071150"/>
          </a:xfrm>
        </p:grpSpPr>
        <p:sp>
          <p:nvSpPr>
            <p:cNvPr id="315" name="Google Shape;315;p28"/>
            <p:cNvSpPr/>
            <p:nvPr/>
          </p:nvSpPr>
          <p:spPr>
            <a:xfrm rot="5400000">
              <a:off x="1062450" y="2803875"/>
              <a:ext cx="288000" cy="546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6" name="Google Shape;316;p28"/>
            <p:cNvSpPr txBox="1"/>
            <p:nvPr/>
          </p:nvSpPr>
          <p:spPr>
            <a:xfrm>
              <a:off x="-250350" y="3230025"/>
              <a:ext cx="29136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Queremos negar dos veces el AND. O mejor dicho, negar una vez un NAND!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17" name="Google Shape;317;p28"/>
          <p:cNvSpPr txBox="1"/>
          <p:nvPr/>
        </p:nvSpPr>
        <p:spPr>
          <a:xfrm>
            <a:off x="4693175" y="2077225"/>
            <a:ext cx="7289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Ya tenemos el NOR. Vamos con el AND entre el NOR y 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C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2147725" y="2237500"/>
            <a:ext cx="1654800" cy="10710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28"/>
          <p:cNvPicPr preferRelativeResize="0"/>
          <p:nvPr/>
        </p:nvPicPr>
        <p:blipFill rotWithShape="1">
          <a:blip r:embed="rId4">
            <a:alphaModFix/>
          </a:blip>
          <a:srcRect b="51569" l="59200" r="21890" t="6951"/>
          <a:stretch/>
        </p:blipFill>
        <p:spPr>
          <a:xfrm>
            <a:off x="430188" y="4040877"/>
            <a:ext cx="1520740" cy="1071000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20" name="Google Shape;320;p28"/>
          <p:cNvPicPr preferRelativeResize="0"/>
          <p:nvPr/>
        </p:nvPicPr>
        <p:blipFill rotWithShape="1">
          <a:blip r:embed="rId5">
            <a:alphaModFix/>
          </a:blip>
          <a:srcRect b="18166" l="0" r="0" t="18865"/>
          <a:stretch/>
        </p:blipFill>
        <p:spPr>
          <a:xfrm>
            <a:off x="6436450" y="3912209"/>
            <a:ext cx="5014225" cy="1140500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326" name="Google Shape;326;p2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NAND</a:t>
            </a:r>
            <a:endParaRPr/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 b="54926" l="12205" r="56116" t="22439"/>
          <a:stretch/>
        </p:blipFill>
        <p:spPr>
          <a:xfrm>
            <a:off x="596800" y="1567405"/>
            <a:ext cx="3869805" cy="1828800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28" name="Google Shape;32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7250" y="3922475"/>
            <a:ext cx="5578476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29"/>
          <p:cNvGrpSpPr/>
          <p:nvPr/>
        </p:nvGrpSpPr>
        <p:grpSpPr>
          <a:xfrm>
            <a:off x="6183150" y="3489088"/>
            <a:ext cx="3240000" cy="1944662"/>
            <a:chOff x="6183150" y="3489088"/>
            <a:chExt cx="3240000" cy="1944662"/>
          </a:xfrm>
        </p:grpSpPr>
        <p:sp>
          <p:nvSpPr>
            <p:cNvPr id="330" name="Google Shape;330;p29"/>
            <p:cNvSpPr/>
            <p:nvPr/>
          </p:nvSpPr>
          <p:spPr>
            <a:xfrm>
              <a:off x="6183150" y="3849450"/>
              <a:ext cx="3240000" cy="1584300"/>
            </a:xfrm>
            <a:prstGeom prst="ellipse">
              <a:avLst/>
            </a:prstGeom>
            <a:noFill/>
            <a:ln cap="flat" cmpd="sng" w="28575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 txBox="1"/>
            <p:nvPr/>
          </p:nvSpPr>
          <p:spPr>
            <a:xfrm>
              <a:off x="7480138" y="3489088"/>
              <a:ext cx="692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CC0099"/>
                  </a:solidFill>
                  <a:latin typeface="Arial"/>
                  <a:ea typeface="Arial"/>
                  <a:cs typeface="Arial"/>
                  <a:sym typeface="Arial"/>
                </a:rPr>
                <a:t>NOR</a:t>
              </a: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9567700" y="3849450"/>
            <a:ext cx="1944600" cy="1512963"/>
            <a:chOff x="9567700" y="3849450"/>
            <a:chExt cx="1944600" cy="1512963"/>
          </a:xfrm>
        </p:grpSpPr>
        <p:sp>
          <p:nvSpPr>
            <p:cNvPr id="333" name="Google Shape;333;p29"/>
            <p:cNvSpPr/>
            <p:nvPr/>
          </p:nvSpPr>
          <p:spPr>
            <a:xfrm>
              <a:off x="9567700" y="4209813"/>
              <a:ext cx="1944600" cy="1152600"/>
            </a:xfrm>
            <a:prstGeom prst="ellipse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 txBox="1"/>
            <p:nvPr/>
          </p:nvSpPr>
          <p:spPr>
            <a:xfrm>
              <a:off x="10215400" y="3849450"/>
              <a:ext cx="679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AND</a:t>
              </a:r>
              <a:endParaRPr/>
            </a:p>
          </p:txBody>
        </p:sp>
      </p:grpSp>
      <p:sp>
        <p:nvSpPr>
          <p:cNvPr id="335" name="Google Shape;335;p29"/>
          <p:cNvSpPr txBox="1"/>
          <p:nvPr/>
        </p:nvSpPr>
        <p:spPr>
          <a:xfrm rot="1768521">
            <a:off x="4690747" y="3216861"/>
            <a:ext cx="1194393" cy="10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🠲</a:t>
            </a:r>
            <a:endParaRPr sz="6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/>
        </p:nvSpPr>
        <p:spPr>
          <a:xfrm>
            <a:off x="3638700" y="1060775"/>
            <a:ext cx="49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Algebra de Boole</a:t>
            </a:r>
            <a:endParaRPr/>
          </a:p>
        </p:txBody>
      </p:sp>
      <p:sp>
        <p:nvSpPr>
          <p:cNvPr id="341" name="Google Shape;341;p3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59"/>
              <a:t>Compuertas universales</a:t>
            </a:r>
            <a:endParaRPr sz="3959"/>
          </a:p>
        </p:txBody>
      </p:sp>
      <p:sp>
        <p:nvSpPr>
          <p:cNvPr id="342" name="Google Shape;342;p30"/>
          <p:cNvSpPr txBox="1"/>
          <p:nvPr/>
        </p:nvSpPr>
        <p:spPr>
          <a:xfrm>
            <a:off x="54075" y="1525641"/>
            <a:ext cx="11429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●"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Vamos ahora a utilizar el 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Álgebra de Boole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 para obtener los mismos resultados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580200" y="2319550"/>
            <a:ext cx="11031600" cy="4122600"/>
            <a:chOff x="580200" y="2319550"/>
            <a:chExt cx="11031600" cy="4122600"/>
          </a:xfrm>
        </p:grpSpPr>
        <p:sp>
          <p:nvSpPr>
            <p:cNvPr id="344" name="Google Shape;344;p30"/>
            <p:cNvSpPr txBox="1"/>
            <p:nvPr/>
          </p:nvSpPr>
          <p:spPr>
            <a:xfrm>
              <a:off x="580200" y="2319550"/>
              <a:ext cx="11031600" cy="41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Teorema 1. </a:t>
              </a:r>
              <a:r>
                <a:rPr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El resultado de aplicar cualquiera de las tres operaciones antes definidas, a variables booleanas, es otra variable booleana y además el resultado es único.</a:t>
              </a:r>
              <a:endParaRPr sz="17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Teorema 2</a:t>
              </a:r>
              <a:r>
                <a:rPr b="1" lang="en-US" sz="1700">
                  <a:latin typeface="Libre Baskerville"/>
                  <a:ea typeface="Libre Baskerville"/>
                  <a:cs typeface="Libre Baskerville"/>
                  <a:sym typeface="Libre Baskerville"/>
                </a:rPr>
                <a:t>: </a:t>
              </a:r>
              <a:r>
                <a:rPr b="1"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Ley de idempotencia</a:t>
              </a:r>
              <a:r>
                <a:rPr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 Tanto la suma como el producto de una variable booleana consigo misma da como resultado la misma variable:</a:t>
              </a:r>
              <a:endParaRPr sz="29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46464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 + A = A</a:t>
              </a:r>
              <a:endParaRPr sz="29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46464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 * A = A</a:t>
              </a:r>
              <a:endParaRPr b="1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Teorema 3</a:t>
              </a:r>
              <a:r>
                <a:rPr b="1" lang="en-US" sz="1700">
                  <a:latin typeface="Libre Baskerville"/>
                  <a:ea typeface="Libre Baskerville"/>
                  <a:cs typeface="Libre Baskerville"/>
                  <a:sym typeface="Libre Baskerville"/>
                </a:rPr>
                <a:t>: </a:t>
              </a:r>
              <a:r>
                <a:rPr b="1"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Ley de involución</a:t>
              </a:r>
              <a:r>
                <a:rPr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 Una variable booleana negada dos veces, da como</a:t>
              </a:r>
              <a:endParaRPr sz="29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resultado la misma variable:</a:t>
              </a:r>
              <a:endParaRPr sz="29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46464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 = A</a:t>
              </a:r>
              <a:endParaRPr i="1" sz="1700">
                <a:solidFill>
                  <a:srgbClr val="DEF5FA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grpSp>
          <p:nvGrpSpPr>
            <p:cNvPr id="345" name="Google Shape;345;p30"/>
            <p:cNvGrpSpPr/>
            <p:nvPr/>
          </p:nvGrpSpPr>
          <p:grpSpPr>
            <a:xfrm>
              <a:off x="5769717" y="5850075"/>
              <a:ext cx="246600" cy="76800"/>
              <a:chOff x="5769717" y="5850075"/>
              <a:chExt cx="246600" cy="76800"/>
            </a:xfrm>
          </p:grpSpPr>
          <p:cxnSp>
            <p:nvCxnSpPr>
              <p:cNvPr id="346" name="Google Shape;346;p30"/>
              <p:cNvCxnSpPr/>
              <p:nvPr/>
            </p:nvCxnSpPr>
            <p:spPr>
              <a:xfrm>
                <a:off x="5769717" y="5926275"/>
                <a:ext cx="246600" cy="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30"/>
              <p:cNvCxnSpPr/>
              <p:nvPr/>
            </p:nvCxnSpPr>
            <p:spPr>
              <a:xfrm>
                <a:off x="5769717" y="5850075"/>
                <a:ext cx="246600" cy="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/>
        </p:nvSpPr>
        <p:spPr>
          <a:xfrm>
            <a:off x="3638700" y="1060775"/>
            <a:ext cx="49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Algebra de Boole</a:t>
            </a:r>
            <a:endParaRPr/>
          </a:p>
        </p:txBody>
      </p:sp>
      <p:sp>
        <p:nvSpPr>
          <p:cNvPr id="353" name="Google Shape;353;p3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59"/>
              <a:t>Compuertas universales</a:t>
            </a:r>
            <a:endParaRPr sz="3959"/>
          </a:p>
        </p:txBody>
      </p:sp>
      <p:sp>
        <p:nvSpPr>
          <p:cNvPr id="354" name="Google Shape;354;p31"/>
          <p:cNvSpPr txBox="1"/>
          <p:nvPr/>
        </p:nvSpPr>
        <p:spPr>
          <a:xfrm>
            <a:off x="580200" y="1786150"/>
            <a:ext cx="11031600" cy="4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Teorema 4: Ley conmutativa</a:t>
            </a: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Se define respecto a la suma (y al producto) y nos dice que el orden de los sumandos (factores) no altera el resultado:</a:t>
            </a:r>
            <a:endParaRPr sz="2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+ B = B + A</a:t>
            </a:r>
            <a:endParaRPr sz="2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* B = B * A</a:t>
            </a:r>
            <a:endParaRPr b="1" sz="1700">
              <a:solidFill>
                <a:srgbClr val="46464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46464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Teorema 5: Ley asociativa</a:t>
            </a: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Se define respecto a las operaciones suma y producto</a:t>
            </a:r>
            <a:endParaRPr sz="2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 la siguiente forma:</a:t>
            </a:r>
            <a:endParaRPr sz="2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Respecto de la suma: 	</a:t>
            </a: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+ (B + C) = (A + B) + C = A + B + C</a:t>
            </a:r>
            <a:endParaRPr sz="2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Respecto del producto: 	</a:t>
            </a: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* (B * C) = (A * B) * C = A * B * C  </a:t>
            </a:r>
            <a:endParaRPr i="1" sz="1700">
              <a:solidFill>
                <a:srgbClr val="DEF5FA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/>
        </p:nvSpPr>
        <p:spPr>
          <a:xfrm>
            <a:off x="3638700" y="1060775"/>
            <a:ext cx="49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Algebra de Boole</a:t>
            </a:r>
            <a:endParaRPr/>
          </a:p>
        </p:txBody>
      </p:sp>
      <p:sp>
        <p:nvSpPr>
          <p:cNvPr id="360" name="Google Shape;360;p3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59"/>
              <a:t>Compuertas universales</a:t>
            </a:r>
            <a:endParaRPr sz="3959"/>
          </a:p>
        </p:txBody>
      </p:sp>
      <p:sp>
        <p:nvSpPr>
          <p:cNvPr id="361" name="Google Shape;361;p32"/>
          <p:cNvSpPr txBox="1"/>
          <p:nvPr/>
        </p:nvSpPr>
        <p:spPr>
          <a:xfrm>
            <a:off x="453800" y="1786150"/>
            <a:ext cx="11031600" cy="4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3"/>
              <a:buFont typeface="Calibri"/>
              <a:buNone/>
            </a:pPr>
            <a:r>
              <a:rPr b="1"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Teorema 6: Ley distributiva.</a:t>
            </a:r>
            <a:endParaRPr b="1"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32"/>
              <a:buFont typeface="Calibri"/>
              <a:buNone/>
            </a:pP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Respecto de la suma:  </a:t>
            </a: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+ B * C = (A + B) * (A + C)</a:t>
            </a:r>
            <a:endParaRPr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32"/>
              <a:buFont typeface="Calibri"/>
              <a:buNone/>
            </a:pP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Respecto del producto:  </a:t>
            </a: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* (B + C) = (A * B) + (A * C)</a:t>
            </a:r>
            <a:endParaRPr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99"/>
              <a:buFont typeface="Twentieth Century"/>
              <a:buNone/>
            </a:pPr>
            <a:r>
              <a:t/>
            </a:r>
            <a:endParaRPr b="1" sz="1700">
              <a:solidFill>
                <a:srgbClr val="46464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43"/>
              <a:buFont typeface="Calibri"/>
              <a:buNone/>
            </a:pPr>
            <a:r>
              <a:rPr b="1"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Teorema 7. Ley de absorción</a:t>
            </a: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43"/>
              <a:buFont typeface="Calibri"/>
              <a:buNone/>
            </a:pP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+ A * B = A</a:t>
            </a:r>
            <a:endParaRPr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43"/>
              <a:buFont typeface="Calibri"/>
              <a:buNone/>
            </a:pP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* (A + B) = A</a:t>
            </a:r>
            <a:endParaRPr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43"/>
              <a:buFont typeface="Calibri"/>
              <a:buNone/>
            </a:pPr>
            <a:r>
              <a:rPr b="1"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Teorema 8. Leyes de De Morgan</a:t>
            </a:r>
            <a:r>
              <a:rPr lang="en-US" sz="1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+ B = A * B</a:t>
            </a:r>
            <a:endParaRPr b="1" sz="1700">
              <a:solidFill>
                <a:srgbClr val="46464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6464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20040" lvl="0" marL="32004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43"/>
              <a:buFont typeface="Calibri"/>
              <a:buNone/>
            </a:pPr>
            <a:r>
              <a:rPr b="1" lang="en-US" sz="1700">
                <a:solidFill>
                  <a:srgbClr val="46464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* B  = A + B</a:t>
            </a:r>
            <a:endParaRPr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62" name="Google Shape;362;p32"/>
          <p:cNvCxnSpPr/>
          <p:nvPr/>
        </p:nvCxnSpPr>
        <p:spPr>
          <a:xfrm flipH="1" rot="10800000">
            <a:off x="5256592" y="4880000"/>
            <a:ext cx="617400" cy="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2"/>
          <p:cNvCxnSpPr/>
          <p:nvPr/>
        </p:nvCxnSpPr>
        <p:spPr>
          <a:xfrm>
            <a:off x="6475792" y="4882100"/>
            <a:ext cx="2466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2"/>
          <p:cNvCxnSpPr/>
          <p:nvPr/>
        </p:nvCxnSpPr>
        <p:spPr>
          <a:xfrm>
            <a:off x="6074903" y="4882100"/>
            <a:ext cx="2466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2"/>
          <p:cNvCxnSpPr/>
          <p:nvPr/>
        </p:nvCxnSpPr>
        <p:spPr>
          <a:xfrm flipH="1" rot="10800000">
            <a:off x="5256592" y="5575745"/>
            <a:ext cx="617400" cy="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2"/>
          <p:cNvCxnSpPr/>
          <p:nvPr/>
        </p:nvCxnSpPr>
        <p:spPr>
          <a:xfrm>
            <a:off x="6495681" y="5577850"/>
            <a:ext cx="2466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2"/>
          <p:cNvCxnSpPr/>
          <p:nvPr/>
        </p:nvCxnSpPr>
        <p:spPr>
          <a:xfrm>
            <a:off x="6094792" y="5577850"/>
            <a:ext cx="2466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373" name="Google Shape;373;p3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NAND y ecuaciones</a:t>
            </a:r>
            <a:endParaRPr/>
          </a:p>
        </p:txBody>
      </p:sp>
      <p:sp>
        <p:nvSpPr>
          <p:cNvPr id="374" name="Google Shape;374;p33"/>
          <p:cNvSpPr txBox="1"/>
          <p:nvPr/>
        </p:nvSpPr>
        <p:spPr>
          <a:xfrm>
            <a:off x="375500" y="1698875"/>
            <a:ext cx="10916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Veamos el mismo ejemplo, pero esta vez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analizando la fórmula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 b="54929" l="12200" r="56116" t="22443"/>
          <a:stretch/>
        </p:blipFill>
        <p:spPr>
          <a:xfrm>
            <a:off x="4206075" y="2668575"/>
            <a:ext cx="3779838" cy="1670051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376" name="Google Shape;376;p33"/>
          <p:cNvGrpSpPr/>
          <p:nvPr/>
        </p:nvGrpSpPr>
        <p:grpSpPr>
          <a:xfrm>
            <a:off x="2426700" y="5283750"/>
            <a:ext cx="2031000" cy="478500"/>
            <a:chOff x="-72750" y="4912700"/>
            <a:chExt cx="2031000" cy="478500"/>
          </a:xfrm>
        </p:grpSpPr>
        <p:sp>
          <p:nvSpPr>
            <p:cNvPr id="377" name="Google Shape;377;p33"/>
            <p:cNvSpPr txBox="1"/>
            <p:nvPr/>
          </p:nvSpPr>
          <p:spPr>
            <a:xfrm>
              <a:off x="-72750" y="4915100"/>
              <a:ext cx="2031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latin typeface="Roboto"/>
                  <a:ea typeface="Roboto"/>
                  <a:cs typeface="Roboto"/>
                  <a:sym typeface="Roboto"/>
                </a:rPr>
                <a:t>F = (A + B) * C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8" name="Google Shape;378;p33"/>
            <p:cNvCxnSpPr/>
            <p:nvPr/>
          </p:nvCxnSpPr>
          <p:spPr>
            <a:xfrm flipH="1" rot="10800000">
              <a:off x="604036" y="4912700"/>
              <a:ext cx="694500" cy="4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9" name="Google Shape;379;p33"/>
          <p:cNvGrpSpPr/>
          <p:nvPr/>
        </p:nvGrpSpPr>
        <p:grpSpPr>
          <a:xfrm>
            <a:off x="4381500" y="5284950"/>
            <a:ext cx="2031000" cy="476100"/>
            <a:chOff x="2671550" y="5294900"/>
            <a:chExt cx="2031000" cy="476100"/>
          </a:xfrm>
        </p:grpSpPr>
        <p:grpSp>
          <p:nvGrpSpPr>
            <p:cNvPr id="380" name="Google Shape;380;p33"/>
            <p:cNvGrpSpPr/>
            <p:nvPr/>
          </p:nvGrpSpPr>
          <p:grpSpPr>
            <a:xfrm>
              <a:off x="2671550" y="5294900"/>
              <a:ext cx="2031000" cy="476100"/>
              <a:chOff x="2406500" y="4913900"/>
              <a:chExt cx="2031000" cy="476100"/>
            </a:xfrm>
          </p:grpSpPr>
          <p:sp>
            <p:nvSpPr>
              <p:cNvPr id="381" name="Google Shape;381;p33"/>
              <p:cNvSpPr txBox="1"/>
              <p:nvPr/>
            </p:nvSpPr>
            <p:spPr>
              <a:xfrm>
                <a:off x="2406500" y="4913900"/>
                <a:ext cx="20310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latin typeface="Roboto"/>
                    <a:ea typeface="Roboto"/>
                    <a:cs typeface="Roboto"/>
                    <a:sym typeface="Roboto"/>
                  </a:rPr>
                  <a:t>= (A * B) * C</a:t>
                </a:r>
                <a:endParaRPr b="1" sz="2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82" name="Google Shape;382;p33"/>
              <p:cNvCxnSpPr/>
              <p:nvPr/>
            </p:nvCxnSpPr>
            <p:spPr>
              <a:xfrm flipH="1" rot="10800000">
                <a:off x="3308452" y="4992200"/>
                <a:ext cx="194100" cy="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83" name="Google Shape;383;p33"/>
            <p:cNvCxnSpPr/>
            <p:nvPr/>
          </p:nvCxnSpPr>
          <p:spPr>
            <a:xfrm flipH="1" rot="10800000">
              <a:off x="3116302" y="5373200"/>
              <a:ext cx="194100" cy="1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4" name="Google Shape;384;p33"/>
          <p:cNvGrpSpPr/>
          <p:nvPr/>
        </p:nvGrpSpPr>
        <p:grpSpPr>
          <a:xfrm>
            <a:off x="7734300" y="5051550"/>
            <a:ext cx="2031000" cy="709500"/>
            <a:chOff x="6896100" y="5051550"/>
            <a:chExt cx="2031000" cy="709500"/>
          </a:xfrm>
        </p:grpSpPr>
        <p:grpSp>
          <p:nvGrpSpPr>
            <p:cNvPr id="385" name="Google Shape;385;p33"/>
            <p:cNvGrpSpPr/>
            <p:nvPr/>
          </p:nvGrpSpPr>
          <p:grpSpPr>
            <a:xfrm>
              <a:off x="6896100" y="5284950"/>
              <a:ext cx="2031000" cy="476100"/>
              <a:chOff x="2671550" y="5294900"/>
              <a:chExt cx="2031000" cy="476100"/>
            </a:xfrm>
          </p:grpSpPr>
          <p:grpSp>
            <p:nvGrpSpPr>
              <p:cNvPr id="386" name="Google Shape;386;p33"/>
              <p:cNvGrpSpPr/>
              <p:nvPr/>
            </p:nvGrpSpPr>
            <p:grpSpPr>
              <a:xfrm>
                <a:off x="2671550" y="5294900"/>
                <a:ext cx="2031000" cy="476100"/>
                <a:chOff x="2406500" y="4913900"/>
                <a:chExt cx="2031000" cy="476100"/>
              </a:xfrm>
            </p:grpSpPr>
            <p:sp>
              <p:nvSpPr>
                <p:cNvPr id="387" name="Google Shape;387;p33"/>
                <p:cNvSpPr txBox="1"/>
                <p:nvPr/>
              </p:nvSpPr>
              <p:spPr>
                <a:xfrm>
                  <a:off x="2406500" y="4913900"/>
                  <a:ext cx="2031000" cy="47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300">
                      <a:latin typeface="Roboto"/>
                      <a:ea typeface="Roboto"/>
                      <a:cs typeface="Roboto"/>
                      <a:sym typeface="Roboto"/>
                    </a:rPr>
                    <a:t>= (A * B) * C</a:t>
                  </a:r>
                  <a:endParaRPr b="1" sz="23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388" name="Google Shape;388;p33"/>
                <p:cNvCxnSpPr/>
                <p:nvPr/>
              </p:nvCxnSpPr>
              <p:spPr>
                <a:xfrm flipH="1" rot="10800000">
                  <a:off x="3308452" y="4992200"/>
                  <a:ext cx="194100" cy="1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89" name="Google Shape;389;p33"/>
              <p:cNvCxnSpPr/>
              <p:nvPr/>
            </p:nvCxnSpPr>
            <p:spPr>
              <a:xfrm flipH="1" rot="10800000">
                <a:off x="3116302" y="5373200"/>
                <a:ext cx="194100" cy="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0" name="Google Shape;390;p33"/>
            <p:cNvGrpSpPr/>
            <p:nvPr/>
          </p:nvGrpSpPr>
          <p:grpSpPr>
            <a:xfrm>
              <a:off x="7320947" y="5207550"/>
              <a:ext cx="694500" cy="80700"/>
              <a:chOff x="2861229" y="4912700"/>
              <a:chExt cx="694500" cy="80700"/>
            </a:xfrm>
          </p:grpSpPr>
          <p:cxnSp>
            <p:nvCxnSpPr>
              <p:cNvPr id="391" name="Google Shape;391;p33"/>
              <p:cNvCxnSpPr/>
              <p:nvPr/>
            </p:nvCxnSpPr>
            <p:spPr>
              <a:xfrm flipH="1" rot="10800000">
                <a:off x="2861229" y="49889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33"/>
              <p:cNvCxnSpPr/>
              <p:nvPr/>
            </p:nvCxnSpPr>
            <p:spPr>
              <a:xfrm flipH="1" rot="10800000">
                <a:off x="2861229" y="49127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3" name="Google Shape;393;p33"/>
            <p:cNvGrpSpPr/>
            <p:nvPr/>
          </p:nvGrpSpPr>
          <p:grpSpPr>
            <a:xfrm>
              <a:off x="7314472" y="5051550"/>
              <a:ext cx="1273200" cy="84300"/>
              <a:chOff x="7164879" y="5137700"/>
              <a:chExt cx="1273200" cy="84300"/>
            </a:xfrm>
          </p:grpSpPr>
          <p:cxnSp>
            <p:nvCxnSpPr>
              <p:cNvPr id="394" name="Google Shape;394;p33"/>
              <p:cNvCxnSpPr/>
              <p:nvPr/>
            </p:nvCxnSpPr>
            <p:spPr>
              <a:xfrm flipH="1" rot="10800000">
                <a:off x="7164879" y="5213900"/>
                <a:ext cx="1273200" cy="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33"/>
              <p:cNvCxnSpPr/>
              <p:nvPr/>
            </p:nvCxnSpPr>
            <p:spPr>
              <a:xfrm flipH="1" rot="10800000">
                <a:off x="7164879" y="5137700"/>
                <a:ext cx="1273200" cy="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96" name="Google Shape;396;p33"/>
          <p:cNvGrpSpPr/>
          <p:nvPr/>
        </p:nvGrpSpPr>
        <p:grpSpPr>
          <a:xfrm>
            <a:off x="6057900" y="5207550"/>
            <a:ext cx="2031000" cy="553500"/>
            <a:chOff x="6896100" y="5207550"/>
            <a:chExt cx="2031000" cy="553500"/>
          </a:xfrm>
        </p:grpSpPr>
        <p:grpSp>
          <p:nvGrpSpPr>
            <p:cNvPr id="397" name="Google Shape;397;p33"/>
            <p:cNvGrpSpPr/>
            <p:nvPr/>
          </p:nvGrpSpPr>
          <p:grpSpPr>
            <a:xfrm>
              <a:off x="6896100" y="5284950"/>
              <a:ext cx="2031000" cy="476100"/>
              <a:chOff x="2671550" y="5294900"/>
              <a:chExt cx="2031000" cy="476100"/>
            </a:xfrm>
          </p:grpSpPr>
          <p:grpSp>
            <p:nvGrpSpPr>
              <p:cNvPr id="398" name="Google Shape;398;p33"/>
              <p:cNvGrpSpPr/>
              <p:nvPr/>
            </p:nvGrpSpPr>
            <p:grpSpPr>
              <a:xfrm>
                <a:off x="2671550" y="5294900"/>
                <a:ext cx="2031000" cy="476100"/>
                <a:chOff x="2406500" y="4913900"/>
                <a:chExt cx="2031000" cy="476100"/>
              </a:xfrm>
            </p:grpSpPr>
            <p:sp>
              <p:nvSpPr>
                <p:cNvPr id="399" name="Google Shape;399;p33"/>
                <p:cNvSpPr txBox="1"/>
                <p:nvPr/>
              </p:nvSpPr>
              <p:spPr>
                <a:xfrm>
                  <a:off x="2406500" y="4913900"/>
                  <a:ext cx="2031000" cy="47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300">
                      <a:latin typeface="Roboto"/>
                      <a:ea typeface="Roboto"/>
                      <a:cs typeface="Roboto"/>
                      <a:sym typeface="Roboto"/>
                    </a:rPr>
                    <a:t>= (A * B) * C</a:t>
                  </a:r>
                  <a:endParaRPr b="1" sz="23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400" name="Google Shape;400;p33"/>
                <p:cNvCxnSpPr/>
                <p:nvPr/>
              </p:nvCxnSpPr>
              <p:spPr>
                <a:xfrm flipH="1" rot="10800000">
                  <a:off x="3308452" y="4992200"/>
                  <a:ext cx="194100" cy="1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01" name="Google Shape;401;p33"/>
              <p:cNvCxnSpPr/>
              <p:nvPr/>
            </p:nvCxnSpPr>
            <p:spPr>
              <a:xfrm flipH="1" rot="10800000">
                <a:off x="3116302" y="5373200"/>
                <a:ext cx="194100" cy="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2" name="Google Shape;402;p33"/>
            <p:cNvGrpSpPr/>
            <p:nvPr/>
          </p:nvGrpSpPr>
          <p:grpSpPr>
            <a:xfrm>
              <a:off x="7320947" y="5207550"/>
              <a:ext cx="694500" cy="80700"/>
              <a:chOff x="2861229" y="4912700"/>
              <a:chExt cx="694500" cy="80700"/>
            </a:xfrm>
          </p:grpSpPr>
          <p:cxnSp>
            <p:nvCxnSpPr>
              <p:cNvPr id="403" name="Google Shape;403;p33"/>
              <p:cNvCxnSpPr/>
              <p:nvPr/>
            </p:nvCxnSpPr>
            <p:spPr>
              <a:xfrm flipH="1" rot="10800000">
                <a:off x="2861229" y="49889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33"/>
              <p:cNvCxnSpPr/>
              <p:nvPr/>
            </p:nvCxnSpPr>
            <p:spPr>
              <a:xfrm flipH="1" rot="10800000">
                <a:off x="2861229" y="49127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3041875" y="2466900"/>
            <a:ext cx="622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Circuitos Combinatorios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722" cy="2387600"/>
            <a:chOff x="1406105" y="1846054"/>
            <a:chExt cx="1345722" cy="2387600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39970" cy="2387600"/>
            <a:chOff x="8373374" y="2035835"/>
            <a:chExt cx="1339970" cy="2387600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NAND y ecuaciones</a:t>
            </a:r>
            <a:endParaRPr/>
          </a:p>
        </p:txBody>
      </p:sp>
      <p:pic>
        <p:nvPicPr>
          <p:cNvPr id="411" name="Google Shape;411;p34"/>
          <p:cNvPicPr preferRelativeResize="0"/>
          <p:nvPr/>
        </p:nvPicPr>
        <p:blipFill rotWithShape="1">
          <a:blip r:embed="rId3">
            <a:alphaModFix/>
          </a:blip>
          <a:srcRect b="54926" l="12205" r="56116" t="22439"/>
          <a:stretch/>
        </p:blipFill>
        <p:spPr>
          <a:xfrm>
            <a:off x="437425" y="3922480"/>
            <a:ext cx="3869805" cy="1828800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12" name="Google Shape;4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7250" y="3922475"/>
            <a:ext cx="5578476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p34"/>
          <p:cNvGrpSpPr/>
          <p:nvPr/>
        </p:nvGrpSpPr>
        <p:grpSpPr>
          <a:xfrm>
            <a:off x="6183150" y="3489088"/>
            <a:ext cx="3240000" cy="1944662"/>
            <a:chOff x="6183150" y="3489088"/>
            <a:chExt cx="3240000" cy="1944662"/>
          </a:xfrm>
        </p:grpSpPr>
        <p:sp>
          <p:nvSpPr>
            <p:cNvPr id="414" name="Google Shape;414;p34"/>
            <p:cNvSpPr/>
            <p:nvPr/>
          </p:nvSpPr>
          <p:spPr>
            <a:xfrm>
              <a:off x="6183150" y="3849450"/>
              <a:ext cx="3240000" cy="1584300"/>
            </a:xfrm>
            <a:prstGeom prst="ellipse">
              <a:avLst/>
            </a:prstGeom>
            <a:noFill/>
            <a:ln cap="flat" cmpd="sng" w="28575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4"/>
            <p:cNvSpPr txBox="1"/>
            <p:nvPr/>
          </p:nvSpPr>
          <p:spPr>
            <a:xfrm>
              <a:off x="7480138" y="3489088"/>
              <a:ext cx="6921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99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CC0099"/>
                  </a:solidFill>
                  <a:latin typeface="Arial"/>
                  <a:ea typeface="Arial"/>
                  <a:cs typeface="Arial"/>
                  <a:sym typeface="Arial"/>
                </a:rPr>
                <a:t>NOR</a:t>
              </a:r>
              <a:endParaRPr/>
            </a:p>
          </p:txBody>
        </p:sp>
      </p:grpSp>
      <p:grpSp>
        <p:nvGrpSpPr>
          <p:cNvPr id="416" name="Google Shape;416;p34"/>
          <p:cNvGrpSpPr/>
          <p:nvPr/>
        </p:nvGrpSpPr>
        <p:grpSpPr>
          <a:xfrm>
            <a:off x="9567700" y="3849450"/>
            <a:ext cx="1944600" cy="1512963"/>
            <a:chOff x="9567700" y="3849450"/>
            <a:chExt cx="1944600" cy="1512963"/>
          </a:xfrm>
        </p:grpSpPr>
        <p:sp>
          <p:nvSpPr>
            <p:cNvPr id="417" name="Google Shape;417;p34"/>
            <p:cNvSpPr/>
            <p:nvPr/>
          </p:nvSpPr>
          <p:spPr>
            <a:xfrm>
              <a:off x="9567700" y="4209813"/>
              <a:ext cx="1944600" cy="1152600"/>
            </a:xfrm>
            <a:prstGeom prst="ellipse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4"/>
            <p:cNvSpPr txBox="1"/>
            <p:nvPr/>
          </p:nvSpPr>
          <p:spPr>
            <a:xfrm>
              <a:off x="10215400" y="3849450"/>
              <a:ext cx="6795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AND</a:t>
              </a:r>
              <a:endParaRPr/>
            </a:p>
          </p:txBody>
        </p:sp>
      </p:grpSp>
      <p:sp>
        <p:nvSpPr>
          <p:cNvPr id="419" name="Google Shape;419;p34"/>
          <p:cNvSpPr txBox="1"/>
          <p:nvPr/>
        </p:nvSpPr>
        <p:spPr>
          <a:xfrm rot="-957">
            <a:off x="4598287" y="4292321"/>
            <a:ext cx="10779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🠲</a:t>
            </a:r>
            <a:endParaRPr sz="6400"/>
          </a:p>
        </p:txBody>
      </p:sp>
      <p:grpSp>
        <p:nvGrpSpPr>
          <p:cNvPr id="420" name="Google Shape;420;p34"/>
          <p:cNvGrpSpPr/>
          <p:nvPr/>
        </p:nvGrpSpPr>
        <p:grpSpPr>
          <a:xfrm>
            <a:off x="437425" y="2098650"/>
            <a:ext cx="2031000" cy="478500"/>
            <a:chOff x="-72750" y="4912700"/>
            <a:chExt cx="2031000" cy="478500"/>
          </a:xfrm>
        </p:grpSpPr>
        <p:sp>
          <p:nvSpPr>
            <p:cNvPr id="421" name="Google Shape;421;p34"/>
            <p:cNvSpPr txBox="1"/>
            <p:nvPr/>
          </p:nvSpPr>
          <p:spPr>
            <a:xfrm>
              <a:off x="-72750" y="4915100"/>
              <a:ext cx="2031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latin typeface="Roboto"/>
                  <a:ea typeface="Roboto"/>
                  <a:cs typeface="Roboto"/>
                  <a:sym typeface="Roboto"/>
                </a:rPr>
                <a:t>F = (A + B) * C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2" name="Google Shape;422;p34"/>
            <p:cNvCxnSpPr/>
            <p:nvPr/>
          </p:nvCxnSpPr>
          <p:spPr>
            <a:xfrm flipH="1" rot="10800000">
              <a:off x="604036" y="4912700"/>
              <a:ext cx="694500" cy="4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3" name="Google Shape;423;p34"/>
          <p:cNvGrpSpPr/>
          <p:nvPr/>
        </p:nvGrpSpPr>
        <p:grpSpPr>
          <a:xfrm>
            <a:off x="2392225" y="2099850"/>
            <a:ext cx="2031000" cy="476100"/>
            <a:chOff x="2671550" y="5294900"/>
            <a:chExt cx="2031000" cy="476100"/>
          </a:xfrm>
        </p:grpSpPr>
        <p:grpSp>
          <p:nvGrpSpPr>
            <p:cNvPr id="424" name="Google Shape;424;p34"/>
            <p:cNvGrpSpPr/>
            <p:nvPr/>
          </p:nvGrpSpPr>
          <p:grpSpPr>
            <a:xfrm>
              <a:off x="2671550" y="5294900"/>
              <a:ext cx="2031000" cy="476100"/>
              <a:chOff x="2406500" y="4913900"/>
              <a:chExt cx="2031000" cy="476100"/>
            </a:xfrm>
          </p:grpSpPr>
          <p:sp>
            <p:nvSpPr>
              <p:cNvPr id="425" name="Google Shape;425;p34"/>
              <p:cNvSpPr txBox="1"/>
              <p:nvPr/>
            </p:nvSpPr>
            <p:spPr>
              <a:xfrm>
                <a:off x="2406500" y="4913900"/>
                <a:ext cx="20310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latin typeface="Roboto"/>
                    <a:ea typeface="Roboto"/>
                    <a:cs typeface="Roboto"/>
                    <a:sym typeface="Roboto"/>
                  </a:rPr>
                  <a:t>= (A * B) * C</a:t>
                </a:r>
                <a:endParaRPr b="1" sz="2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26" name="Google Shape;426;p34"/>
              <p:cNvCxnSpPr/>
              <p:nvPr/>
            </p:nvCxnSpPr>
            <p:spPr>
              <a:xfrm flipH="1" rot="10800000">
                <a:off x="3308452" y="4992200"/>
                <a:ext cx="194100" cy="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27" name="Google Shape;427;p34"/>
            <p:cNvCxnSpPr/>
            <p:nvPr/>
          </p:nvCxnSpPr>
          <p:spPr>
            <a:xfrm flipH="1" rot="10800000">
              <a:off x="3116302" y="5373200"/>
              <a:ext cx="194100" cy="1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8" name="Google Shape;428;p34"/>
          <p:cNvGrpSpPr/>
          <p:nvPr/>
        </p:nvGrpSpPr>
        <p:grpSpPr>
          <a:xfrm>
            <a:off x="5745025" y="1866450"/>
            <a:ext cx="2031000" cy="709500"/>
            <a:chOff x="6896100" y="5051550"/>
            <a:chExt cx="2031000" cy="709500"/>
          </a:xfrm>
        </p:grpSpPr>
        <p:grpSp>
          <p:nvGrpSpPr>
            <p:cNvPr id="429" name="Google Shape;429;p34"/>
            <p:cNvGrpSpPr/>
            <p:nvPr/>
          </p:nvGrpSpPr>
          <p:grpSpPr>
            <a:xfrm>
              <a:off x="6896100" y="5284950"/>
              <a:ext cx="2031000" cy="476100"/>
              <a:chOff x="2671550" y="5294900"/>
              <a:chExt cx="2031000" cy="476100"/>
            </a:xfrm>
          </p:grpSpPr>
          <p:grpSp>
            <p:nvGrpSpPr>
              <p:cNvPr id="430" name="Google Shape;430;p34"/>
              <p:cNvGrpSpPr/>
              <p:nvPr/>
            </p:nvGrpSpPr>
            <p:grpSpPr>
              <a:xfrm>
                <a:off x="2671550" y="5294900"/>
                <a:ext cx="2031000" cy="476100"/>
                <a:chOff x="2406500" y="4913900"/>
                <a:chExt cx="2031000" cy="476100"/>
              </a:xfrm>
            </p:grpSpPr>
            <p:sp>
              <p:nvSpPr>
                <p:cNvPr id="431" name="Google Shape;431;p34"/>
                <p:cNvSpPr txBox="1"/>
                <p:nvPr/>
              </p:nvSpPr>
              <p:spPr>
                <a:xfrm>
                  <a:off x="2406500" y="4913900"/>
                  <a:ext cx="2031000" cy="47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300">
                      <a:latin typeface="Roboto"/>
                      <a:ea typeface="Roboto"/>
                      <a:cs typeface="Roboto"/>
                      <a:sym typeface="Roboto"/>
                    </a:rPr>
                    <a:t>= (A * B) * C</a:t>
                  </a:r>
                  <a:endParaRPr b="1" sz="23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432" name="Google Shape;432;p34"/>
                <p:cNvCxnSpPr/>
                <p:nvPr/>
              </p:nvCxnSpPr>
              <p:spPr>
                <a:xfrm flipH="1" rot="10800000">
                  <a:off x="3308452" y="4992200"/>
                  <a:ext cx="194100" cy="1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33" name="Google Shape;433;p34"/>
              <p:cNvCxnSpPr/>
              <p:nvPr/>
            </p:nvCxnSpPr>
            <p:spPr>
              <a:xfrm flipH="1" rot="10800000">
                <a:off x="3116302" y="5373200"/>
                <a:ext cx="194100" cy="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34" name="Google Shape;434;p34"/>
            <p:cNvGrpSpPr/>
            <p:nvPr/>
          </p:nvGrpSpPr>
          <p:grpSpPr>
            <a:xfrm>
              <a:off x="7320947" y="5207550"/>
              <a:ext cx="694500" cy="80700"/>
              <a:chOff x="2861229" y="4912700"/>
              <a:chExt cx="694500" cy="80700"/>
            </a:xfrm>
          </p:grpSpPr>
          <p:cxnSp>
            <p:nvCxnSpPr>
              <p:cNvPr id="435" name="Google Shape;435;p34"/>
              <p:cNvCxnSpPr/>
              <p:nvPr/>
            </p:nvCxnSpPr>
            <p:spPr>
              <a:xfrm flipH="1" rot="10800000">
                <a:off x="2861229" y="49889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34"/>
              <p:cNvCxnSpPr/>
              <p:nvPr/>
            </p:nvCxnSpPr>
            <p:spPr>
              <a:xfrm flipH="1" rot="10800000">
                <a:off x="2861229" y="49127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37" name="Google Shape;437;p34"/>
            <p:cNvGrpSpPr/>
            <p:nvPr/>
          </p:nvGrpSpPr>
          <p:grpSpPr>
            <a:xfrm>
              <a:off x="7314472" y="5051550"/>
              <a:ext cx="1273200" cy="84300"/>
              <a:chOff x="7164879" y="5137700"/>
              <a:chExt cx="1273200" cy="84300"/>
            </a:xfrm>
          </p:grpSpPr>
          <p:cxnSp>
            <p:nvCxnSpPr>
              <p:cNvPr id="438" name="Google Shape;438;p34"/>
              <p:cNvCxnSpPr/>
              <p:nvPr/>
            </p:nvCxnSpPr>
            <p:spPr>
              <a:xfrm flipH="1" rot="10800000">
                <a:off x="7164879" y="5213900"/>
                <a:ext cx="1273200" cy="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34"/>
              <p:cNvCxnSpPr/>
              <p:nvPr/>
            </p:nvCxnSpPr>
            <p:spPr>
              <a:xfrm flipH="1" rot="10800000">
                <a:off x="7164879" y="5137700"/>
                <a:ext cx="1273200" cy="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0" name="Google Shape;440;p34"/>
          <p:cNvGrpSpPr/>
          <p:nvPr/>
        </p:nvGrpSpPr>
        <p:grpSpPr>
          <a:xfrm>
            <a:off x="4068625" y="2022450"/>
            <a:ext cx="2031000" cy="553500"/>
            <a:chOff x="6896100" y="5207550"/>
            <a:chExt cx="2031000" cy="553500"/>
          </a:xfrm>
        </p:grpSpPr>
        <p:grpSp>
          <p:nvGrpSpPr>
            <p:cNvPr id="441" name="Google Shape;441;p34"/>
            <p:cNvGrpSpPr/>
            <p:nvPr/>
          </p:nvGrpSpPr>
          <p:grpSpPr>
            <a:xfrm>
              <a:off x="6896100" y="5284950"/>
              <a:ext cx="2031000" cy="476100"/>
              <a:chOff x="2671550" y="5294900"/>
              <a:chExt cx="2031000" cy="476100"/>
            </a:xfrm>
          </p:grpSpPr>
          <p:grpSp>
            <p:nvGrpSpPr>
              <p:cNvPr id="442" name="Google Shape;442;p34"/>
              <p:cNvGrpSpPr/>
              <p:nvPr/>
            </p:nvGrpSpPr>
            <p:grpSpPr>
              <a:xfrm>
                <a:off x="2671550" y="5294900"/>
                <a:ext cx="2031000" cy="476100"/>
                <a:chOff x="2406500" y="4913900"/>
                <a:chExt cx="2031000" cy="476100"/>
              </a:xfrm>
            </p:grpSpPr>
            <p:sp>
              <p:nvSpPr>
                <p:cNvPr id="443" name="Google Shape;443;p34"/>
                <p:cNvSpPr txBox="1"/>
                <p:nvPr/>
              </p:nvSpPr>
              <p:spPr>
                <a:xfrm>
                  <a:off x="2406500" y="4913900"/>
                  <a:ext cx="2031000" cy="47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300">
                      <a:latin typeface="Roboto"/>
                      <a:ea typeface="Roboto"/>
                      <a:cs typeface="Roboto"/>
                      <a:sym typeface="Roboto"/>
                    </a:rPr>
                    <a:t>= (A * B) * C</a:t>
                  </a:r>
                  <a:endParaRPr b="1" sz="23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444" name="Google Shape;444;p34"/>
                <p:cNvCxnSpPr/>
                <p:nvPr/>
              </p:nvCxnSpPr>
              <p:spPr>
                <a:xfrm flipH="1" rot="10800000">
                  <a:off x="3308452" y="4992200"/>
                  <a:ext cx="194100" cy="12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45" name="Google Shape;445;p34"/>
              <p:cNvCxnSpPr/>
              <p:nvPr/>
            </p:nvCxnSpPr>
            <p:spPr>
              <a:xfrm flipH="1" rot="10800000">
                <a:off x="3116302" y="5373200"/>
                <a:ext cx="194100" cy="1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46" name="Google Shape;446;p34"/>
            <p:cNvGrpSpPr/>
            <p:nvPr/>
          </p:nvGrpSpPr>
          <p:grpSpPr>
            <a:xfrm>
              <a:off x="7320947" y="5207550"/>
              <a:ext cx="694500" cy="80700"/>
              <a:chOff x="2861229" y="4912700"/>
              <a:chExt cx="694500" cy="80700"/>
            </a:xfrm>
          </p:grpSpPr>
          <p:cxnSp>
            <p:nvCxnSpPr>
              <p:cNvPr id="447" name="Google Shape;447;p34"/>
              <p:cNvCxnSpPr/>
              <p:nvPr/>
            </p:nvCxnSpPr>
            <p:spPr>
              <a:xfrm flipH="1" rot="10800000">
                <a:off x="2861229" y="49889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34"/>
              <p:cNvCxnSpPr/>
              <p:nvPr/>
            </p:nvCxnSpPr>
            <p:spPr>
              <a:xfrm flipH="1" rot="10800000">
                <a:off x="2861229" y="49127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454" name="Google Shape;454;p3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NOR</a:t>
            </a:r>
            <a:endParaRPr/>
          </a:p>
        </p:txBody>
      </p:sp>
      <p:pic>
        <p:nvPicPr>
          <p:cNvPr id="455" name="Google Shape;455;p35"/>
          <p:cNvPicPr preferRelativeResize="0"/>
          <p:nvPr/>
        </p:nvPicPr>
        <p:blipFill rotWithShape="1">
          <a:blip r:embed="rId3">
            <a:alphaModFix/>
          </a:blip>
          <a:srcRect b="54929" l="12200" r="56116" t="22443"/>
          <a:stretch/>
        </p:blipFill>
        <p:spPr>
          <a:xfrm>
            <a:off x="430200" y="1775225"/>
            <a:ext cx="3779838" cy="1670051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56" name="Google Shape;456;p35"/>
          <p:cNvSpPr txBox="1"/>
          <p:nvPr/>
        </p:nvSpPr>
        <p:spPr>
          <a:xfrm>
            <a:off x="2155225" y="4338325"/>
            <a:ext cx="865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= A   B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7" name="Google Shape;457;p35"/>
          <p:cNvGrpSpPr/>
          <p:nvPr/>
        </p:nvGrpSpPr>
        <p:grpSpPr>
          <a:xfrm>
            <a:off x="2917225" y="4296650"/>
            <a:ext cx="865200" cy="517775"/>
            <a:chOff x="3355175" y="4296650"/>
            <a:chExt cx="865200" cy="517775"/>
          </a:xfrm>
        </p:grpSpPr>
        <p:sp>
          <p:nvSpPr>
            <p:cNvPr id="458" name="Google Shape;458;p35"/>
            <p:cNvSpPr txBox="1"/>
            <p:nvPr/>
          </p:nvSpPr>
          <p:spPr>
            <a:xfrm>
              <a:off x="3355175" y="4338325"/>
              <a:ext cx="8652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Roboto"/>
                  <a:ea typeface="Roboto"/>
                  <a:cs typeface="Roboto"/>
                  <a:sym typeface="Roboto"/>
                </a:rPr>
                <a:t>= A   B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9" name="Google Shape;459;p35"/>
            <p:cNvCxnSpPr/>
            <p:nvPr/>
          </p:nvCxnSpPr>
          <p:spPr>
            <a:xfrm flipH="1" rot="10800000">
              <a:off x="3556592" y="4372850"/>
              <a:ext cx="6174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35"/>
            <p:cNvCxnSpPr/>
            <p:nvPr/>
          </p:nvCxnSpPr>
          <p:spPr>
            <a:xfrm flipH="1" rot="10800000">
              <a:off x="3556592" y="4296650"/>
              <a:ext cx="617400" cy="2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61" name="Google Shape;461;p35"/>
          <p:cNvSpPr txBox="1"/>
          <p:nvPr/>
        </p:nvSpPr>
        <p:spPr>
          <a:xfrm>
            <a:off x="5455638" y="4112825"/>
            <a:ext cx="1101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🠲</a:t>
            </a:r>
            <a:endParaRPr sz="3900"/>
          </a:p>
        </p:txBody>
      </p:sp>
      <p:grpSp>
        <p:nvGrpSpPr>
          <p:cNvPr id="462" name="Google Shape;462;p35"/>
          <p:cNvGrpSpPr/>
          <p:nvPr/>
        </p:nvGrpSpPr>
        <p:grpSpPr>
          <a:xfrm>
            <a:off x="1970550" y="4766427"/>
            <a:ext cx="2913600" cy="1071150"/>
            <a:chOff x="-250350" y="2932875"/>
            <a:chExt cx="2913600" cy="1071150"/>
          </a:xfrm>
        </p:grpSpPr>
        <p:sp>
          <p:nvSpPr>
            <p:cNvPr id="463" name="Google Shape;463;p35"/>
            <p:cNvSpPr/>
            <p:nvPr/>
          </p:nvSpPr>
          <p:spPr>
            <a:xfrm rot="5400000">
              <a:off x="1062450" y="2803875"/>
              <a:ext cx="288000" cy="546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4" name="Google Shape;464;p35"/>
            <p:cNvSpPr txBox="1"/>
            <p:nvPr/>
          </p:nvSpPr>
          <p:spPr>
            <a:xfrm>
              <a:off x="-250350" y="3230025"/>
              <a:ext cx="29136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El AND nos molesta. Usamos De Morgan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465" name="Google Shape;465;p35"/>
          <p:cNvSpPr txBox="1"/>
          <p:nvPr/>
        </p:nvSpPr>
        <p:spPr>
          <a:xfrm>
            <a:off x="4693175" y="2077225"/>
            <a:ext cx="7289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Ya tenemos el primer NOR. Solo tenemos que pasar el AND con compuertas NOR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2147725" y="2237500"/>
            <a:ext cx="1654800" cy="10710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35"/>
          <p:cNvPicPr preferRelativeResize="0"/>
          <p:nvPr/>
        </p:nvPicPr>
        <p:blipFill rotWithShape="1">
          <a:blip r:embed="rId4">
            <a:alphaModFix/>
          </a:blip>
          <a:srcRect b="51569" l="59200" r="21890" t="6951"/>
          <a:stretch/>
        </p:blipFill>
        <p:spPr>
          <a:xfrm>
            <a:off x="430188" y="4040877"/>
            <a:ext cx="1520740" cy="1071000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468" name="Google Shape;468;p35"/>
          <p:cNvGrpSpPr/>
          <p:nvPr/>
        </p:nvGrpSpPr>
        <p:grpSpPr>
          <a:xfrm>
            <a:off x="3755425" y="4298750"/>
            <a:ext cx="998400" cy="515675"/>
            <a:chOff x="3755425" y="4298750"/>
            <a:chExt cx="998400" cy="515675"/>
          </a:xfrm>
        </p:grpSpPr>
        <p:grpSp>
          <p:nvGrpSpPr>
            <p:cNvPr id="469" name="Google Shape;469;p35"/>
            <p:cNvGrpSpPr/>
            <p:nvPr/>
          </p:nvGrpSpPr>
          <p:grpSpPr>
            <a:xfrm>
              <a:off x="3755425" y="4298750"/>
              <a:ext cx="998400" cy="515675"/>
              <a:chOff x="3755425" y="4298750"/>
              <a:chExt cx="998400" cy="515675"/>
            </a:xfrm>
          </p:grpSpPr>
          <p:sp>
            <p:nvSpPr>
              <p:cNvPr id="470" name="Google Shape;470;p35"/>
              <p:cNvSpPr txBox="1"/>
              <p:nvPr/>
            </p:nvSpPr>
            <p:spPr>
              <a:xfrm>
                <a:off x="3755425" y="4338325"/>
                <a:ext cx="9984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Roboto"/>
                    <a:ea typeface="Roboto"/>
                    <a:cs typeface="Roboto"/>
                    <a:sym typeface="Roboto"/>
                  </a:rPr>
                  <a:t>= A + B</a:t>
                </a:r>
                <a:endParaRPr b="1" sz="1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471" name="Google Shape;471;p35"/>
              <p:cNvCxnSpPr/>
              <p:nvPr/>
            </p:nvCxnSpPr>
            <p:spPr>
              <a:xfrm>
                <a:off x="3956842" y="4298750"/>
                <a:ext cx="684900" cy="1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35"/>
              <p:cNvCxnSpPr/>
              <p:nvPr/>
            </p:nvCxnSpPr>
            <p:spPr>
              <a:xfrm>
                <a:off x="4376689" y="4374950"/>
                <a:ext cx="266400" cy="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73" name="Google Shape;473;p35"/>
            <p:cNvCxnSpPr/>
            <p:nvPr/>
          </p:nvCxnSpPr>
          <p:spPr>
            <a:xfrm>
              <a:off x="3958336" y="4374950"/>
              <a:ext cx="26640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74" name="Google Shape;474;p35"/>
          <p:cNvPicPr preferRelativeResize="0"/>
          <p:nvPr/>
        </p:nvPicPr>
        <p:blipFill rotWithShape="1">
          <a:blip r:embed="rId5">
            <a:alphaModFix/>
          </a:blip>
          <a:srcRect b="0" l="0" r="0" t="6594"/>
          <a:stretch/>
        </p:blipFill>
        <p:spPr>
          <a:xfrm>
            <a:off x="7611600" y="3802815"/>
            <a:ext cx="3846175" cy="1547125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480" name="Google Shape;480;p3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NOR</a:t>
            </a:r>
            <a:endParaRPr/>
          </a:p>
        </p:txBody>
      </p:sp>
      <p:pic>
        <p:nvPicPr>
          <p:cNvPr id="481" name="Google Shape;481;p36"/>
          <p:cNvPicPr preferRelativeResize="0"/>
          <p:nvPr/>
        </p:nvPicPr>
        <p:blipFill rotWithShape="1">
          <a:blip r:embed="rId3">
            <a:alphaModFix/>
          </a:blip>
          <a:srcRect b="54926" l="12205" r="56116" t="22439"/>
          <a:stretch/>
        </p:blipFill>
        <p:spPr>
          <a:xfrm>
            <a:off x="596800" y="1567405"/>
            <a:ext cx="3869805" cy="1828800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2" name="Google Shape;482;p36"/>
          <p:cNvSpPr txBox="1"/>
          <p:nvPr/>
        </p:nvSpPr>
        <p:spPr>
          <a:xfrm rot="1768521">
            <a:off x="4690747" y="3216861"/>
            <a:ext cx="1194393" cy="1089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🠲</a:t>
            </a:r>
            <a:endParaRPr sz="6400"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650" y="3932450"/>
            <a:ext cx="4991826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36"/>
          <p:cNvGrpSpPr/>
          <p:nvPr/>
        </p:nvGrpSpPr>
        <p:grpSpPr>
          <a:xfrm>
            <a:off x="7324657" y="3655628"/>
            <a:ext cx="3466200" cy="2145135"/>
            <a:chOff x="7025832" y="3645653"/>
            <a:chExt cx="3466200" cy="2145135"/>
          </a:xfrm>
        </p:grpSpPr>
        <p:sp>
          <p:nvSpPr>
            <p:cNvPr id="485" name="Google Shape;485;p36"/>
            <p:cNvSpPr/>
            <p:nvPr/>
          </p:nvSpPr>
          <p:spPr>
            <a:xfrm>
              <a:off x="7025832" y="3992288"/>
              <a:ext cx="3466200" cy="1798500"/>
            </a:xfrm>
            <a:prstGeom prst="ellipse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6"/>
            <p:cNvSpPr txBox="1"/>
            <p:nvPr/>
          </p:nvSpPr>
          <p:spPr>
            <a:xfrm>
              <a:off x="8180325" y="3645653"/>
              <a:ext cx="12114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AND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492" name="Google Shape;492;p3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NOR y ecuaciones</a:t>
            </a:r>
            <a:endParaRPr/>
          </a:p>
        </p:txBody>
      </p:sp>
      <p:sp>
        <p:nvSpPr>
          <p:cNvPr id="493" name="Google Shape;493;p37"/>
          <p:cNvSpPr txBox="1"/>
          <p:nvPr/>
        </p:nvSpPr>
        <p:spPr>
          <a:xfrm>
            <a:off x="375500" y="1698875"/>
            <a:ext cx="10916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Veamos el mismo ejemplo, pero esta vez con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NOR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y analizando la fórmula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94" name="Google Shape;494;p37"/>
          <p:cNvPicPr preferRelativeResize="0"/>
          <p:nvPr/>
        </p:nvPicPr>
        <p:blipFill rotWithShape="1">
          <a:blip r:embed="rId3">
            <a:alphaModFix/>
          </a:blip>
          <a:srcRect b="54929" l="12200" r="56116" t="22443"/>
          <a:stretch/>
        </p:blipFill>
        <p:spPr>
          <a:xfrm>
            <a:off x="4206075" y="2654825"/>
            <a:ext cx="3779838" cy="1670051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495" name="Google Shape;495;p37"/>
          <p:cNvGrpSpPr/>
          <p:nvPr/>
        </p:nvGrpSpPr>
        <p:grpSpPr>
          <a:xfrm>
            <a:off x="3289800" y="5293700"/>
            <a:ext cx="2031000" cy="478500"/>
            <a:chOff x="-72750" y="4912700"/>
            <a:chExt cx="2031000" cy="478500"/>
          </a:xfrm>
        </p:grpSpPr>
        <p:sp>
          <p:nvSpPr>
            <p:cNvPr id="496" name="Google Shape;496;p37"/>
            <p:cNvSpPr txBox="1"/>
            <p:nvPr/>
          </p:nvSpPr>
          <p:spPr>
            <a:xfrm>
              <a:off x="-72750" y="4915100"/>
              <a:ext cx="20310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latin typeface="Roboto"/>
                  <a:ea typeface="Roboto"/>
                  <a:cs typeface="Roboto"/>
                  <a:sym typeface="Roboto"/>
                </a:rPr>
                <a:t>F </a:t>
              </a:r>
              <a:r>
                <a:rPr b="1" lang="en-US" sz="2300">
                  <a:latin typeface="Roboto"/>
                  <a:ea typeface="Roboto"/>
                  <a:cs typeface="Roboto"/>
                  <a:sym typeface="Roboto"/>
                </a:rPr>
                <a:t>= (A + B) * C</a:t>
              </a:r>
              <a:endParaRPr b="1" sz="23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7" name="Google Shape;497;p37"/>
            <p:cNvCxnSpPr/>
            <p:nvPr/>
          </p:nvCxnSpPr>
          <p:spPr>
            <a:xfrm flipH="1" rot="10800000">
              <a:off x="604036" y="4912700"/>
              <a:ext cx="694500" cy="4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8" name="Google Shape;498;p37"/>
          <p:cNvGrpSpPr/>
          <p:nvPr/>
        </p:nvGrpSpPr>
        <p:grpSpPr>
          <a:xfrm>
            <a:off x="5194800" y="5137700"/>
            <a:ext cx="2031000" cy="634500"/>
            <a:chOff x="4831550" y="5137700"/>
            <a:chExt cx="2031000" cy="634500"/>
          </a:xfrm>
        </p:grpSpPr>
        <p:grpSp>
          <p:nvGrpSpPr>
            <p:cNvPr id="499" name="Google Shape;499;p37"/>
            <p:cNvGrpSpPr/>
            <p:nvPr/>
          </p:nvGrpSpPr>
          <p:grpSpPr>
            <a:xfrm>
              <a:off x="4831550" y="5293700"/>
              <a:ext cx="2031000" cy="478500"/>
              <a:chOff x="3450" y="4912700"/>
              <a:chExt cx="2031000" cy="478500"/>
            </a:xfrm>
          </p:grpSpPr>
          <p:sp>
            <p:nvSpPr>
              <p:cNvPr id="500" name="Google Shape;500;p37"/>
              <p:cNvSpPr txBox="1"/>
              <p:nvPr/>
            </p:nvSpPr>
            <p:spPr>
              <a:xfrm>
                <a:off x="3450" y="4915100"/>
                <a:ext cx="20310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latin typeface="Roboto"/>
                    <a:ea typeface="Roboto"/>
                    <a:cs typeface="Roboto"/>
                    <a:sym typeface="Roboto"/>
                  </a:rPr>
                  <a:t>= (A + B) * C</a:t>
                </a:r>
                <a:endParaRPr b="1" sz="2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501" name="Google Shape;501;p37"/>
              <p:cNvCxnSpPr/>
              <p:nvPr/>
            </p:nvCxnSpPr>
            <p:spPr>
              <a:xfrm flipH="1" rot="10800000">
                <a:off x="451636" y="49127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2" name="Google Shape;502;p37"/>
            <p:cNvGrpSpPr/>
            <p:nvPr/>
          </p:nvGrpSpPr>
          <p:grpSpPr>
            <a:xfrm>
              <a:off x="5269840" y="5137700"/>
              <a:ext cx="1273200" cy="84300"/>
              <a:chOff x="7164879" y="5137700"/>
              <a:chExt cx="1273200" cy="84300"/>
            </a:xfrm>
          </p:grpSpPr>
          <p:cxnSp>
            <p:nvCxnSpPr>
              <p:cNvPr id="503" name="Google Shape;503;p37"/>
              <p:cNvCxnSpPr/>
              <p:nvPr/>
            </p:nvCxnSpPr>
            <p:spPr>
              <a:xfrm flipH="1" rot="10800000">
                <a:off x="7164879" y="5213900"/>
                <a:ext cx="1273200" cy="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37"/>
              <p:cNvCxnSpPr/>
              <p:nvPr/>
            </p:nvCxnSpPr>
            <p:spPr>
              <a:xfrm flipH="1" rot="10800000">
                <a:off x="7164879" y="5137700"/>
                <a:ext cx="1273200" cy="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5" name="Google Shape;505;p37"/>
          <p:cNvGrpSpPr/>
          <p:nvPr/>
        </p:nvGrpSpPr>
        <p:grpSpPr>
          <a:xfrm>
            <a:off x="6871200" y="5137700"/>
            <a:ext cx="2031000" cy="634500"/>
            <a:chOff x="6507950" y="5137700"/>
            <a:chExt cx="2031000" cy="634500"/>
          </a:xfrm>
        </p:grpSpPr>
        <p:grpSp>
          <p:nvGrpSpPr>
            <p:cNvPr id="506" name="Google Shape;506;p37"/>
            <p:cNvGrpSpPr/>
            <p:nvPr/>
          </p:nvGrpSpPr>
          <p:grpSpPr>
            <a:xfrm>
              <a:off x="6507950" y="5137700"/>
              <a:ext cx="2031000" cy="634500"/>
              <a:chOff x="4831550" y="5137700"/>
              <a:chExt cx="2031000" cy="634500"/>
            </a:xfrm>
          </p:grpSpPr>
          <p:grpSp>
            <p:nvGrpSpPr>
              <p:cNvPr id="507" name="Google Shape;507;p37"/>
              <p:cNvGrpSpPr/>
              <p:nvPr/>
            </p:nvGrpSpPr>
            <p:grpSpPr>
              <a:xfrm>
                <a:off x="4831550" y="5293700"/>
                <a:ext cx="2031000" cy="478500"/>
                <a:chOff x="3450" y="4912700"/>
                <a:chExt cx="2031000" cy="478500"/>
              </a:xfrm>
            </p:grpSpPr>
            <p:sp>
              <p:nvSpPr>
                <p:cNvPr id="508" name="Google Shape;508;p37"/>
                <p:cNvSpPr txBox="1"/>
                <p:nvPr/>
              </p:nvSpPr>
              <p:spPr>
                <a:xfrm>
                  <a:off x="3450" y="4915100"/>
                  <a:ext cx="2031000" cy="47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300">
                      <a:latin typeface="Roboto"/>
                      <a:ea typeface="Roboto"/>
                      <a:cs typeface="Roboto"/>
                      <a:sym typeface="Roboto"/>
                    </a:rPr>
                    <a:t>= (A + B) + C</a:t>
                  </a:r>
                  <a:endParaRPr b="1" sz="23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509" name="Google Shape;509;p37"/>
                <p:cNvCxnSpPr/>
                <p:nvPr/>
              </p:nvCxnSpPr>
              <p:spPr>
                <a:xfrm flipH="1" rot="10800000">
                  <a:off x="451636" y="4912700"/>
                  <a:ext cx="694500" cy="4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10" name="Google Shape;510;p37"/>
              <p:cNvGrpSpPr/>
              <p:nvPr/>
            </p:nvGrpSpPr>
            <p:grpSpPr>
              <a:xfrm>
                <a:off x="5269840" y="5137700"/>
                <a:ext cx="1301222" cy="161400"/>
                <a:chOff x="7164879" y="5137700"/>
                <a:chExt cx="1301222" cy="161400"/>
              </a:xfrm>
            </p:grpSpPr>
            <p:cxnSp>
              <p:nvCxnSpPr>
                <p:cNvPr id="511" name="Google Shape;511;p37"/>
                <p:cNvCxnSpPr/>
                <p:nvPr/>
              </p:nvCxnSpPr>
              <p:spPr>
                <a:xfrm>
                  <a:off x="8251601" y="5298200"/>
                  <a:ext cx="214500" cy="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2" name="Google Shape;512;p37"/>
                <p:cNvCxnSpPr/>
                <p:nvPr/>
              </p:nvCxnSpPr>
              <p:spPr>
                <a:xfrm flipH="1" rot="10800000">
                  <a:off x="7164879" y="5137700"/>
                  <a:ext cx="1273200" cy="8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513" name="Google Shape;513;p37"/>
            <p:cNvCxnSpPr/>
            <p:nvPr/>
          </p:nvCxnSpPr>
          <p:spPr>
            <a:xfrm flipH="1" rot="10800000">
              <a:off x="6956136" y="5217500"/>
              <a:ext cx="694500" cy="45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2 con NAND y ecuaciones</a:t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 rotWithShape="1">
          <a:blip r:embed="rId3">
            <a:alphaModFix/>
          </a:blip>
          <a:srcRect b="54926" l="12205" r="56116" t="22439"/>
          <a:stretch/>
        </p:blipFill>
        <p:spPr>
          <a:xfrm>
            <a:off x="437425" y="3922480"/>
            <a:ext cx="3869805" cy="1828800"/>
          </a:xfrm>
          <a:prstGeom prst="rect">
            <a:avLst/>
          </a:prstGeom>
          <a:noFill/>
          <a:ln cap="flat" cmpd="sng" w="9525">
            <a:solidFill>
              <a:srgbClr val="DEF5F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21" name="Google Shape;521;p38"/>
          <p:cNvSpPr txBox="1"/>
          <p:nvPr/>
        </p:nvSpPr>
        <p:spPr>
          <a:xfrm rot="-957">
            <a:off x="4598287" y="4292321"/>
            <a:ext cx="10779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🠲</a:t>
            </a:r>
            <a:endParaRPr sz="6400"/>
          </a:p>
        </p:txBody>
      </p:sp>
      <p:pic>
        <p:nvPicPr>
          <p:cNvPr id="522" name="Google Shape;52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5650" y="3932450"/>
            <a:ext cx="4991826" cy="182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38"/>
          <p:cNvGrpSpPr/>
          <p:nvPr/>
        </p:nvGrpSpPr>
        <p:grpSpPr>
          <a:xfrm>
            <a:off x="7324657" y="3655628"/>
            <a:ext cx="3466200" cy="2145135"/>
            <a:chOff x="7025832" y="3645653"/>
            <a:chExt cx="3466200" cy="2145135"/>
          </a:xfrm>
        </p:grpSpPr>
        <p:sp>
          <p:nvSpPr>
            <p:cNvPr id="524" name="Google Shape;524;p38"/>
            <p:cNvSpPr/>
            <p:nvPr/>
          </p:nvSpPr>
          <p:spPr>
            <a:xfrm>
              <a:off x="7025832" y="3992288"/>
              <a:ext cx="3466200" cy="1798500"/>
            </a:xfrm>
            <a:prstGeom prst="ellipse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8"/>
            <p:cNvSpPr txBox="1"/>
            <p:nvPr/>
          </p:nvSpPr>
          <p:spPr>
            <a:xfrm>
              <a:off x="8180325" y="3645653"/>
              <a:ext cx="12114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AND</a:t>
              </a: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37425" y="1940275"/>
            <a:ext cx="5612400" cy="634500"/>
            <a:chOff x="437425" y="1940275"/>
            <a:chExt cx="5612400" cy="634500"/>
          </a:xfrm>
        </p:grpSpPr>
        <p:grpSp>
          <p:nvGrpSpPr>
            <p:cNvPr id="527" name="Google Shape;527;p38"/>
            <p:cNvGrpSpPr/>
            <p:nvPr/>
          </p:nvGrpSpPr>
          <p:grpSpPr>
            <a:xfrm>
              <a:off x="437425" y="2096275"/>
              <a:ext cx="2031000" cy="478500"/>
              <a:chOff x="-72750" y="4912700"/>
              <a:chExt cx="2031000" cy="478500"/>
            </a:xfrm>
          </p:grpSpPr>
          <p:sp>
            <p:nvSpPr>
              <p:cNvPr id="528" name="Google Shape;528;p38"/>
              <p:cNvSpPr txBox="1"/>
              <p:nvPr/>
            </p:nvSpPr>
            <p:spPr>
              <a:xfrm>
                <a:off x="-72750" y="4915100"/>
                <a:ext cx="2031000" cy="4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latin typeface="Roboto"/>
                    <a:ea typeface="Roboto"/>
                    <a:cs typeface="Roboto"/>
                    <a:sym typeface="Roboto"/>
                  </a:rPr>
                  <a:t>F = (A + B) * C</a:t>
                </a:r>
                <a:endParaRPr b="1" sz="2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529" name="Google Shape;529;p38"/>
              <p:cNvCxnSpPr/>
              <p:nvPr/>
            </p:nvCxnSpPr>
            <p:spPr>
              <a:xfrm flipH="1" rot="10800000">
                <a:off x="604036" y="49127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30" name="Google Shape;530;p38"/>
            <p:cNvGrpSpPr/>
            <p:nvPr/>
          </p:nvGrpSpPr>
          <p:grpSpPr>
            <a:xfrm>
              <a:off x="2342425" y="1940275"/>
              <a:ext cx="2031000" cy="634500"/>
              <a:chOff x="4831550" y="5137700"/>
              <a:chExt cx="2031000" cy="634500"/>
            </a:xfrm>
          </p:grpSpPr>
          <p:grpSp>
            <p:nvGrpSpPr>
              <p:cNvPr id="531" name="Google Shape;531;p38"/>
              <p:cNvGrpSpPr/>
              <p:nvPr/>
            </p:nvGrpSpPr>
            <p:grpSpPr>
              <a:xfrm>
                <a:off x="4831550" y="5293700"/>
                <a:ext cx="2031000" cy="478500"/>
                <a:chOff x="3450" y="4912700"/>
                <a:chExt cx="2031000" cy="478500"/>
              </a:xfrm>
            </p:grpSpPr>
            <p:sp>
              <p:nvSpPr>
                <p:cNvPr id="532" name="Google Shape;532;p38"/>
                <p:cNvSpPr txBox="1"/>
                <p:nvPr/>
              </p:nvSpPr>
              <p:spPr>
                <a:xfrm>
                  <a:off x="3450" y="4915100"/>
                  <a:ext cx="2031000" cy="47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300">
                      <a:latin typeface="Roboto"/>
                      <a:ea typeface="Roboto"/>
                      <a:cs typeface="Roboto"/>
                      <a:sym typeface="Roboto"/>
                    </a:rPr>
                    <a:t>= (A + B) * C</a:t>
                  </a:r>
                  <a:endParaRPr b="1" sz="23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cxnSp>
              <p:nvCxnSpPr>
                <p:cNvPr id="533" name="Google Shape;533;p38"/>
                <p:cNvCxnSpPr/>
                <p:nvPr/>
              </p:nvCxnSpPr>
              <p:spPr>
                <a:xfrm flipH="1" rot="10800000">
                  <a:off x="451636" y="4912700"/>
                  <a:ext cx="694500" cy="45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4" name="Google Shape;534;p38"/>
              <p:cNvGrpSpPr/>
              <p:nvPr/>
            </p:nvGrpSpPr>
            <p:grpSpPr>
              <a:xfrm>
                <a:off x="5269840" y="5137700"/>
                <a:ext cx="1273200" cy="84300"/>
                <a:chOff x="7164879" y="5137700"/>
                <a:chExt cx="1273200" cy="84300"/>
              </a:xfrm>
            </p:grpSpPr>
            <p:cxnSp>
              <p:nvCxnSpPr>
                <p:cNvPr id="535" name="Google Shape;535;p38"/>
                <p:cNvCxnSpPr/>
                <p:nvPr/>
              </p:nvCxnSpPr>
              <p:spPr>
                <a:xfrm flipH="1" rot="10800000">
                  <a:off x="7164879" y="5213900"/>
                  <a:ext cx="1273200" cy="8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6" name="Google Shape;536;p38"/>
                <p:cNvCxnSpPr/>
                <p:nvPr/>
              </p:nvCxnSpPr>
              <p:spPr>
                <a:xfrm flipH="1" rot="10800000">
                  <a:off x="7164879" y="5137700"/>
                  <a:ext cx="1273200" cy="8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7" name="Google Shape;537;p38"/>
            <p:cNvGrpSpPr/>
            <p:nvPr/>
          </p:nvGrpSpPr>
          <p:grpSpPr>
            <a:xfrm>
              <a:off x="4018825" y="1940275"/>
              <a:ext cx="2031000" cy="634500"/>
              <a:chOff x="6507950" y="5137700"/>
              <a:chExt cx="2031000" cy="634500"/>
            </a:xfrm>
          </p:grpSpPr>
          <p:grpSp>
            <p:nvGrpSpPr>
              <p:cNvPr id="538" name="Google Shape;538;p38"/>
              <p:cNvGrpSpPr/>
              <p:nvPr/>
            </p:nvGrpSpPr>
            <p:grpSpPr>
              <a:xfrm>
                <a:off x="6507950" y="5137700"/>
                <a:ext cx="2031000" cy="634500"/>
                <a:chOff x="4831550" y="5137700"/>
                <a:chExt cx="2031000" cy="634500"/>
              </a:xfrm>
            </p:grpSpPr>
            <p:grpSp>
              <p:nvGrpSpPr>
                <p:cNvPr id="539" name="Google Shape;539;p38"/>
                <p:cNvGrpSpPr/>
                <p:nvPr/>
              </p:nvGrpSpPr>
              <p:grpSpPr>
                <a:xfrm>
                  <a:off x="4831550" y="5293700"/>
                  <a:ext cx="2031000" cy="478500"/>
                  <a:chOff x="3450" y="4912700"/>
                  <a:chExt cx="2031000" cy="478500"/>
                </a:xfrm>
              </p:grpSpPr>
              <p:sp>
                <p:nvSpPr>
                  <p:cNvPr id="540" name="Google Shape;540;p38"/>
                  <p:cNvSpPr txBox="1"/>
                  <p:nvPr/>
                </p:nvSpPr>
                <p:spPr>
                  <a:xfrm>
                    <a:off x="3450" y="4915100"/>
                    <a:ext cx="2031000" cy="476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300">
                        <a:latin typeface="Roboto"/>
                        <a:ea typeface="Roboto"/>
                        <a:cs typeface="Roboto"/>
                        <a:sym typeface="Roboto"/>
                      </a:rPr>
                      <a:t>= (A + B) + C</a:t>
                    </a:r>
                    <a:endParaRPr b="1" sz="2300"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cxnSp>
                <p:nvCxnSpPr>
                  <p:cNvPr id="541" name="Google Shape;541;p38"/>
                  <p:cNvCxnSpPr/>
                  <p:nvPr/>
                </p:nvCxnSpPr>
                <p:spPr>
                  <a:xfrm flipH="1" rot="10800000">
                    <a:off x="451636" y="4912700"/>
                    <a:ext cx="694500" cy="45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42" name="Google Shape;542;p38"/>
                <p:cNvGrpSpPr/>
                <p:nvPr/>
              </p:nvGrpSpPr>
              <p:grpSpPr>
                <a:xfrm>
                  <a:off x="5269840" y="5137700"/>
                  <a:ext cx="1301222" cy="161400"/>
                  <a:chOff x="7164879" y="5137700"/>
                  <a:chExt cx="1301222" cy="161400"/>
                </a:xfrm>
              </p:grpSpPr>
              <p:cxnSp>
                <p:nvCxnSpPr>
                  <p:cNvPr id="543" name="Google Shape;543;p38"/>
                  <p:cNvCxnSpPr/>
                  <p:nvPr/>
                </p:nvCxnSpPr>
                <p:spPr>
                  <a:xfrm>
                    <a:off x="8251601" y="5298200"/>
                    <a:ext cx="214500" cy="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4" name="Google Shape;544;p38"/>
                  <p:cNvCxnSpPr/>
                  <p:nvPr/>
                </p:nvCxnSpPr>
                <p:spPr>
                  <a:xfrm flipH="1" rot="10800000">
                    <a:off x="7164879" y="5137700"/>
                    <a:ext cx="1273200" cy="81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cxnSp>
            <p:nvCxnSpPr>
              <p:cNvPr id="545" name="Google Shape;545;p38"/>
              <p:cNvCxnSpPr/>
              <p:nvPr/>
            </p:nvCxnSpPr>
            <p:spPr>
              <a:xfrm flipH="1" rot="10800000">
                <a:off x="6956136" y="5217500"/>
                <a:ext cx="694500" cy="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 txBox="1"/>
          <p:nvPr>
            <p:ph type="ctrTitle"/>
          </p:nvPr>
        </p:nvSpPr>
        <p:spPr>
          <a:xfrm>
            <a:off x="3041875" y="2466900"/>
            <a:ext cx="622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Funciones a partir de tablas</a:t>
            </a:r>
            <a:endParaRPr/>
          </a:p>
        </p:txBody>
      </p:sp>
      <p:grpSp>
        <p:nvGrpSpPr>
          <p:cNvPr id="551" name="Google Shape;551;p39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552" name="Google Shape;552;p39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556" name="Google Shape;556;p39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Tablas a Funciones</a:t>
            </a:r>
            <a:endParaRPr/>
          </a:p>
        </p:txBody>
      </p:sp>
      <p:sp>
        <p:nvSpPr>
          <p:cNvPr id="564" name="Google Shape;564;p4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Metodología</a:t>
            </a:r>
            <a:endParaRPr/>
          </a:p>
        </p:txBody>
      </p:sp>
      <p:sp>
        <p:nvSpPr>
          <p:cNvPr id="565" name="Google Shape;565;p40"/>
          <p:cNvSpPr txBox="1"/>
          <p:nvPr/>
        </p:nvSpPr>
        <p:spPr>
          <a:xfrm>
            <a:off x="375500" y="1698875"/>
            <a:ext cx="10916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Veamos la siguiente tabla: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566" name="Google Shape;566;p40"/>
          <p:cNvGraphicFramePr/>
          <p:nvPr/>
        </p:nvGraphicFramePr>
        <p:xfrm>
          <a:off x="4944263" y="251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{0FD2AD27-1B0D-40EB-AB2C-A71C12BA3ACD}</a:tableStyleId>
              </a:tblPr>
              <a:tblGrid>
                <a:gridCol w="503225"/>
                <a:gridCol w="504825"/>
                <a:gridCol w="503250"/>
                <a:gridCol w="792150"/>
              </a:tblGrid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C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40"/>
          <p:cNvSpPr txBox="1"/>
          <p:nvPr/>
        </p:nvSpPr>
        <p:spPr>
          <a:xfrm>
            <a:off x="637650" y="6012150"/>
            <a:ext cx="10916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¿Cómo sería la fórmula?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Tablas a Funciones</a:t>
            </a:r>
            <a:endParaRPr/>
          </a:p>
        </p:txBody>
      </p:sp>
      <p:sp>
        <p:nvSpPr>
          <p:cNvPr id="573" name="Google Shape;573;p4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Metodología</a:t>
            </a:r>
            <a:endParaRPr/>
          </a:p>
        </p:txBody>
      </p:sp>
      <p:graphicFrame>
        <p:nvGraphicFramePr>
          <p:cNvPr id="574" name="Google Shape;574;p41"/>
          <p:cNvGraphicFramePr/>
          <p:nvPr/>
        </p:nvGraphicFramePr>
        <p:xfrm>
          <a:off x="468813" y="18518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{0FD2AD27-1B0D-40EB-AB2C-A71C12BA3ACD}</a:tableStyleId>
              </a:tblPr>
              <a:tblGrid>
                <a:gridCol w="503225"/>
                <a:gridCol w="504825"/>
                <a:gridCol w="503250"/>
                <a:gridCol w="792150"/>
              </a:tblGrid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C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</a:tbl>
          </a:graphicData>
        </a:graphic>
      </p:graphicFrame>
      <p:sp>
        <p:nvSpPr>
          <p:cNvPr id="575" name="Google Shape;575;p41"/>
          <p:cNvSpPr txBox="1"/>
          <p:nvPr/>
        </p:nvSpPr>
        <p:spPr>
          <a:xfrm>
            <a:off x="3752925" y="1851850"/>
            <a:ext cx="4783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1. 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Quedarse con las filas que son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76" name="Google Shape;576;p41"/>
          <p:cNvGrpSpPr/>
          <p:nvPr/>
        </p:nvGrpSpPr>
        <p:grpSpPr>
          <a:xfrm>
            <a:off x="401775" y="2557988"/>
            <a:ext cx="2438700" cy="2442430"/>
            <a:chOff x="401775" y="2557988"/>
            <a:chExt cx="2438700" cy="2442430"/>
          </a:xfrm>
        </p:grpSpPr>
        <p:sp>
          <p:nvSpPr>
            <p:cNvPr id="577" name="Google Shape;577;p41"/>
            <p:cNvSpPr/>
            <p:nvPr/>
          </p:nvSpPr>
          <p:spPr>
            <a:xfrm>
              <a:off x="401775" y="2557988"/>
              <a:ext cx="2438700" cy="357000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401775" y="3243788"/>
              <a:ext cx="2438700" cy="357000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01775" y="3929588"/>
              <a:ext cx="2438700" cy="357000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401775" y="4643418"/>
              <a:ext cx="2438700" cy="357000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41"/>
          <p:cNvSpPr txBox="1"/>
          <p:nvPr/>
        </p:nvSpPr>
        <p:spPr>
          <a:xfrm>
            <a:off x="3752925" y="2385250"/>
            <a:ext cx="4783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. Armar la fórmula con </a:t>
            </a:r>
            <a:r>
              <a:rPr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OR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2" name="Google Shape;582;p41"/>
          <p:cNvGrpSpPr/>
          <p:nvPr/>
        </p:nvGrpSpPr>
        <p:grpSpPr>
          <a:xfrm>
            <a:off x="2894975" y="2513355"/>
            <a:ext cx="548400" cy="2486487"/>
            <a:chOff x="2894975" y="2513355"/>
            <a:chExt cx="548400" cy="2486487"/>
          </a:xfrm>
        </p:grpSpPr>
        <p:sp>
          <p:nvSpPr>
            <p:cNvPr id="583" name="Google Shape;583;p41"/>
            <p:cNvSpPr txBox="1"/>
            <p:nvPr/>
          </p:nvSpPr>
          <p:spPr>
            <a:xfrm>
              <a:off x="2894975" y="2513355"/>
              <a:ext cx="548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84" name="Google Shape;584;p41"/>
            <p:cNvSpPr txBox="1"/>
            <p:nvPr/>
          </p:nvSpPr>
          <p:spPr>
            <a:xfrm>
              <a:off x="2894975" y="3199155"/>
              <a:ext cx="548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85" name="Google Shape;585;p41"/>
            <p:cNvSpPr txBox="1"/>
            <p:nvPr/>
          </p:nvSpPr>
          <p:spPr>
            <a:xfrm>
              <a:off x="2894975" y="3884955"/>
              <a:ext cx="548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86" name="Google Shape;586;p41"/>
            <p:cNvSpPr txBox="1"/>
            <p:nvPr/>
          </p:nvSpPr>
          <p:spPr>
            <a:xfrm>
              <a:off x="2894975" y="4589442"/>
              <a:ext cx="548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587" name="Google Shape;587;p41"/>
          <p:cNvSpPr txBox="1"/>
          <p:nvPr/>
        </p:nvSpPr>
        <p:spPr>
          <a:xfrm>
            <a:off x="4492325" y="3071050"/>
            <a:ext cx="71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F =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8" name="Google Shape;588;p41"/>
          <p:cNvSpPr txBox="1"/>
          <p:nvPr/>
        </p:nvSpPr>
        <p:spPr>
          <a:xfrm>
            <a:off x="3752925" y="4671250"/>
            <a:ext cx="3536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. Si se puede, simplificar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099900" y="3071050"/>
            <a:ext cx="1105800" cy="1229730"/>
            <a:chOff x="5099900" y="3071050"/>
            <a:chExt cx="1105800" cy="1229730"/>
          </a:xfrm>
        </p:grpSpPr>
        <p:grpSp>
          <p:nvGrpSpPr>
            <p:cNvPr id="590" name="Google Shape;590;p41"/>
            <p:cNvGrpSpPr/>
            <p:nvPr/>
          </p:nvGrpSpPr>
          <p:grpSpPr>
            <a:xfrm>
              <a:off x="5268702" y="3549550"/>
              <a:ext cx="771900" cy="751230"/>
              <a:chOff x="5889897" y="3549550"/>
              <a:chExt cx="771900" cy="751230"/>
            </a:xfrm>
          </p:grpSpPr>
          <p:sp>
            <p:nvSpPr>
              <p:cNvPr id="591" name="Google Shape;591;p41"/>
              <p:cNvSpPr/>
              <p:nvPr/>
            </p:nvSpPr>
            <p:spPr>
              <a:xfrm rot="5400000">
                <a:off x="6131847" y="3307600"/>
                <a:ext cx="288000" cy="7719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38100">
                <a:solidFill>
                  <a:srgbClr val="DC5F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92" name="Google Shape;592;p41"/>
              <p:cNvSpPr txBox="1"/>
              <p:nvPr/>
            </p:nvSpPr>
            <p:spPr>
              <a:xfrm>
                <a:off x="6001660" y="3890380"/>
                <a:ext cx="548400" cy="41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</a:t>
                </a:r>
                <a:endParaRPr b="1" sz="18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593" name="Google Shape;593;p41"/>
            <p:cNvGrpSpPr/>
            <p:nvPr/>
          </p:nvGrpSpPr>
          <p:grpSpPr>
            <a:xfrm>
              <a:off x="5099900" y="3071050"/>
              <a:ext cx="1105800" cy="478500"/>
              <a:chOff x="8695775" y="5637825"/>
              <a:chExt cx="1105800" cy="478500"/>
            </a:xfrm>
          </p:grpSpPr>
          <p:sp>
            <p:nvSpPr>
              <p:cNvPr id="594" name="Google Shape;594;p41"/>
              <p:cNvSpPr txBox="1"/>
              <p:nvPr/>
            </p:nvSpPr>
            <p:spPr>
              <a:xfrm>
                <a:off x="8695775" y="5637825"/>
                <a:ext cx="11058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(A B C)</a:t>
                </a:r>
                <a:endParaRPr/>
              </a:p>
            </p:txBody>
          </p:sp>
          <p:grpSp>
            <p:nvGrpSpPr>
              <p:cNvPr id="595" name="Google Shape;595;p41"/>
              <p:cNvGrpSpPr/>
              <p:nvPr/>
            </p:nvGrpSpPr>
            <p:grpSpPr>
              <a:xfrm>
                <a:off x="8916628" y="5653950"/>
                <a:ext cx="382758" cy="0"/>
                <a:chOff x="5868628" y="3139350"/>
                <a:chExt cx="382758" cy="0"/>
              </a:xfrm>
            </p:grpSpPr>
            <p:cxnSp>
              <p:nvCxnSpPr>
                <p:cNvPr id="596" name="Google Shape;596;p41"/>
                <p:cNvCxnSpPr/>
                <p:nvPr/>
              </p:nvCxnSpPr>
              <p:spPr>
                <a:xfrm>
                  <a:off x="5868628" y="3139350"/>
                  <a:ext cx="130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7" name="Google Shape;597;p41"/>
                <p:cNvCxnSpPr/>
                <p:nvPr/>
              </p:nvCxnSpPr>
              <p:spPr>
                <a:xfrm>
                  <a:off x="6120586" y="3139350"/>
                  <a:ext cx="130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598" name="Google Shape;598;p41"/>
          <p:cNvGrpSpPr/>
          <p:nvPr/>
        </p:nvGrpSpPr>
        <p:grpSpPr>
          <a:xfrm>
            <a:off x="8582200" y="3071050"/>
            <a:ext cx="1316700" cy="1229730"/>
            <a:chOff x="8582200" y="3071050"/>
            <a:chExt cx="1316700" cy="1229730"/>
          </a:xfrm>
        </p:grpSpPr>
        <p:grpSp>
          <p:nvGrpSpPr>
            <p:cNvPr id="599" name="Google Shape;599;p41"/>
            <p:cNvGrpSpPr/>
            <p:nvPr/>
          </p:nvGrpSpPr>
          <p:grpSpPr>
            <a:xfrm>
              <a:off x="8956185" y="3549550"/>
              <a:ext cx="771900" cy="751230"/>
              <a:chOff x="5889897" y="3549550"/>
              <a:chExt cx="771900" cy="751230"/>
            </a:xfrm>
          </p:grpSpPr>
          <p:sp>
            <p:nvSpPr>
              <p:cNvPr id="600" name="Google Shape;600;p41"/>
              <p:cNvSpPr/>
              <p:nvPr/>
            </p:nvSpPr>
            <p:spPr>
              <a:xfrm rot="5400000">
                <a:off x="6131847" y="3307600"/>
                <a:ext cx="288000" cy="7719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38100">
                <a:solidFill>
                  <a:srgbClr val="DC5F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01" name="Google Shape;601;p41"/>
              <p:cNvSpPr txBox="1"/>
              <p:nvPr/>
            </p:nvSpPr>
            <p:spPr>
              <a:xfrm>
                <a:off x="6001660" y="3890380"/>
                <a:ext cx="548400" cy="41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4</a:t>
                </a:r>
                <a:endParaRPr b="1" sz="18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sp>
          <p:nvSpPr>
            <p:cNvPr id="602" name="Google Shape;602;p41"/>
            <p:cNvSpPr txBox="1"/>
            <p:nvPr/>
          </p:nvSpPr>
          <p:spPr>
            <a:xfrm>
              <a:off x="8582200" y="3071050"/>
              <a:ext cx="13167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+ (A B C)</a:t>
              </a:r>
              <a:endParaRPr/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6143800" y="3071050"/>
            <a:ext cx="1316700" cy="1229730"/>
            <a:chOff x="6143800" y="3071050"/>
            <a:chExt cx="1316700" cy="1229730"/>
          </a:xfrm>
        </p:grpSpPr>
        <p:grpSp>
          <p:nvGrpSpPr>
            <p:cNvPr id="604" name="Google Shape;604;p41"/>
            <p:cNvGrpSpPr/>
            <p:nvPr/>
          </p:nvGrpSpPr>
          <p:grpSpPr>
            <a:xfrm>
              <a:off x="6517785" y="3549550"/>
              <a:ext cx="771900" cy="751230"/>
              <a:chOff x="5889897" y="3549550"/>
              <a:chExt cx="771900" cy="751230"/>
            </a:xfrm>
          </p:grpSpPr>
          <p:sp>
            <p:nvSpPr>
              <p:cNvPr id="605" name="Google Shape;605;p41"/>
              <p:cNvSpPr/>
              <p:nvPr/>
            </p:nvSpPr>
            <p:spPr>
              <a:xfrm rot="5400000">
                <a:off x="6131847" y="3307600"/>
                <a:ext cx="288000" cy="7719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38100">
                <a:solidFill>
                  <a:srgbClr val="DC5F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06" name="Google Shape;606;p41"/>
              <p:cNvSpPr txBox="1"/>
              <p:nvPr/>
            </p:nvSpPr>
            <p:spPr>
              <a:xfrm>
                <a:off x="6001660" y="3890380"/>
                <a:ext cx="548400" cy="41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2</a:t>
                </a:r>
                <a:endParaRPr b="1" sz="18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607" name="Google Shape;607;p41"/>
            <p:cNvGrpSpPr/>
            <p:nvPr/>
          </p:nvGrpSpPr>
          <p:grpSpPr>
            <a:xfrm>
              <a:off x="6143800" y="3071050"/>
              <a:ext cx="1316700" cy="478500"/>
              <a:chOff x="6143800" y="3071050"/>
              <a:chExt cx="1316700" cy="478500"/>
            </a:xfrm>
          </p:grpSpPr>
          <p:sp>
            <p:nvSpPr>
              <p:cNvPr id="608" name="Google Shape;608;p41"/>
              <p:cNvSpPr txBox="1"/>
              <p:nvPr/>
            </p:nvSpPr>
            <p:spPr>
              <a:xfrm>
                <a:off x="6143800" y="3071050"/>
                <a:ext cx="13167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+ </a:t>
                </a:r>
                <a:r>
                  <a:rPr lang="en-US" sz="20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(A B C)</a:t>
                </a:r>
                <a:endParaRPr/>
              </a:p>
            </p:txBody>
          </p:sp>
          <p:cxnSp>
            <p:nvCxnSpPr>
              <p:cNvPr id="609" name="Google Shape;609;p41"/>
              <p:cNvCxnSpPr/>
              <p:nvPr/>
            </p:nvCxnSpPr>
            <p:spPr>
              <a:xfrm>
                <a:off x="6569835" y="3087175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10" name="Google Shape;610;p41"/>
          <p:cNvGrpSpPr/>
          <p:nvPr/>
        </p:nvGrpSpPr>
        <p:grpSpPr>
          <a:xfrm>
            <a:off x="7363000" y="3071050"/>
            <a:ext cx="1316700" cy="1229730"/>
            <a:chOff x="7363000" y="3071050"/>
            <a:chExt cx="1316700" cy="1229730"/>
          </a:xfrm>
        </p:grpSpPr>
        <p:grpSp>
          <p:nvGrpSpPr>
            <p:cNvPr id="611" name="Google Shape;611;p41"/>
            <p:cNvGrpSpPr/>
            <p:nvPr/>
          </p:nvGrpSpPr>
          <p:grpSpPr>
            <a:xfrm>
              <a:off x="7736985" y="3549550"/>
              <a:ext cx="771900" cy="751230"/>
              <a:chOff x="5889897" y="3549550"/>
              <a:chExt cx="771900" cy="751230"/>
            </a:xfrm>
          </p:grpSpPr>
          <p:sp>
            <p:nvSpPr>
              <p:cNvPr id="612" name="Google Shape;612;p41"/>
              <p:cNvSpPr/>
              <p:nvPr/>
            </p:nvSpPr>
            <p:spPr>
              <a:xfrm rot="5400000">
                <a:off x="6131847" y="3307600"/>
                <a:ext cx="288000" cy="7719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38100">
                <a:solidFill>
                  <a:srgbClr val="DC5F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13" name="Google Shape;613;p41"/>
              <p:cNvSpPr txBox="1"/>
              <p:nvPr/>
            </p:nvSpPr>
            <p:spPr>
              <a:xfrm>
                <a:off x="6001660" y="3890380"/>
                <a:ext cx="548400" cy="41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3</a:t>
                </a:r>
                <a:endParaRPr b="1" sz="18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614" name="Google Shape;614;p41"/>
            <p:cNvGrpSpPr/>
            <p:nvPr/>
          </p:nvGrpSpPr>
          <p:grpSpPr>
            <a:xfrm>
              <a:off x="7363000" y="3071050"/>
              <a:ext cx="1316700" cy="478500"/>
              <a:chOff x="7363000" y="3071050"/>
              <a:chExt cx="1316700" cy="478500"/>
            </a:xfrm>
          </p:grpSpPr>
          <p:sp>
            <p:nvSpPr>
              <p:cNvPr id="615" name="Google Shape;615;p41"/>
              <p:cNvSpPr txBox="1"/>
              <p:nvPr/>
            </p:nvSpPr>
            <p:spPr>
              <a:xfrm>
                <a:off x="7363000" y="3071050"/>
                <a:ext cx="13167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+ (A B C)</a:t>
                </a:r>
                <a:endParaRPr/>
              </a:p>
            </p:txBody>
          </p:sp>
          <p:cxnSp>
            <p:nvCxnSpPr>
              <p:cNvPr id="616" name="Google Shape;616;p41"/>
              <p:cNvCxnSpPr/>
              <p:nvPr/>
            </p:nvCxnSpPr>
            <p:spPr>
              <a:xfrm>
                <a:off x="8047517" y="3087175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Tablas a Funciones</a:t>
            </a:r>
            <a:endParaRPr/>
          </a:p>
        </p:txBody>
      </p:sp>
      <p:sp>
        <p:nvSpPr>
          <p:cNvPr id="622" name="Google Shape;622;p4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Metodología</a:t>
            </a:r>
            <a:endParaRPr/>
          </a:p>
        </p:txBody>
      </p:sp>
      <p:sp>
        <p:nvSpPr>
          <p:cNvPr id="623" name="Google Shape;623;p42"/>
          <p:cNvSpPr txBox="1"/>
          <p:nvPr/>
        </p:nvSpPr>
        <p:spPr>
          <a:xfrm>
            <a:off x="484650" y="1474325"/>
            <a:ext cx="3536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3. Si se puede, simplificar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24" name="Google Shape;624;p42"/>
          <p:cNvGrpSpPr/>
          <p:nvPr/>
        </p:nvGrpSpPr>
        <p:grpSpPr>
          <a:xfrm>
            <a:off x="1195300" y="2068525"/>
            <a:ext cx="5406575" cy="478500"/>
            <a:chOff x="4492325" y="3071050"/>
            <a:chExt cx="5406575" cy="478500"/>
          </a:xfrm>
        </p:grpSpPr>
        <p:sp>
          <p:nvSpPr>
            <p:cNvPr id="625" name="Google Shape;625;p42"/>
            <p:cNvSpPr txBox="1"/>
            <p:nvPr/>
          </p:nvSpPr>
          <p:spPr>
            <a:xfrm>
              <a:off x="4492325" y="3071050"/>
              <a:ext cx="7137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F =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grpSp>
          <p:nvGrpSpPr>
            <p:cNvPr id="626" name="Google Shape;626;p42"/>
            <p:cNvGrpSpPr/>
            <p:nvPr/>
          </p:nvGrpSpPr>
          <p:grpSpPr>
            <a:xfrm>
              <a:off x="5099900" y="3071050"/>
              <a:ext cx="1105800" cy="478500"/>
              <a:chOff x="8695775" y="5637825"/>
              <a:chExt cx="1105800" cy="478500"/>
            </a:xfrm>
          </p:grpSpPr>
          <p:sp>
            <p:nvSpPr>
              <p:cNvPr id="627" name="Google Shape;627;p42"/>
              <p:cNvSpPr txBox="1"/>
              <p:nvPr/>
            </p:nvSpPr>
            <p:spPr>
              <a:xfrm>
                <a:off x="8695775" y="5637825"/>
                <a:ext cx="11058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(A B C)</a:t>
                </a:r>
                <a:endParaRPr/>
              </a:p>
            </p:txBody>
          </p:sp>
          <p:grpSp>
            <p:nvGrpSpPr>
              <p:cNvPr id="628" name="Google Shape;628;p42"/>
              <p:cNvGrpSpPr/>
              <p:nvPr/>
            </p:nvGrpSpPr>
            <p:grpSpPr>
              <a:xfrm>
                <a:off x="8916628" y="5653950"/>
                <a:ext cx="382758" cy="0"/>
                <a:chOff x="5868628" y="3139350"/>
                <a:chExt cx="382758" cy="0"/>
              </a:xfrm>
            </p:grpSpPr>
            <p:cxnSp>
              <p:nvCxnSpPr>
                <p:cNvPr id="629" name="Google Shape;629;p42"/>
                <p:cNvCxnSpPr/>
                <p:nvPr/>
              </p:nvCxnSpPr>
              <p:spPr>
                <a:xfrm>
                  <a:off x="5868628" y="3139350"/>
                  <a:ext cx="130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0" name="Google Shape;630;p42"/>
                <p:cNvCxnSpPr/>
                <p:nvPr/>
              </p:nvCxnSpPr>
              <p:spPr>
                <a:xfrm>
                  <a:off x="6120586" y="3139350"/>
                  <a:ext cx="1308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631" name="Google Shape;631;p42"/>
            <p:cNvSpPr txBox="1"/>
            <p:nvPr/>
          </p:nvSpPr>
          <p:spPr>
            <a:xfrm>
              <a:off x="8582200" y="3071050"/>
              <a:ext cx="13167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+ (A B C)</a:t>
              </a:r>
              <a:endParaRPr/>
            </a:p>
          </p:txBody>
        </p:sp>
        <p:grpSp>
          <p:nvGrpSpPr>
            <p:cNvPr id="632" name="Google Shape;632;p42"/>
            <p:cNvGrpSpPr/>
            <p:nvPr/>
          </p:nvGrpSpPr>
          <p:grpSpPr>
            <a:xfrm>
              <a:off x="6143800" y="3071050"/>
              <a:ext cx="1316700" cy="478500"/>
              <a:chOff x="6143800" y="3071050"/>
              <a:chExt cx="1316700" cy="478500"/>
            </a:xfrm>
          </p:grpSpPr>
          <p:sp>
            <p:nvSpPr>
              <p:cNvPr id="633" name="Google Shape;633;p42"/>
              <p:cNvSpPr txBox="1"/>
              <p:nvPr/>
            </p:nvSpPr>
            <p:spPr>
              <a:xfrm>
                <a:off x="6143800" y="3071050"/>
                <a:ext cx="13167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+ (A B C)</a:t>
                </a:r>
                <a:endParaRPr/>
              </a:p>
            </p:txBody>
          </p:sp>
          <p:cxnSp>
            <p:nvCxnSpPr>
              <p:cNvPr id="634" name="Google Shape;634;p42"/>
              <p:cNvCxnSpPr/>
              <p:nvPr/>
            </p:nvCxnSpPr>
            <p:spPr>
              <a:xfrm>
                <a:off x="6569835" y="3087175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5" name="Google Shape;635;p42"/>
            <p:cNvGrpSpPr/>
            <p:nvPr/>
          </p:nvGrpSpPr>
          <p:grpSpPr>
            <a:xfrm>
              <a:off x="7363000" y="3071050"/>
              <a:ext cx="1316700" cy="478500"/>
              <a:chOff x="7363000" y="3071050"/>
              <a:chExt cx="1316700" cy="478500"/>
            </a:xfrm>
          </p:grpSpPr>
          <p:sp>
            <p:nvSpPr>
              <p:cNvPr id="636" name="Google Shape;636;p42"/>
              <p:cNvSpPr txBox="1"/>
              <p:nvPr/>
            </p:nvSpPr>
            <p:spPr>
              <a:xfrm>
                <a:off x="7363000" y="3071050"/>
                <a:ext cx="1316700" cy="47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+ (A B C)</a:t>
                </a:r>
                <a:endParaRPr/>
              </a:p>
            </p:txBody>
          </p:sp>
          <p:cxnSp>
            <p:nvCxnSpPr>
              <p:cNvPr id="637" name="Google Shape;637;p42"/>
              <p:cNvCxnSpPr/>
              <p:nvPr/>
            </p:nvCxnSpPr>
            <p:spPr>
              <a:xfrm>
                <a:off x="8047517" y="3087175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8" name="Google Shape;638;p42"/>
          <p:cNvGrpSpPr/>
          <p:nvPr/>
        </p:nvGrpSpPr>
        <p:grpSpPr>
          <a:xfrm>
            <a:off x="2304443" y="2547025"/>
            <a:ext cx="4342800" cy="524297"/>
            <a:chOff x="2304443" y="3004225"/>
            <a:chExt cx="4342800" cy="524297"/>
          </a:xfrm>
        </p:grpSpPr>
        <p:sp>
          <p:nvSpPr>
            <p:cNvPr id="639" name="Google Shape;639;p42"/>
            <p:cNvSpPr/>
            <p:nvPr/>
          </p:nvSpPr>
          <p:spPr>
            <a:xfrm rot="5400000">
              <a:off x="2581125" y="2928025"/>
              <a:ext cx="130800" cy="28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0" name="Google Shape;640;p42"/>
            <p:cNvSpPr/>
            <p:nvPr/>
          </p:nvSpPr>
          <p:spPr>
            <a:xfrm rot="5400000">
              <a:off x="3840169" y="2928025"/>
              <a:ext cx="130800" cy="28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1" name="Google Shape;641;p42"/>
            <p:cNvSpPr/>
            <p:nvPr/>
          </p:nvSpPr>
          <p:spPr>
            <a:xfrm rot="5400000">
              <a:off x="5039449" y="2928025"/>
              <a:ext cx="130800" cy="28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2" name="Google Shape;642;p42"/>
            <p:cNvSpPr/>
            <p:nvPr/>
          </p:nvSpPr>
          <p:spPr>
            <a:xfrm rot="5400000">
              <a:off x="6258650" y="2928025"/>
              <a:ext cx="130800" cy="283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3" name="Google Shape;643;p42"/>
            <p:cNvSpPr txBox="1"/>
            <p:nvPr/>
          </p:nvSpPr>
          <p:spPr>
            <a:xfrm>
              <a:off x="2304443" y="3159822"/>
              <a:ext cx="43428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Se repite! Podemos aplicar Prop. Distributiva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44" name="Google Shape;644;p42"/>
          <p:cNvGrpSpPr/>
          <p:nvPr/>
        </p:nvGrpSpPr>
        <p:grpSpPr>
          <a:xfrm>
            <a:off x="1251578" y="3135325"/>
            <a:ext cx="5451900" cy="478500"/>
            <a:chOff x="1251578" y="3897325"/>
            <a:chExt cx="5451900" cy="478500"/>
          </a:xfrm>
        </p:grpSpPr>
        <p:sp>
          <p:nvSpPr>
            <p:cNvPr id="645" name="Google Shape;645;p42"/>
            <p:cNvSpPr txBox="1"/>
            <p:nvPr/>
          </p:nvSpPr>
          <p:spPr>
            <a:xfrm>
              <a:off x="1251578" y="3897325"/>
              <a:ext cx="54519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F = C ( (A B) + (A B) + (A B) + (A B) )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grpSp>
          <p:nvGrpSpPr>
            <p:cNvPr id="646" name="Google Shape;646;p42"/>
            <p:cNvGrpSpPr/>
            <p:nvPr/>
          </p:nvGrpSpPr>
          <p:grpSpPr>
            <a:xfrm>
              <a:off x="2364885" y="3913450"/>
              <a:ext cx="392719" cy="0"/>
              <a:chOff x="5868628" y="3139350"/>
              <a:chExt cx="392719" cy="0"/>
            </a:xfrm>
          </p:grpSpPr>
          <p:cxnSp>
            <p:nvCxnSpPr>
              <p:cNvPr id="647" name="Google Shape;647;p42"/>
              <p:cNvCxnSpPr/>
              <p:nvPr/>
            </p:nvCxnSpPr>
            <p:spPr>
              <a:xfrm>
                <a:off x="5868628" y="3139350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42"/>
              <p:cNvCxnSpPr/>
              <p:nvPr/>
            </p:nvCxnSpPr>
            <p:spPr>
              <a:xfrm>
                <a:off x="6130547" y="3139350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49" name="Google Shape;649;p42"/>
            <p:cNvCxnSpPr/>
            <p:nvPr/>
          </p:nvCxnSpPr>
          <p:spPr>
            <a:xfrm>
              <a:off x="3276296" y="3913450"/>
              <a:ext cx="130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2"/>
            <p:cNvCxnSpPr/>
            <p:nvPr/>
          </p:nvCxnSpPr>
          <p:spPr>
            <a:xfrm>
              <a:off x="4445692" y="3913450"/>
              <a:ext cx="130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1" name="Google Shape;651;p42"/>
          <p:cNvGrpSpPr/>
          <p:nvPr/>
        </p:nvGrpSpPr>
        <p:grpSpPr>
          <a:xfrm>
            <a:off x="1251578" y="3744925"/>
            <a:ext cx="5451900" cy="478500"/>
            <a:chOff x="1251578" y="3897325"/>
            <a:chExt cx="5451900" cy="478500"/>
          </a:xfrm>
        </p:grpSpPr>
        <p:sp>
          <p:nvSpPr>
            <p:cNvPr id="652" name="Google Shape;652;p42"/>
            <p:cNvSpPr txBox="1"/>
            <p:nvPr/>
          </p:nvSpPr>
          <p:spPr>
            <a:xfrm>
              <a:off x="1251578" y="3897325"/>
              <a:ext cx="54519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F = C ( A (B + B) + A (B + B) )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grpSp>
          <p:nvGrpSpPr>
            <p:cNvPr id="653" name="Google Shape;653;p42"/>
            <p:cNvGrpSpPr/>
            <p:nvPr/>
          </p:nvGrpSpPr>
          <p:grpSpPr>
            <a:xfrm>
              <a:off x="2288685" y="3913450"/>
              <a:ext cx="468919" cy="0"/>
              <a:chOff x="5792428" y="3139350"/>
              <a:chExt cx="468919" cy="0"/>
            </a:xfrm>
          </p:grpSpPr>
          <p:cxnSp>
            <p:nvCxnSpPr>
              <p:cNvPr id="654" name="Google Shape;654;p42"/>
              <p:cNvCxnSpPr/>
              <p:nvPr/>
            </p:nvCxnSpPr>
            <p:spPr>
              <a:xfrm>
                <a:off x="5792428" y="3139350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42"/>
              <p:cNvCxnSpPr/>
              <p:nvPr/>
            </p:nvCxnSpPr>
            <p:spPr>
              <a:xfrm>
                <a:off x="6130547" y="3139350"/>
                <a:ext cx="130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56" name="Google Shape;656;p42"/>
            <p:cNvCxnSpPr/>
            <p:nvPr/>
          </p:nvCxnSpPr>
          <p:spPr>
            <a:xfrm>
              <a:off x="4024849" y="3913450"/>
              <a:ext cx="130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7" name="Google Shape;657;p42"/>
          <p:cNvGrpSpPr/>
          <p:nvPr/>
        </p:nvGrpSpPr>
        <p:grpSpPr>
          <a:xfrm>
            <a:off x="1251578" y="4573164"/>
            <a:ext cx="5451900" cy="478500"/>
            <a:chOff x="1251578" y="3887364"/>
            <a:chExt cx="5451900" cy="478500"/>
          </a:xfrm>
        </p:grpSpPr>
        <p:sp>
          <p:nvSpPr>
            <p:cNvPr id="658" name="Google Shape;658;p42"/>
            <p:cNvSpPr txBox="1"/>
            <p:nvPr/>
          </p:nvSpPr>
          <p:spPr>
            <a:xfrm>
              <a:off x="1251578" y="3887364"/>
              <a:ext cx="54519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F = C ( A (1) + A (1) )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659" name="Google Shape;659;p42"/>
            <p:cNvCxnSpPr/>
            <p:nvPr/>
          </p:nvCxnSpPr>
          <p:spPr>
            <a:xfrm>
              <a:off x="2288685" y="3913450"/>
              <a:ext cx="130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0" name="Google Shape;660;p42"/>
          <p:cNvGrpSpPr/>
          <p:nvPr/>
        </p:nvGrpSpPr>
        <p:grpSpPr>
          <a:xfrm>
            <a:off x="2599750" y="4147225"/>
            <a:ext cx="2083200" cy="333601"/>
            <a:chOff x="2599750" y="4147225"/>
            <a:chExt cx="2083200" cy="333601"/>
          </a:xfrm>
        </p:grpSpPr>
        <p:grpSp>
          <p:nvGrpSpPr>
            <p:cNvPr id="661" name="Google Shape;661;p42"/>
            <p:cNvGrpSpPr/>
            <p:nvPr/>
          </p:nvGrpSpPr>
          <p:grpSpPr>
            <a:xfrm>
              <a:off x="2599750" y="4147225"/>
              <a:ext cx="711600" cy="333601"/>
              <a:chOff x="5950191" y="3549550"/>
              <a:chExt cx="711600" cy="333601"/>
            </a:xfrm>
          </p:grpSpPr>
          <p:sp>
            <p:nvSpPr>
              <p:cNvPr id="662" name="Google Shape;662;p42"/>
              <p:cNvSpPr/>
              <p:nvPr/>
            </p:nvSpPr>
            <p:spPr>
              <a:xfrm rot="5400000">
                <a:off x="6230541" y="3269200"/>
                <a:ext cx="150900" cy="7116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38100">
                <a:solidFill>
                  <a:srgbClr val="DC5F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63" name="Google Shape;663;p42"/>
              <p:cNvSpPr txBox="1"/>
              <p:nvPr/>
            </p:nvSpPr>
            <p:spPr>
              <a:xfrm>
                <a:off x="6031791" y="3650651"/>
                <a:ext cx="548400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</a:t>
                </a:r>
                <a:endParaRPr b="1"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664" name="Google Shape;664;p42"/>
            <p:cNvGrpSpPr/>
            <p:nvPr/>
          </p:nvGrpSpPr>
          <p:grpSpPr>
            <a:xfrm>
              <a:off x="3971350" y="4147225"/>
              <a:ext cx="711600" cy="333601"/>
              <a:chOff x="5950191" y="3549550"/>
              <a:chExt cx="711600" cy="333601"/>
            </a:xfrm>
          </p:grpSpPr>
          <p:sp>
            <p:nvSpPr>
              <p:cNvPr id="665" name="Google Shape;665;p42"/>
              <p:cNvSpPr/>
              <p:nvPr/>
            </p:nvSpPr>
            <p:spPr>
              <a:xfrm rot="5400000">
                <a:off x="6230541" y="3269200"/>
                <a:ext cx="150900" cy="7116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38100">
                <a:solidFill>
                  <a:srgbClr val="DC5F6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66" name="Google Shape;666;p42"/>
              <p:cNvSpPr txBox="1"/>
              <p:nvPr/>
            </p:nvSpPr>
            <p:spPr>
              <a:xfrm>
                <a:off x="6031791" y="3650651"/>
                <a:ext cx="548400" cy="23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</a:t>
                </a:r>
                <a:endParaRPr b="1"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667" name="Google Shape;667;p42"/>
          <p:cNvGrpSpPr/>
          <p:nvPr/>
        </p:nvGrpSpPr>
        <p:grpSpPr>
          <a:xfrm>
            <a:off x="1251578" y="5126486"/>
            <a:ext cx="5451900" cy="478500"/>
            <a:chOff x="1251578" y="3897325"/>
            <a:chExt cx="5451900" cy="478500"/>
          </a:xfrm>
        </p:grpSpPr>
        <p:sp>
          <p:nvSpPr>
            <p:cNvPr id="668" name="Google Shape;668;p42"/>
            <p:cNvSpPr txBox="1"/>
            <p:nvPr/>
          </p:nvSpPr>
          <p:spPr>
            <a:xfrm>
              <a:off x="1251578" y="3897325"/>
              <a:ext cx="54519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F = C ( A + A )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669" name="Google Shape;669;p42"/>
            <p:cNvCxnSpPr/>
            <p:nvPr/>
          </p:nvCxnSpPr>
          <p:spPr>
            <a:xfrm>
              <a:off x="2288685" y="3913450"/>
              <a:ext cx="1308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0" name="Google Shape;670;p42"/>
          <p:cNvSpPr txBox="1"/>
          <p:nvPr/>
        </p:nvSpPr>
        <p:spPr>
          <a:xfrm>
            <a:off x="1251578" y="5603607"/>
            <a:ext cx="545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F = C (1)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1251578" y="6107125"/>
            <a:ext cx="545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 = C</a:t>
            </a:r>
            <a:endParaRPr b="1" sz="2000">
              <a:solidFill>
                <a:srgbClr val="38761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672" name="Google Shape;672;p42"/>
          <p:cNvGraphicFramePr/>
          <p:nvPr/>
        </p:nvGraphicFramePr>
        <p:xfrm>
          <a:off x="8696438" y="223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{0FD2AD27-1B0D-40EB-AB2C-A71C12BA3ACD}</a:tableStyleId>
              </a:tblPr>
              <a:tblGrid>
                <a:gridCol w="503225"/>
                <a:gridCol w="504825"/>
                <a:gridCol w="503250"/>
                <a:gridCol w="792150"/>
              </a:tblGrid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B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C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F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0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rPr lang="en-US" sz="1700"/>
                        <a:t>1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</a:tbl>
          </a:graphicData>
        </a:graphic>
      </p:graphicFrame>
      <p:sp>
        <p:nvSpPr>
          <p:cNvPr id="673" name="Google Shape;673;p42"/>
          <p:cNvSpPr/>
          <p:nvPr/>
        </p:nvSpPr>
        <p:spPr>
          <a:xfrm>
            <a:off x="9721725" y="2221250"/>
            <a:ext cx="486000" cy="315420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3"/>
          <p:cNvSpPr txBox="1"/>
          <p:nvPr>
            <p:ph type="ctrTitle"/>
          </p:nvPr>
        </p:nvSpPr>
        <p:spPr>
          <a:xfrm>
            <a:off x="3041875" y="2466900"/>
            <a:ext cx="622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Compuertas</a:t>
            </a:r>
            <a:endParaRPr>
              <a:solidFill>
                <a:srgbClr val="252738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Flip Flop</a:t>
            </a:r>
            <a:endParaRPr/>
          </a:p>
        </p:txBody>
      </p:sp>
      <p:grpSp>
        <p:nvGrpSpPr>
          <p:cNvPr id="679" name="Google Shape;679;p43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680" name="Google Shape;680;p43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83" name="Google Shape;683;p43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684" name="Google Shape;684;p43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lógicas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 repaso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75500" y="1574675"/>
            <a:ext cx="11317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Circuitos electrónicos hechos con transistores que componen nuestras computadoras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75500" y="2212475"/>
            <a:ext cx="11317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Podemos representarlos de 3 maneras distintas: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500600" y="2851048"/>
            <a:ext cx="9308850" cy="1704946"/>
            <a:chOff x="500600" y="2851048"/>
            <a:chExt cx="9308850" cy="1704946"/>
          </a:xfrm>
        </p:grpSpPr>
        <p:grpSp>
          <p:nvGrpSpPr>
            <p:cNvPr id="126" name="Google Shape;126;p17"/>
            <p:cNvGrpSpPr/>
            <p:nvPr/>
          </p:nvGrpSpPr>
          <p:grpSpPr>
            <a:xfrm>
              <a:off x="2382550" y="2851048"/>
              <a:ext cx="1474800" cy="1704946"/>
              <a:chOff x="1984475" y="3994048"/>
              <a:chExt cx="1474800" cy="1704946"/>
            </a:xfrm>
          </p:grpSpPr>
          <p:pic>
            <p:nvPicPr>
              <p:cNvPr id="127" name="Google Shape;127;p17"/>
              <p:cNvPicPr preferRelativeResize="0"/>
              <p:nvPr/>
            </p:nvPicPr>
            <p:blipFill rotWithShape="1">
              <a:blip r:embed="rId3">
                <a:alphaModFix/>
              </a:blip>
              <a:srcRect b="52164" l="175" r="80140" t="0"/>
              <a:stretch/>
            </p:blipFill>
            <p:spPr>
              <a:xfrm>
                <a:off x="1984475" y="4533194"/>
                <a:ext cx="1474800" cy="1165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17"/>
              <p:cNvSpPr txBox="1"/>
              <p:nvPr/>
            </p:nvSpPr>
            <p:spPr>
              <a:xfrm>
                <a:off x="2227025" y="3994048"/>
                <a:ext cx="989700" cy="4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NOT</a:t>
                </a:r>
                <a:endParaRPr sz="17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129" name="Google Shape;129;p17"/>
            <p:cNvGrpSpPr/>
            <p:nvPr/>
          </p:nvGrpSpPr>
          <p:grpSpPr>
            <a:xfrm>
              <a:off x="5358600" y="2851048"/>
              <a:ext cx="1474800" cy="1704946"/>
              <a:chOff x="5358600" y="3994048"/>
              <a:chExt cx="1474800" cy="1704946"/>
            </a:xfrm>
          </p:grpSpPr>
          <p:pic>
            <p:nvPicPr>
              <p:cNvPr id="130" name="Google Shape;130;p17"/>
              <p:cNvPicPr preferRelativeResize="0"/>
              <p:nvPr/>
            </p:nvPicPr>
            <p:blipFill rotWithShape="1">
              <a:blip r:embed="rId3">
                <a:alphaModFix/>
              </a:blip>
              <a:srcRect b="52164" l="59201" r="21114" t="0"/>
              <a:stretch/>
            </p:blipFill>
            <p:spPr>
              <a:xfrm>
                <a:off x="5358600" y="4533194"/>
                <a:ext cx="1474800" cy="1165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Google Shape;131;p17"/>
              <p:cNvSpPr txBox="1"/>
              <p:nvPr/>
            </p:nvSpPr>
            <p:spPr>
              <a:xfrm>
                <a:off x="5601150" y="3994048"/>
                <a:ext cx="989700" cy="4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AND</a:t>
                </a:r>
                <a:endParaRPr sz="17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132" name="Google Shape;132;p17"/>
            <p:cNvGrpSpPr/>
            <p:nvPr/>
          </p:nvGrpSpPr>
          <p:grpSpPr>
            <a:xfrm>
              <a:off x="8334650" y="2851048"/>
              <a:ext cx="1474800" cy="1704946"/>
              <a:chOff x="7936575" y="3994048"/>
              <a:chExt cx="1474800" cy="1704946"/>
            </a:xfrm>
          </p:grpSpPr>
          <p:pic>
            <p:nvPicPr>
              <p:cNvPr id="133" name="Google Shape;133;p17"/>
              <p:cNvPicPr preferRelativeResize="0"/>
              <p:nvPr/>
            </p:nvPicPr>
            <p:blipFill rotWithShape="1">
              <a:blip r:embed="rId3">
                <a:alphaModFix/>
              </a:blip>
              <a:srcRect b="52164" l="78534" r="1781" t="0"/>
              <a:stretch/>
            </p:blipFill>
            <p:spPr>
              <a:xfrm>
                <a:off x="7936575" y="4533194"/>
                <a:ext cx="1474800" cy="1165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4" name="Google Shape;134;p17"/>
              <p:cNvSpPr txBox="1"/>
              <p:nvPr/>
            </p:nvSpPr>
            <p:spPr>
              <a:xfrm>
                <a:off x="8179125" y="3994048"/>
                <a:ext cx="989700" cy="4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OR</a:t>
                </a:r>
                <a:endParaRPr sz="17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sp>
          <p:nvSpPr>
            <p:cNvPr id="135" name="Google Shape;135;p17"/>
            <p:cNvSpPr txBox="1"/>
            <p:nvPr/>
          </p:nvSpPr>
          <p:spPr>
            <a:xfrm>
              <a:off x="500600" y="3721700"/>
              <a:ext cx="12291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Gráfica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500600" y="4825300"/>
            <a:ext cx="9086850" cy="1136700"/>
            <a:chOff x="500600" y="4825300"/>
            <a:chExt cx="9086850" cy="113670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500600" y="5164450"/>
              <a:ext cx="12291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Tabla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138" name="Google Shape;138;p17"/>
            <p:cNvPicPr preferRelativeResize="0"/>
            <p:nvPr/>
          </p:nvPicPr>
          <p:blipFill rotWithShape="1">
            <a:blip r:embed="rId3">
              <a:alphaModFix/>
            </a:blip>
            <a:srcRect b="20663" l="4990" r="85749" t="50405"/>
            <a:stretch/>
          </p:blipFill>
          <p:spPr>
            <a:xfrm>
              <a:off x="2773000" y="5041150"/>
              <a:ext cx="693900" cy="70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7"/>
            <p:cNvPicPr preferRelativeResize="0"/>
            <p:nvPr/>
          </p:nvPicPr>
          <p:blipFill rotWithShape="1">
            <a:blip r:embed="rId3">
              <a:alphaModFix/>
            </a:blip>
            <a:srcRect b="3162" l="61403" r="24839" t="50193"/>
            <a:stretch/>
          </p:blipFill>
          <p:spPr>
            <a:xfrm>
              <a:off x="5562450" y="4825300"/>
              <a:ext cx="1030800" cy="113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7"/>
            <p:cNvPicPr preferRelativeResize="0"/>
            <p:nvPr/>
          </p:nvPicPr>
          <p:blipFill rotWithShape="1">
            <a:blip r:embed="rId3">
              <a:alphaModFix/>
            </a:blip>
            <a:srcRect b="3162" l="81814" r="4426" t="50198"/>
            <a:stretch/>
          </p:blipFill>
          <p:spPr>
            <a:xfrm>
              <a:off x="8556650" y="4825300"/>
              <a:ext cx="1030800" cy="113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17"/>
          <p:cNvGrpSpPr/>
          <p:nvPr/>
        </p:nvGrpSpPr>
        <p:grpSpPr>
          <a:xfrm>
            <a:off x="500600" y="6090225"/>
            <a:ext cx="9339600" cy="458400"/>
            <a:chOff x="500600" y="6090225"/>
            <a:chExt cx="9339600" cy="45840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500600" y="6090225"/>
              <a:ext cx="15363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Ecuación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351800" y="6090225"/>
              <a:ext cx="15363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¬A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5327850" y="6090225"/>
              <a:ext cx="15363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A * B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8303900" y="6090225"/>
              <a:ext cx="15363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A + B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4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692" name="Google Shape;692;p4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Introducción</a:t>
            </a:r>
            <a:endParaRPr/>
          </a:p>
        </p:txBody>
      </p:sp>
      <p:sp>
        <p:nvSpPr>
          <p:cNvPr id="693" name="Google Shape;693;p44"/>
          <p:cNvSpPr txBox="1"/>
          <p:nvPr/>
        </p:nvSpPr>
        <p:spPr>
          <a:xfrm>
            <a:off x="375500" y="1698875"/>
            <a:ext cx="11308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En los circuitos combinacionales los valores pasados no afectan los valores de salida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4" name="Google Shape;694;p44"/>
          <p:cNvSpPr txBox="1"/>
          <p:nvPr/>
        </p:nvSpPr>
        <p:spPr>
          <a:xfrm>
            <a:off x="375500" y="2308475"/>
            <a:ext cx="11308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¿Cómo podríamos mantener un estado en memoria?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5" name="Google Shape;695;p44"/>
          <p:cNvSpPr txBox="1"/>
          <p:nvPr/>
        </p:nvSpPr>
        <p:spPr>
          <a:xfrm>
            <a:off x="375500" y="2918075"/>
            <a:ext cx="113085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Los circuitos secuenciales tiene la capacidad de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almacenar 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valores lógicos internamente y se llaman </a:t>
            </a:r>
            <a:r>
              <a:rPr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Flip Flop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. Nosotros veremos 4 tipos: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96" name="Google Shape;696;p44"/>
          <p:cNvGrpSpPr/>
          <p:nvPr/>
        </p:nvGrpSpPr>
        <p:grpSpPr>
          <a:xfrm>
            <a:off x="2386272" y="4761983"/>
            <a:ext cx="7419460" cy="1007235"/>
            <a:chOff x="2386272" y="4990583"/>
            <a:chExt cx="7419460" cy="1007235"/>
          </a:xfrm>
        </p:grpSpPr>
        <p:grpSp>
          <p:nvGrpSpPr>
            <p:cNvPr id="697" name="Google Shape;697;p44"/>
            <p:cNvGrpSpPr/>
            <p:nvPr/>
          </p:nvGrpSpPr>
          <p:grpSpPr>
            <a:xfrm>
              <a:off x="2386272" y="4994618"/>
              <a:ext cx="1003200" cy="1003200"/>
              <a:chOff x="1220197" y="4842218"/>
              <a:chExt cx="1003200" cy="1003200"/>
            </a:xfrm>
          </p:grpSpPr>
          <p:sp>
            <p:nvSpPr>
              <p:cNvPr id="698" name="Google Shape;698;p44"/>
              <p:cNvSpPr/>
              <p:nvPr/>
            </p:nvSpPr>
            <p:spPr>
              <a:xfrm>
                <a:off x="1220197" y="4842218"/>
                <a:ext cx="1003200" cy="1003200"/>
              </a:xfrm>
              <a:prstGeom prst="ellipse">
                <a:avLst/>
              </a:prstGeom>
              <a:solidFill>
                <a:srgbClr val="2527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699" name="Google Shape;699;p44"/>
              <p:cNvSpPr txBox="1"/>
              <p:nvPr/>
            </p:nvSpPr>
            <p:spPr>
              <a:xfrm>
                <a:off x="1432900" y="5114975"/>
                <a:ext cx="5778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SR</a:t>
                </a:r>
                <a:endParaRPr b="1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700" name="Google Shape;700;p44"/>
            <p:cNvGrpSpPr/>
            <p:nvPr/>
          </p:nvGrpSpPr>
          <p:grpSpPr>
            <a:xfrm>
              <a:off x="4525021" y="4990583"/>
              <a:ext cx="1003200" cy="1003200"/>
              <a:chOff x="3358946" y="4838183"/>
              <a:chExt cx="1003200" cy="1003200"/>
            </a:xfrm>
          </p:grpSpPr>
          <p:sp>
            <p:nvSpPr>
              <p:cNvPr id="701" name="Google Shape;701;p44"/>
              <p:cNvSpPr/>
              <p:nvPr/>
            </p:nvSpPr>
            <p:spPr>
              <a:xfrm>
                <a:off x="3358946" y="4838183"/>
                <a:ext cx="1003200" cy="1003200"/>
              </a:xfrm>
              <a:prstGeom prst="ellipse">
                <a:avLst/>
              </a:prstGeom>
              <a:solidFill>
                <a:srgbClr val="DC5F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702" name="Google Shape;702;p44"/>
              <p:cNvSpPr txBox="1"/>
              <p:nvPr/>
            </p:nvSpPr>
            <p:spPr>
              <a:xfrm>
                <a:off x="3566500" y="5114975"/>
                <a:ext cx="5778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D</a:t>
                </a:r>
                <a:endParaRPr b="1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703" name="Google Shape;703;p44"/>
            <p:cNvGrpSpPr/>
            <p:nvPr/>
          </p:nvGrpSpPr>
          <p:grpSpPr>
            <a:xfrm>
              <a:off x="6663770" y="4990583"/>
              <a:ext cx="1003200" cy="1003200"/>
              <a:chOff x="5497695" y="4838183"/>
              <a:chExt cx="1003200" cy="1003200"/>
            </a:xfrm>
          </p:grpSpPr>
          <p:sp>
            <p:nvSpPr>
              <p:cNvPr id="704" name="Google Shape;704;p44"/>
              <p:cNvSpPr/>
              <p:nvPr/>
            </p:nvSpPr>
            <p:spPr>
              <a:xfrm>
                <a:off x="5497695" y="4838183"/>
                <a:ext cx="1003200" cy="1003200"/>
              </a:xfrm>
              <a:prstGeom prst="ellipse">
                <a:avLst/>
              </a:prstGeom>
              <a:solidFill>
                <a:srgbClr val="2527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705" name="Google Shape;705;p44"/>
              <p:cNvSpPr txBox="1"/>
              <p:nvPr/>
            </p:nvSpPr>
            <p:spPr>
              <a:xfrm>
                <a:off x="5710400" y="5114975"/>
                <a:ext cx="5778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JK</a:t>
                </a:r>
                <a:endParaRPr b="1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grpSp>
          <p:nvGrpSpPr>
            <p:cNvPr id="706" name="Google Shape;706;p44"/>
            <p:cNvGrpSpPr/>
            <p:nvPr/>
          </p:nvGrpSpPr>
          <p:grpSpPr>
            <a:xfrm>
              <a:off x="8802532" y="4990583"/>
              <a:ext cx="1003200" cy="1003200"/>
              <a:chOff x="4121296" y="4838183"/>
              <a:chExt cx="1003200" cy="1003200"/>
            </a:xfrm>
          </p:grpSpPr>
          <p:sp>
            <p:nvSpPr>
              <p:cNvPr id="707" name="Google Shape;707;p44"/>
              <p:cNvSpPr/>
              <p:nvPr/>
            </p:nvSpPr>
            <p:spPr>
              <a:xfrm>
                <a:off x="4121296" y="4838183"/>
                <a:ext cx="1003200" cy="1003200"/>
              </a:xfrm>
              <a:prstGeom prst="ellipse">
                <a:avLst/>
              </a:prstGeom>
              <a:solidFill>
                <a:srgbClr val="DC5F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708" name="Google Shape;708;p44"/>
              <p:cNvSpPr txBox="1"/>
              <p:nvPr/>
            </p:nvSpPr>
            <p:spPr>
              <a:xfrm>
                <a:off x="4328500" y="5114975"/>
                <a:ext cx="5778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FFFFFF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T</a:t>
                </a:r>
                <a:endParaRPr b="1" sz="20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5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714" name="Google Shape;714;p4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SR</a:t>
            </a:r>
            <a:endParaRPr/>
          </a:p>
        </p:txBody>
      </p:sp>
      <p:sp>
        <p:nvSpPr>
          <p:cNvPr id="715" name="Google Shape;715;p45"/>
          <p:cNvSpPr txBox="1"/>
          <p:nvPr/>
        </p:nvSpPr>
        <p:spPr>
          <a:xfrm>
            <a:off x="375500" y="1698875"/>
            <a:ext cx="588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SR significa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et/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R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eset, que son las entradas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716" name="Google Shape;716;p45"/>
          <p:cNvPicPr preferRelativeResize="0"/>
          <p:nvPr/>
        </p:nvPicPr>
        <p:blipFill rotWithShape="1">
          <a:blip r:embed="rId3">
            <a:alphaModFix/>
          </a:blip>
          <a:srcRect b="22440" l="59447" r="22757" t="35241"/>
          <a:stretch/>
        </p:blipFill>
        <p:spPr>
          <a:xfrm>
            <a:off x="491000" y="3605750"/>
            <a:ext cx="1839913" cy="2376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45"/>
          <p:cNvGrpSpPr/>
          <p:nvPr/>
        </p:nvGrpSpPr>
        <p:grpSpPr>
          <a:xfrm>
            <a:off x="1786400" y="4320125"/>
            <a:ext cx="2593077" cy="1372350"/>
            <a:chOff x="1786400" y="4320125"/>
            <a:chExt cx="2593077" cy="1372350"/>
          </a:xfrm>
        </p:grpSpPr>
        <p:sp>
          <p:nvSpPr>
            <p:cNvPr id="718" name="Google Shape;718;p45"/>
            <p:cNvSpPr/>
            <p:nvPr/>
          </p:nvSpPr>
          <p:spPr>
            <a:xfrm rot="373624">
              <a:off x="2579680" y="4803473"/>
              <a:ext cx="1761795" cy="7958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chitects Daughter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Q</a:t>
              </a:r>
              <a:r>
                <a:rPr b="1" baseline="-25000" i="0" lang="en-US" sz="24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 es la </a:t>
              </a:r>
              <a:endParaRPr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chitects Daughter"/>
                <a:buNone/>
              </a:pPr>
              <a:r>
                <a:rPr b="1" i="0" lang="en-US" sz="18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salida anterior</a:t>
              </a:r>
              <a:endParaRPr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1786400" y="4320125"/>
              <a:ext cx="1000125" cy="496775"/>
            </a:xfrm>
            <a:custGeom>
              <a:rect b="b" l="l" r="r" t="t"/>
              <a:pathLst>
                <a:path extrusionOk="0" h="496775" w="1000125">
                  <a:moveTo>
                    <a:pt x="1000125" y="496775"/>
                  </a:moveTo>
                  <a:cubicBezTo>
                    <a:pt x="854868" y="305084"/>
                    <a:pt x="709612" y="113394"/>
                    <a:pt x="542925" y="39575"/>
                  </a:cubicBezTo>
                  <a:cubicBezTo>
                    <a:pt x="376238" y="-34244"/>
                    <a:pt x="188119" y="9809"/>
                    <a:pt x="0" y="53862"/>
                  </a:cubicBezTo>
                </a:path>
              </a:pathLst>
            </a:cu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720" name="Google Shape;720;p45"/>
          <p:cNvGrpSpPr/>
          <p:nvPr/>
        </p:nvGrpSpPr>
        <p:grpSpPr>
          <a:xfrm>
            <a:off x="375500" y="2308475"/>
            <a:ext cx="5880000" cy="514500"/>
            <a:chOff x="375500" y="2308475"/>
            <a:chExt cx="5880000" cy="514500"/>
          </a:xfrm>
        </p:grpSpPr>
        <p:sp>
          <p:nvSpPr>
            <p:cNvPr id="721" name="Google Shape;721;p45"/>
            <p:cNvSpPr txBox="1"/>
            <p:nvPr/>
          </p:nvSpPr>
          <p:spPr>
            <a:xfrm>
              <a:off x="375500" y="2308475"/>
              <a:ext cx="5880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Posee dos salidas: </a:t>
              </a:r>
              <a:r>
                <a:rPr b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Q </a:t>
              </a: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y </a:t>
              </a:r>
              <a:r>
                <a:rPr b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Q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722" name="Google Shape;722;p45"/>
            <p:cNvCxnSpPr/>
            <p:nvPr/>
          </p:nvCxnSpPr>
          <p:spPr>
            <a:xfrm>
              <a:off x="3357268" y="2366678"/>
              <a:ext cx="235500" cy="3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3" name="Google Shape;723;p45"/>
          <p:cNvGrpSpPr/>
          <p:nvPr/>
        </p:nvGrpSpPr>
        <p:grpSpPr>
          <a:xfrm>
            <a:off x="1518988" y="3542613"/>
            <a:ext cx="3370383" cy="1018507"/>
            <a:chOff x="1518988" y="3542613"/>
            <a:chExt cx="3370383" cy="1018507"/>
          </a:xfrm>
        </p:grpSpPr>
        <p:sp>
          <p:nvSpPr>
            <p:cNvPr id="724" name="Google Shape;724;p45"/>
            <p:cNvSpPr/>
            <p:nvPr/>
          </p:nvSpPr>
          <p:spPr>
            <a:xfrm rot="413037">
              <a:off x="2483377" y="3682013"/>
              <a:ext cx="2370288" cy="739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Architects Daughter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Q</a:t>
              </a:r>
              <a:r>
                <a:rPr b="1" baseline="-25000" i="0" lang="en-US" sz="24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n+1</a:t>
              </a:r>
              <a:r>
                <a:rPr b="1" i="0" lang="en-US" sz="18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 salida en el instante siguiente</a:t>
              </a:r>
              <a:endParaRPr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518988" y="3542613"/>
              <a:ext cx="928687" cy="271349"/>
            </a:xfrm>
            <a:custGeom>
              <a:rect b="b" l="l" r="r" t="t"/>
              <a:pathLst>
                <a:path extrusionOk="0" h="272029" w="928687">
                  <a:moveTo>
                    <a:pt x="928687" y="214879"/>
                  </a:moveTo>
                  <a:cubicBezTo>
                    <a:pt x="713184" y="102960"/>
                    <a:pt x="497681" y="-8958"/>
                    <a:pt x="342900" y="567"/>
                  </a:cubicBezTo>
                  <a:cubicBezTo>
                    <a:pt x="188119" y="10092"/>
                    <a:pt x="94059" y="141060"/>
                    <a:pt x="0" y="272029"/>
                  </a:cubicBezTo>
                </a:path>
              </a:pathLst>
            </a:cu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726" name="Google Shape;726;p45"/>
          <p:cNvGrpSpPr/>
          <p:nvPr/>
        </p:nvGrpSpPr>
        <p:grpSpPr>
          <a:xfrm>
            <a:off x="4773463" y="3689026"/>
            <a:ext cx="7347541" cy="1944725"/>
            <a:chOff x="4773463" y="3689026"/>
            <a:chExt cx="7347541" cy="1944725"/>
          </a:xfrm>
        </p:grpSpPr>
        <p:grpSp>
          <p:nvGrpSpPr>
            <p:cNvPr id="727" name="Google Shape;727;p45"/>
            <p:cNvGrpSpPr/>
            <p:nvPr/>
          </p:nvGrpSpPr>
          <p:grpSpPr>
            <a:xfrm>
              <a:off x="4773463" y="3689026"/>
              <a:ext cx="7347541" cy="1944725"/>
              <a:chOff x="2665638" y="3923763"/>
              <a:chExt cx="7347541" cy="1944725"/>
            </a:xfrm>
          </p:grpSpPr>
          <p:grpSp>
            <p:nvGrpSpPr>
              <p:cNvPr id="728" name="Google Shape;728;p45"/>
              <p:cNvGrpSpPr/>
              <p:nvPr/>
            </p:nvGrpSpPr>
            <p:grpSpPr>
              <a:xfrm>
                <a:off x="4146775" y="3995200"/>
                <a:ext cx="3836667" cy="1856069"/>
                <a:chOff x="748" y="1026"/>
                <a:chExt cx="2558" cy="1263"/>
              </a:xfrm>
            </p:grpSpPr>
            <p:sp>
              <p:nvSpPr>
                <p:cNvPr id="729" name="Google Shape;729;p45"/>
                <p:cNvSpPr txBox="1"/>
                <p:nvPr/>
              </p:nvSpPr>
              <p:spPr>
                <a:xfrm>
                  <a:off x="766" y="1053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  <p:sp>
              <p:nvSpPr>
                <p:cNvPr id="730" name="Google Shape;730;p45"/>
                <p:cNvSpPr txBox="1"/>
                <p:nvPr/>
              </p:nvSpPr>
              <p:spPr>
                <a:xfrm>
                  <a:off x="748" y="198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  <a:endParaRPr/>
                </a:p>
              </p:txBody>
            </p:sp>
            <p:sp>
              <p:nvSpPr>
                <p:cNvPr id="731" name="Google Shape;731;p45"/>
                <p:cNvSpPr txBox="1"/>
                <p:nvPr/>
              </p:nvSpPr>
              <p:spPr>
                <a:xfrm>
                  <a:off x="2973" y="1924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grpSp>
              <p:nvGrpSpPr>
                <p:cNvPr id="732" name="Google Shape;732;p45"/>
                <p:cNvGrpSpPr/>
                <p:nvPr/>
              </p:nvGrpSpPr>
              <p:grpSpPr>
                <a:xfrm>
                  <a:off x="3006" y="1144"/>
                  <a:ext cx="300" cy="300"/>
                  <a:chOff x="3006" y="1144"/>
                  <a:chExt cx="300" cy="300"/>
                </a:xfrm>
              </p:grpSpPr>
              <p:sp>
                <p:nvSpPr>
                  <p:cNvPr id="733" name="Google Shape;733;p45"/>
                  <p:cNvSpPr txBox="1"/>
                  <p:nvPr/>
                </p:nvSpPr>
                <p:spPr>
                  <a:xfrm>
                    <a:off x="3006" y="1144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Q</a:t>
                    </a:r>
                    <a:endParaRPr/>
                  </a:p>
                </p:txBody>
              </p:sp>
              <p:cxnSp>
                <p:nvCxnSpPr>
                  <p:cNvPr id="734" name="Google Shape;734;p45"/>
                  <p:cNvCxnSpPr/>
                  <p:nvPr/>
                </p:nvCxnSpPr>
                <p:spPr>
                  <a:xfrm>
                    <a:off x="3051" y="1162"/>
                    <a:ext cx="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pic>
              <p:nvPicPr>
                <p:cNvPr id="735" name="Google Shape;735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45" y="1026"/>
                  <a:ext cx="2041" cy="1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36" name="Google Shape;736;p45"/>
              <p:cNvSpPr/>
              <p:nvPr/>
            </p:nvSpPr>
            <p:spPr>
              <a:xfrm>
                <a:off x="2665638" y="4011075"/>
                <a:ext cx="1347900" cy="18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Cambria"/>
                  <a:buNone/>
                </a:pPr>
                <a:r>
                  <a:rPr b="1" i="0" lang="en-US" sz="2000" u="none" cap="none" strike="noStrike">
                    <a:solidFill>
                      <a:srgbClr val="464646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S (Set)</a:t>
                </a:r>
                <a:r>
                  <a:rPr b="1" i="1" lang="en-US" sz="1800" u="none" cap="none" strike="noStrike">
                    <a:solidFill>
                      <a:srgbClr val="464646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1" sz="1800" u="none" cap="none" strike="noStrike">
                  <a:solidFill>
                    <a:srgbClr val="464646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1" sz="1800" u="none" cap="none" strike="noStrike">
                  <a:solidFill>
                    <a:srgbClr val="464646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1" sz="1800" u="none" cap="none" strike="noStrike">
                  <a:solidFill>
                    <a:srgbClr val="464646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i="1" sz="1800" u="none" cap="none" strike="noStrike">
                  <a:solidFill>
                    <a:srgbClr val="464646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64646"/>
                  </a:buClr>
                  <a:buSzPts val="2000"/>
                  <a:buFont typeface="Cambria"/>
                  <a:buNone/>
                </a:pPr>
                <a:r>
                  <a:rPr b="1" i="0" lang="en-US" sz="2000" u="none" cap="none" strike="noStrike">
                    <a:solidFill>
                      <a:srgbClr val="464646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R (Reset)</a:t>
                </a:r>
                <a:endParaRPr b="1" i="1" sz="1800" u="none" cap="none" strike="noStrike">
                  <a:solidFill>
                    <a:srgbClr val="464646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grpSp>
            <p:nvGrpSpPr>
              <p:cNvPr id="737" name="Google Shape;737;p45"/>
              <p:cNvGrpSpPr/>
              <p:nvPr/>
            </p:nvGrpSpPr>
            <p:grpSpPr>
              <a:xfrm rot="929342">
                <a:off x="7607964" y="4773982"/>
                <a:ext cx="2381249" cy="503321"/>
                <a:chOff x="3835" y="1571"/>
                <a:chExt cx="1500" cy="317"/>
              </a:xfrm>
            </p:grpSpPr>
            <p:cxnSp>
              <p:nvCxnSpPr>
                <p:cNvPr id="738" name="Google Shape;738;p45"/>
                <p:cNvCxnSpPr/>
                <p:nvPr/>
              </p:nvCxnSpPr>
              <p:spPr>
                <a:xfrm>
                  <a:off x="5078" y="1571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39" name="Google Shape;739;p45"/>
                <p:cNvSpPr/>
                <p:nvPr/>
              </p:nvSpPr>
              <p:spPr>
                <a:xfrm>
                  <a:off x="3835" y="1588"/>
                  <a:ext cx="15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FF"/>
                    </a:buClr>
                    <a:buSzPts val="1800"/>
                    <a:buFont typeface="Architects Daughter"/>
                    <a:buNone/>
                  </a:pPr>
                  <a:r>
                    <a:rPr b="1" i="0" lang="en-US" sz="1500" u="none" cap="none" strike="noStrike">
                      <a:solidFill>
                        <a:srgbClr val="C00000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Las salidas Q y Q son complementarias</a:t>
                  </a:r>
                  <a:endParaRPr sz="1500">
                    <a:solidFill>
                      <a:srgbClr val="C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740" name="Google Shape;740;p45"/>
              <p:cNvSpPr/>
              <p:nvPr/>
            </p:nvSpPr>
            <p:spPr>
              <a:xfrm>
                <a:off x="4002313" y="3923763"/>
                <a:ext cx="647700" cy="576300"/>
              </a:xfrm>
              <a:prstGeom prst="ellipse">
                <a:avLst/>
              </a:prstGeom>
              <a:solidFill>
                <a:srgbClr val="990000">
                  <a:alpha val="474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  <p:sp>
            <p:nvSpPr>
              <p:cNvPr id="741" name="Google Shape;741;p45"/>
              <p:cNvSpPr/>
              <p:nvPr/>
            </p:nvSpPr>
            <p:spPr>
              <a:xfrm>
                <a:off x="4002313" y="5292188"/>
                <a:ext cx="647700" cy="576300"/>
              </a:xfrm>
              <a:prstGeom prst="ellipse">
                <a:avLst/>
              </a:prstGeom>
              <a:solidFill>
                <a:srgbClr val="990000">
                  <a:alpha val="474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ndara"/>
                  <a:ea typeface="Candara"/>
                  <a:cs typeface="Candara"/>
                  <a:sym typeface="Candara"/>
                </a:endParaRPr>
              </a:p>
            </p:txBody>
          </p:sp>
        </p:grpSp>
        <p:cxnSp>
          <p:nvCxnSpPr>
            <p:cNvPr id="742" name="Google Shape;742;p45"/>
            <p:cNvCxnSpPr/>
            <p:nvPr/>
          </p:nvCxnSpPr>
          <p:spPr>
            <a:xfrm>
              <a:off x="9711750" y="3986800"/>
              <a:ext cx="2091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45"/>
            <p:cNvCxnSpPr/>
            <p:nvPr/>
          </p:nvCxnSpPr>
          <p:spPr>
            <a:xfrm rot="990612">
              <a:off x="11331838" y="4748866"/>
              <a:ext cx="209018" cy="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46"/>
          <p:cNvGrpSpPr/>
          <p:nvPr/>
        </p:nvGrpSpPr>
        <p:grpSpPr>
          <a:xfrm>
            <a:off x="6110300" y="4303800"/>
            <a:ext cx="5476875" cy="2265275"/>
            <a:chOff x="6110300" y="4303800"/>
            <a:chExt cx="5476875" cy="2265275"/>
          </a:xfrm>
        </p:grpSpPr>
        <p:sp>
          <p:nvSpPr>
            <p:cNvPr id="749" name="Google Shape;749;p46"/>
            <p:cNvSpPr/>
            <p:nvPr/>
          </p:nvSpPr>
          <p:spPr>
            <a:xfrm>
              <a:off x="6110300" y="4303800"/>
              <a:ext cx="10533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464646"/>
                </a:buClr>
                <a:buSzPts val="1680"/>
                <a:buFont typeface="Noto Sans Symbols"/>
                <a:buNone/>
              </a:pPr>
              <a:r>
                <a:rPr b="1" i="0" lang="en-US" sz="2400" u="none" cap="none" strike="noStrike">
                  <a:latin typeface="Roboto"/>
                  <a:ea typeface="Roboto"/>
                  <a:cs typeface="Roboto"/>
                  <a:sym typeface="Roboto"/>
                </a:rPr>
                <a:t>Q =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0" name="Google Shape;750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34291" y="4335335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1" name="Google Shape;751;p46"/>
          <p:cNvSpPr txBox="1"/>
          <p:nvPr/>
        </p:nvSpPr>
        <p:spPr>
          <a:xfrm>
            <a:off x="10515598" y="6141631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752" name="Google Shape;752;p46"/>
          <p:cNvGrpSpPr/>
          <p:nvPr/>
        </p:nvGrpSpPr>
        <p:grpSpPr>
          <a:xfrm>
            <a:off x="6110300" y="1642650"/>
            <a:ext cx="5453061" cy="2240728"/>
            <a:chOff x="6110300" y="1642650"/>
            <a:chExt cx="5453061" cy="2240728"/>
          </a:xfrm>
        </p:grpSpPr>
        <p:sp>
          <p:nvSpPr>
            <p:cNvPr id="753" name="Google Shape;753;p46"/>
            <p:cNvSpPr txBox="1"/>
            <p:nvPr/>
          </p:nvSpPr>
          <p:spPr>
            <a:xfrm>
              <a:off x="6110300" y="1642650"/>
              <a:ext cx="10533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20040" lvl="0" marL="32004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Roboto"/>
                  <a:ea typeface="Roboto"/>
                  <a:cs typeface="Roboto"/>
                  <a:sym typeface="Roboto"/>
                </a:rPr>
                <a:t>Q = 0</a:t>
              </a:r>
              <a:endParaRPr sz="2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54" name="Google Shape;754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10478" y="1649637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5" name="Google Shape;755;p46"/>
          <p:cNvSpPr txBox="1"/>
          <p:nvPr/>
        </p:nvSpPr>
        <p:spPr>
          <a:xfrm>
            <a:off x="10490198" y="3465126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56" name="Google Shape;756;p46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757" name="Google Shape;757;p4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SR</a:t>
            </a:r>
            <a:endParaRPr/>
          </a:p>
        </p:txBody>
      </p:sp>
      <p:grpSp>
        <p:nvGrpSpPr>
          <p:cNvPr id="758" name="Google Shape;758;p46"/>
          <p:cNvGrpSpPr/>
          <p:nvPr/>
        </p:nvGrpSpPr>
        <p:grpSpPr>
          <a:xfrm>
            <a:off x="8258180" y="1674150"/>
            <a:ext cx="311100" cy="1868905"/>
            <a:chOff x="8258180" y="1674150"/>
            <a:chExt cx="311100" cy="1868905"/>
          </a:xfrm>
        </p:grpSpPr>
        <p:sp>
          <p:nvSpPr>
            <p:cNvPr id="759" name="Google Shape;759;p46"/>
            <p:cNvSpPr txBox="1"/>
            <p:nvPr/>
          </p:nvSpPr>
          <p:spPr>
            <a:xfrm>
              <a:off x="8258180" y="1674150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60" name="Google Shape;760;p46"/>
            <p:cNvSpPr txBox="1"/>
            <p:nvPr/>
          </p:nvSpPr>
          <p:spPr>
            <a:xfrm>
              <a:off x="8258180" y="3189355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761" name="Google Shape;761;p46"/>
          <p:cNvSpPr txBox="1"/>
          <p:nvPr/>
        </p:nvSpPr>
        <p:spPr>
          <a:xfrm>
            <a:off x="8474080" y="2276249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62" name="Google Shape;762;p46"/>
          <p:cNvSpPr txBox="1"/>
          <p:nvPr/>
        </p:nvSpPr>
        <p:spPr>
          <a:xfrm>
            <a:off x="8474080" y="290132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63" name="Google Shape;763;p46"/>
          <p:cNvSpPr txBox="1"/>
          <p:nvPr/>
        </p:nvSpPr>
        <p:spPr>
          <a:xfrm>
            <a:off x="10490210" y="1727772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764" name="Google Shape;764;p46"/>
          <p:cNvGrpSpPr/>
          <p:nvPr/>
        </p:nvGrpSpPr>
        <p:grpSpPr>
          <a:xfrm>
            <a:off x="8281993" y="4347591"/>
            <a:ext cx="311100" cy="1868906"/>
            <a:chOff x="8281993" y="4347591"/>
            <a:chExt cx="311100" cy="1868906"/>
          </a:xfrm>
        </p:grpSpPr>
        <p:sp>
          <p:nvSpPr>
            <p:cNvPr id="765" name="Google Shape;765;p46"/>
            <p:cNvSpPr txBox="1"/>
            <p:nvPr/>
          </p:nvSpPr>
          <p:spPr>
            <a:xfrm>
              <a:off x="8281993" y="4347591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66" name="Google Shape;766;p46"/>
            <p:cNvSpPr txBox="1"/>
            <p:nvPr/>
          </p:nvSpPr>
          <p:spPr>
            <a:xfrm>
              <a:off x="8281993" y="5862797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767" name="Google Shape;767;p46"/>
          <p:cNvSpPr txBox="1"/>
          <p:nvPr/>
        </p:nvSpPr>
        <p:spPr>
          <a:xfrm>
            <a:off x="8570930" y="496041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68" name="Google Shape;768;p46"/>
          <p:cNvSpPr txBox="1"/>
          <p:nvPr/>
        </p:nvSpPr>
        <p:spPr>
          <a:xfrm>
            <a:off x="10515610" y="440427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69" name="Google Shape;769;p46"/>
          <p:cNvSpPr txBox="1"/>
          <p:nvPr/>
        </p:nvSpPr>
        <p:spPr>
          <a:xfrm>
            <a:off x="8570918" y="558549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770" name="Google Shape;770;p46"/>
          <p:cNvPicPr preferRelativeResize="0"/>
          <p:nvPr/>
        </p:nvPicPr>
        <p:blipFill rotWithShape="1">
          <a:blip r:embed="rId4">
            <a:alphaModFix/>
          </a:blip>
          <a:srcRect b="22440" l="59447" r="22757" t="35241"/>
          <a:stretch/>
        </p:blipFill>
        <p:spPr>
          <a:xfrm>
            <a:off x="1178300" y="2901325"/>
            <a:ext cx="1839913" cy="2376488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6"/>
          <p:cNvSpPr txBox="1"/>
          <p:nvPr/>
        </p:nvSpPr>
        <p:spPr>
          <a:xfrm>
            <a:off x="319100" y="1642650"/>
            <a:ext cx="1732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 = 0, R = 0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46"/>
          <p:cNvSpPr/>
          <p:nvPr/>
        </p:nvSpPr>
        <p:spPr>
          <a:xfrm>
            <a:off x="1235125" y="3495600"/>
            <a:ext cx="1643400" cy="416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6"/>
          <p:cNvSpPr txBox="1"/>
          <p:nvPr/>
        </p:nvSpPr>
        <p:spPr>
          <a:xfrm>
            <a:off x="716913" y="5523100"/>
            <a:ext cx="2762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Conserva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el estado!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47"/>
          <p:cNvGrpSpPr/>
          <p:nvPr/>
        </p:nvGrpSpPr>
        <p:grpSpPr>
          <a:xfrm>
            <a:off x="6110300" y="4303800"/>
            <a:ext cx="5476875" cy="2265275"/>
            <a:chOff x="6110300" y="4303800"/>
            <a:chExt cx="5476875" cy="2265275"/>
          </a:xfrm>
        </p:grpSpPr>
        <p:sp>
          <p:nvSpPr>
            <p:cNvPr id="779" name="Google Shape;779;p47"/>
            <p:cNvSpPr/>
            <p:nvPr/>
          </p:nvSpPr>
          <p:spPr>
            <a:xfrm>
              <a:off x="6110300" y="4303800"/>
              <a:ext cx="10533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464646"/>
                </a:buClr>
                <a:buSzPts val="1680"/>
                <a:buFont typeface="Noto Sans Symbols"/>
                <a:buNone/>
              </a:pPr>
              <a:r>
                <a:rPr b="1" i="0" lang="en-US" sz="2400" u="none" cap="none" strike="noStrike">
                  <a:latin typeface="Roboto"/>
                  <a:ea typeface="Roboto"/>
                  <a:cs typeface="Roboto"/>
                  <a:sym typeface="Roboto"/>
                </a:rPr>
                <a:t>Q =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80" name="Google Shape;78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34291" y="4335335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1" name="Google Shape;781;p47"/>
          <p:cNvSpPr txBox="1"/>
          <p:nvPr/>
        </p:nvSpPr>
        <p:spPr>
          <a:xfrm>
            <a:off x="10515598" y="6141631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10594948" y="6131670"/>
            <a:ext cx="536550" cy="353700"/>
            <a:chOff x="10594948" y="6131670"/>
            <a:chExt cx="536550" cy="353700"/>
          </a:xfrm>
        </p:grpSpPr>
        <p:cxnSp>
          <p:nvCxnSpPr>
            <p:cNvPr id="783" name="Google Shape;783;p47"/>
            <p:cNvCxnSpPr/>
            <p:nvPr/>
          </p:nvCxnSpPr>
          <p:spPr>
            <a:xfrm flipH="1" rot="10800000">
              <a:off x="10594948" y="6242131"/>
              <a:ext cx="155700" cy="17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4" name="Google Shape;784;p47"/>
            <p:cNvSpPr txBox="1"/>
            <p:nvPr/>
          </p:nvSpPr>
          <p:spPr>
            <a:xfrm>
              <a:off x="10820398" y="6131670"/>
              <a:ext cx="311100" cy="35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FF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CC00FF"/>
                  </a:solidFill>
                </a:rPr>
                <a:t>0</a:t>
              </a: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6110300" y="1642650"/>
            <a:ext cx="5453061" cy="2240728"/>
            <a:chOff x="6110300" y="1642650"/>
            <a:chExt cx="5453061" cy="2240728"/>
          </a:xfrm>
        </p:grpSpPr>
        <p:sp>
          <p:nvSpPr>
            <p:cNvPr id="786" name="Google Shape;786;p47"/>
            <p:cNvSpPr txBox="1"/>
            <p:nvPr/>
          </p:nvSpPr>
          <p:spPr>
            <a:xfrm>
              <a:off x="6110300" y="1642650"/>
              <a:ext cx="10533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20040" lvl="0" marL="32004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Roboto"/>
                  <a:ea typeface="Roboto"/>
                  <a:cs typeface="Roboto"/>
                  <a:sym typeface="Roboto"/>
                </a:rPr>
                <a:t>Q = 0</a:t>
              </a:r>
              <a:endParaRPr sz="2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87" name="Google Shape;78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10478" y="1649637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8" name="Google Shape;788;p47"/>
          <p:cNvSpPr txBox="1"/>
          <p:nvPr/>
        </p:nvSpPr>
        <p:spPr>
          <a:xfrm>
            <a:off x="10490198" y="3465126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89" name="Google Shape;789;p4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790" name="Google Shape;790;p4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SR</a:t>
            </a:r>
            <a:endParaRPr/>
          </a:p>
        </p:txBody>
      </p:sp>
      <p:grpSp>
        <p:nvGrpSpPr>
          <p:cNvPr id="791" name="Google Shape;791;p47"/>
          <p:cNvGrpSpPr/>
          <p:nvPr/>
        </p:nvGrpSpPr>
        <p:grpSpPr>
          <a:xfrm>
            <a:off x="8258180" y="1674150"/>
            <a:ext cx="311100" cy="1868905"/>
            <a:chOff x="8258180" y="1674150"/>
            <a:chExt cx="311100" cy="1868905"/>
          </a:xfrm>
        </p:grpSpPr>
        <p:sp>
          <p:nvSpPr>
            <p:cNvPr id="792" name="Google Shape;792;p47"/>
            <p:cNvSpPr txBox="1"/>
            <p:nvPr/>
          </p:nvSpPr>
          <p:spPr>
            <a:xfrm>
              <a:off x="8258180" y="1674150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3" name="Google Shape;793;p47"/>
            <p:cNvSpPr txBox="1"/>
            <p:nvPr/>
          </p:nvSpPr>
          <p:spPr>
            <a:xfrm>
              <a:off x="8258180" y="3189355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</p:grpSp>
      <p:sp>
        <p:nvSpPr>
          <p:cNvPr id="794" name="Google Shape;794;p47"/>
          <p:cNvSpPr txBox="1"/>
          <p:nvPr/>
        </p:nvSpPr>
        <p:spPr>
          <a:xfrm>
            <a:off x="8474080" y="2276249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95" name="Google Shape;795;p47"/>
          <p:cNvSpPr txBox="1"/>
          <p:nvPr/>
        </p:nvSpPr>
        <p:spPr>
          <a:xfrm>
            <a:off x="8474080" y="290132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96" name="Google Shape;796;p47"/>
          <p:cNvSpPr txBox="1"/>
          <p:nvPr/>
        </p:nvSpPr>
        <p:spPr>
          <a:xfrm>
            <a:off x="10490210" y="1727772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797" name="Google Shape;797;p47"/>
          <p:cNvGrpSpPr/>
          <p:nvPr/>
        </p:nvGrpSpPr>
        <p:grpSpPr>
          <a:xfrm>
            <a:off x="8281993" y="4347591"/>
            <a:ext cx="311100" cy="1868906"/>
            <a:chOff x="8281993" y="4347591"/>
            <a:chExt cx="311100" cy="1868906"/>
          </a:xfrm>
        </p:grpSpPr>
        <p:sp>
          <p:nvSpPr>
            <p:cNvPr id="798" name="Google Shape;798;p47"/>
            <p:cNvSpPr txBox="1"/>
            <p:nvPr/>
          </p:nvSpPr>
          <p:spPr>
            <a:xfrm>
              <a:off x="8281993" y="4347591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9" name="Google Shape;799;p47"/>
            <p:cNvSpPr txBox="1"/>
            <p:nvPr/>
          </p:nvSpPr>
          <p:spPr>
            <a:xfrm>
              <a:off x="8281993" y="5862797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</p:grpSp>
      <p:sp>
        <p:nvSpPr>
          <p:cNvPr id="800" name="Google Shape;800;p47"/>
          <p:cNvSpPr txBox="1"/>
          <p:nvPr/>
        </p:nvSpPr>
        <p:spPr>
          <a:xfrm>
            <a:off x="8570930" y="496041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01" name="Google Shape;801;p47"/>
          <p:cNvSpPr txBox="1"/>
          <p:nvPr/>
        </p:nvSpPr>
        <p:spPr>
          <a:xfrm>
            <a:off x="10515610" y="440427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02" name="Google Shape;802;p47"/>
          <p:cNvSpPr txBox="1"/>
          <p:nvPr/>
        </p:nvSpPr>
        <p:spPr>
          <a:xfrm>
            <a:off x="8570918" y="558549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803" name="Google Shape;803;p47"/>
          <p:cNvPicPr preferRelativeResize="0"/>
          <p:nvPr/>
        </p:nvPicPr>
        <p:blipFill rotWithShape="1">
          <a:blip r:embed="rId4">
            <a:alphaModFix/>
          </a:blip>
          <a:srcRect b="22440" l="59447" r="22757" t="35241"/>
          <a:stretch/>
        </p:blipFill>
        <p:spPr>
          <a:xfrm>
            <a:off x="1178300" y="2901325"/>
            <a:ext cx="1839913" cy="2376488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7"/>
          <p:cNvSpPr txBox="1"/>
          <p:nvPr/>
        </p:nvSpPr>
        <p:spPr>
          <a:xfrm>
            <a:off x="319100" y="1642650"/>
            <a:ext cx="1732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 = 0, R = 1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47"/>
          <p:cNvSpPr/>
          <p:nvPr/>
        </p:nvSpPr>
        <p:spPr>
          <a:xfrm>
            <a:off x="1235125" y="3866639"/>
            <a:ext cx="1643400" cy="416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7"/>
          <p:cNvSpPr txBox="1"/>
          <p:nvPr/>
        </p:nvSpPr>
        <p:spPr>
          <a:xfrm>
            <a:off x="574275" y="5523100"/>
            <a:ext cx="3048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Resetea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el estado a 0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48"/>
          <p:cNvGrpSpPr/>
          <p:nvPr/>
        </p:nvGrpSpPr>
        <p:grpSpPr>
          <a:xfrm>
            <a:off x="6110300" y="1642650"/>
            <a:ext cx="5453061" cy="2240728"/>
            <a:chOff x="6110300" y="1642650"/>
            <a:chExt cx="5453061" cy="2240728"/>
          </a:xfrm>
        </p:grpSpPr>
        <p:sp>
          <p:nvSpPr>
            <p:cNvPr id="812" name="Google Shape;812;p48"/>
            <p:cNvSpPr txBox="1"/>
            <p:nvPr/>
          </p:nvSpPr>
          <p:spPr>
            <a:xfrm>
              <a:off x="6110300" y="1642650"/>
              <a:ext cx="10533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20040" lvl="0" marL="32004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Roboto"/>
                  <a:ea typeface="Roboto"/>
                  <a:cs typeface="Roboto"/>
                  <a:sym typeface="Roboto"/>
                </a:rPr>
                <a:t>Q = 0</a:t>
              </a:r>
              <a:endParaRPr sz="2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13" name="Google Shape;813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10478" y="1649637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4" name="Google Shape;814;p48"/>
          <p:cNvSpPr txBox="1"/>
          <p:nvPr/>
        </p:nvSpPr>
        <p:spPr>
          <a:xfrm>
            <a:off x="10490198" y="3465126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815" name="Google Shape;815;p48"/>
          <p:cNvGrpSpPr/>
          <p:nvPr/>
        </p:nvGrpSpPr>
        <p:grpSpPr>
          <a:xfrm>
            <a:off x="6110300" y="4303800"/>
            <a:ext cx="5476875" cy="2265275"/>
            <a:chOff x="6110300" y="4303800"/>
            <a:chExt cx="5476875" cy="2265275"/>
          </a:xfrm>
        </p:grpSpPr>
        <p:sp>
          <p:nvSpPr>
            <p:cNvPr id="816" name="Google Shape;816;p48"/>
            <p:cNvSpPr/>
            <p:nvPr/>
          </p:nvSpPr>
          <p:spPr>
            <a:xfrm>
              <a:off x="6110300" y="4303800"/>
              <a:ext cx="10533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464646"/>
                </a:buClr>
                <a:buSzPts val="1680"/>
                <a:buFont typeface="Noto Sans Symbols"/>
                <a:buNone/>
              </a:pPr>
              <a:r>
                <a:rPr b="1" i="0" lang="en-US" sz="2400" u="none" cap="none" strike="noStrike">
                  <a:latin typeface="Roboto"/>
                  <a:ea typeface="Roboto"/>
                  <a:cs typeface="Roboto"/>
                  <a:sym typeface="Roboto"/>
                </a:rPr>
                <a:t>Q =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17" name="Google Shape;817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34291" y="4335335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8" name="Google Shape;818;p48"/>
          <p:cNvSpPr txBox="1"/>
          <p:nvPr/>
        </p:nvSpPr>
        <p:spPr>
          <a:xfrm>
            <a:off x="10515598" y="6141631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pSp>
        <p:nvGrpSpPr>
          <p:cNvPr id="819" name="Google Shape;819;p48"/>
          <p:cNvGrpSpPr/>
          <p:nvPr/>
        </p:nvGrpSpPr>
        <p:grpSpPr>
          <a:xfrm>
            <a:off x="10555105" y="3464670"/>
            <a:ext cx="536550" cy="353700"/>
            <a:chOff x="10594948" y="6131670"/>
            <a:chExt cx="536550" cy="353700"/>
          </a:xfrm>
        </p:grpSpPr>
        <p:cxnSp>
          <p:nvCxnSpPr>
            <p:cNvPr id="820" name="Google Shape;820;p48"/>
            <p:cNvCxnSpPr/>
            <p:nvPr/>
          </p:nvCxnSpPr>
          <p:spPr>
            <a:xfrm flipH="1" rot="10800000">
              <a:off x="10594948" y="6242131"/>
              <a:ext cx="155700" cy="17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1" name="Google Shape;821;p48"/>
            <p:cNvSpPr txBox="1"/>
            <p:nvPr/>
          </p:nvSpPr>
          <p:spPr>
            <a:xfrm>
              <a:off x="10820398" y="6131670"/>
              <a:ext cx="311100" cy="35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FF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CC00FF"/>
                  </a:solidFill>
                </a:rPr>
                <a:t>1</a:t>
              </a:r>
              <a:endParaRPr/>
            </a:p>
          </p:txBody>
        </p:sp>
      </p:grpSp>
      <p:sp>
        <p:nvSpPr>
          <p:cNvPr id="822" name="Google Shape;822;p48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823" name="Google Shape;823;p4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SR</a:t>
            </a:r>
            <a:endParaRPr/>
          </a:p>
        </p:txBody>
      </p:sp>
      <p:grpSp>
        <p:nvGrpSpPr>
          <p:cNvPr id="824" name="Google Shape;824;p48"/>
          <p:cNvGrpSpPr/>
          <p:nvPr/>
        </p:nvGrpSpPr>
        <p:grpSpPr>
          <a:xfrm>
            <a:off x="8258180" y="1674150"/>
            <a:ext cx="311100" cy="1868905"/>
            <a:chOff x="8258180" y="1674150"/>
            <a:chExt cx="311100" cy="1868905"/>
          </a:xfrm>
        </p:grpSpPr>
        <p:sp>
          <p:nvSpPr>
            <p:cNvPr id="825" name="Google Shape;825;p48"/>
            <p:cNvSpPr txBox="1"/>
            <p:nvPr/>
          </p:nvSpPr>
          <p:spPr>
            <a:xfrm>
              <a:off x="8258180" y="1674150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  <p:sp>
          <p:nvSpPr>
            <p:cNvPr id="826" name="Google Shape;826;p48"/>
            <p:cNvSpPr txBox="1"/>
            <p:nvPr/>
          </p:nvSpPr>
          <p:spPr>
            <a:xfrm>
              <a:off x="8258180" y="3189355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0</a:t>
              </a:r>
              <a:endParaRPr/>
            </a:p>
          </p:txBody>
        </p:sp>
      </p:grpSp>
      <p:sp>
        <p:nvSpPr>
          <p:cNvPr id="827" name="Google Shape;827;p48"/>
          <p:cNvSpPr txBox="1"/>
          <p:nvPr/>
        </p:nvSpPr>
        <p:spPr>
          <a:xfrm>
            <a:off x="8474080" y="2276249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28" name="Google Shape;828;p48"/>
          <p:cNvSpPr txBox="1"/>
          <p:nvPr/>
        </p:nvSpPr>
        <p:spPr>
          <a:xfrm>
            <a:off x="8474080" y="290132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C00FF"/>
                </a:solidFill>
              </a:rPr>
              <a:t>0</a:t>
            </a:r>
            <a:endParaRPr/>
          </a:p>
        </p:txBody>
      </p:sp>
      <p:sp>
        <p:nvSpPr>
          <p:cNvPr id="829" name="Google Shape;829;p48"/>
          <p:cNvSpPr txBox="1"/>
          <p:nvPr/>
        </p:nvSpPr>
        <p:spPr>
          <a:xfrm>
            <a:off x="10490210" y="1727772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C00FF"/>
                </a:solidFill>
              </a:rPr>
              <a:t>0</a:t>
            </a:r>
            <a:endParaRPr/>
          </a:p>
        </p:txBody>
      </p:sp>
      <p:grpSp>
        <p:nvGrpSpPr>
          <p:cNvPr id="830" name="Google Shape;830;p48"/>
          <p:cNvGrpSpPr/>
          <p:nvPr/>
        </p:nvGrpSpPr>
        <p:grpSpPr>
          <a:xfrm>
            <a:off x="8281993" y="4347591"/>
            <a:ext cx="311100" cy="1868906"/>
            <a:chOff x="8281993" y="4347591"/>
            <a:chExt cx="311100" cy="1868906"/>
          </a:xfrm>
        </p:grpSpPr>
        <p:sp>
          <p:nvSpPr>
            <p:cNvPr id="831" name="Google Shape;831;p48"/>
            <p:cNvSpPr txBox="1"/>
            <p:nvPr/>
          </p:nvSpPr>
          <p:spPr>
            <a:xfrm>
              <a:off x="8281993" y="4347591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  <p:sp>
          <p:nvSpPr>
            <p:cNvPr id="832" name="Google Shape;832;p48"/>
            <p:cNvSpPr txBox="1"/>
            <p:nvPr/>
          </p:nvSpPr>
          <p:spPr>
            <a:xfrm>
              <a:off x="8281993" y="5862797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0</a:t>
              </a:r>
              <a:endParaRPr/>
            </a:p>
          </p:txBody>
        </p:sp>
      </p:grpSp>
      <p:sp>
        <p:nvSpPr>
          <p:cNvPr id="833" name="Google Shape;833;p48"/>
          <p:cNvSpPr txBox="1"/>
          <p:nvPr/>
        </p:nvSpPr>
        <p:spPr>
          <a:xfrm>
            <a:off x="8570930" y="496041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4" name="Google Shape;834;p48"/>
          <p:cNvSpPr txBox="1"/>
          <p:nvPr/>
        </p:nvSpPr>
        <p:spPr>
          <a:xfrm>
            <a:off x="10515610" y="440427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35" name="Google Shape;835;p48"/>
          <p:cNvSpPr txBox="1"/>
          <p:nvPr/>
        </p:nvSpPr>
        <p:spPr>
          <a:xfrm>
            <a:off x="8570918" y="558549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836" name="Google Shape;836;p48"/>
          <p:cNvPicPr preferRelativeResize="0"/>
          <p:nvPr/>
        </p:nvPicPr>
        <p:blipFill rotWithShape="1">
          <a:blip r:embed="rId4">
            <a:alphaModFix/>
          </a:blip>
          <a:srcRect b="22440" l="59447" r="22757" t="35241"/>
          <a:stretch/>
        </p:blipFill>
        <p:spPr>
          <a:xfrm>
            <a:off x="1178300" y="2901325"/>
            <a:ext cx="1839913" cy="237648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8"/>
          <p:cNvSpPr txBox="1"/>
          <p:nvPr/>
        </p:nvSpPr>
        <p:spPr>
          <a:xfrm>
            <a:off x="319100" y="1642650"/>
            <a:ext cx="1732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 = 1, R = 0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48"/>
          <p:cNvSpPr/>
          <p:nvPr/>
        </p:nvSpPr>
        <p:spPr>
          <a:xfrm>
            <a:off x="1235125" y="4277522"/>
            <a:ext cx="1643400" cy="416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8"/>
          <p:cNvSpPr txBox="1"/>
          <p:nvPr/>
        </p:nvSpPr>
        <p:spPr>
          <a:xfrm>
            <a:off x="574275" y="5523100"/>
            <a:ext cx="3048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Setea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el estado a 1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49"/>
          <p:cNvGrpSpPr/>
          <p:nvPr/>
        </p:nvGrpSpPr>
        <p:grpSpPr>
          <a:xfrm>
            <a:off x="6110300" y="4303800"/>
            <a:ext cx="5476875" cy="2265275"/>
            <a:chOff x="6110300" y="4303800"/>
            <a:chExt cx="5476875" cy="2265275"/>
          </a:xfrm>
        </p:grpSpPr>
        <p:sp>
          <p:nvSpPr>
            <p:cNvPr id="845" name="Google Shape;845;p49"/>
            <p:cNvSpPr/>
            <p:nvPr/>
          </p:nvSpPr>
          <p:spPr>
            <a:xfrm>
              <a:off x="6110300" y="4303800"/>
              <a:ext cx="10533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464646"/>
                </a:buClr>
                <a:buSzPts val="1680"/>
                <a:buFont typeface="Noto Sans Symbols"/>
                <a:buNone/>
              </a:pPr>
              <a:r>
                <a:rPr b="1" i="0" lang="en-US" sz="2400" u="none" cap="none" strike="noStrike">
                  <a:latin typeface="Roboto"/>
                  <a:ea typeface="Roboto"/>
                  <a:cs typeface="Roboto"/>
                  <a:sym typeface="Roboto"/>
                </a:rPr>
                <a:t>Q = 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6" name="Google Shape;84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34291" y="4335335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7" name="Google Shape;847;p49"/>
          <p:cNvSpPr txBox="1"/>
          <p:nvPr/>
        </p:nvSpPr>
        <p:spPr>
          <a:xfrm>
            <a:off x="10515598" y="6141631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C00FF"/>
                </a:solidFill>
              </a:rPr>
              <a:t>1</a:t>
            </a: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11059936" y="5276113"/>
            <a:ext cx="311100" cy="3078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49"/>
          <p:cNvGrpSpPr/>
          <p:nvPr/>
        </p:nvGrpSpPr>
        <p:grpSpPr>
          <a:xfrm>
            <a:off x="6110300" y="1642650"/>
            <a:ext cx="5453061" cy="2240728"/>
            <a:chOff x="6110300" y="1642650"/>
            <a:chExt cx="5453061" cy="2240728"/>
          </a:xfrm>
        </p:grpSpPr>
        <p:sp>
          <p:nvSpPr>
            <p:cNvPr id="850" name="Google Shape;850;p49"/>
            <p:cNvSpPr txBox="1"/>
            <p:nvPr/>
          </p:nvSpPr>
          <p:spPr>
            <a:xfrm>
              <a:off x="6110300" y="1642650"/>
              <a:ext cx="10533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20040" lvl="0" marL="32004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Roboto"/>
                  <a:ea typeface="Roboto"/>
                  <a:cs typeface="Roboto"/>
                  <a:sym typeface="Roboto"/>
                </a:rPr>
                <a:t>Q = 0</a:t>
              </a:r>
              <a:endParaRPr sz="2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51" name="Google Shape;85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10478" y="1649637"/>
              <a:ext cx="3952883" cy="2233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2" name="Google Shape;852;p49"/>
          <p:cNvSpPr txBox="1"/>
          <p:nvPr/>
        </p:nvSpPr>
        <p:spPr>
          <a:xfrm>
            <a:off x="10490198" y="3465126"/>
            <a:ext cx="311100" cy="35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53" name="Google Shape;853;p49"/>
          <p:cNvSpPr/>
          <p:nvPr/>
        </p:nvSpPr>
        <p:spPr>
          <a:xfrm>
            <a:off x="11059936" y="2609113"/>
            <a:ext cx="311100" cy="3078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9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855" name="Google Shape;855;p4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SR</a:t>
            </a:r>
            <a:endParaRPr/>
          </a:p>
        </p:txBody>
      </p:sp>
      <p:grpSp>
        <p:nvGrpSpPr>
          <p:cNvPr id="856" name="Google Shape;856;p49"/>
          <p:cNvGrpSpPr/>
          <p:nvPr/>
        </p:nvGrpSpPr>
        <p:grpSpPr>
          <a:xfrm>
            <a:off x="8258180" y="1674150"/>
            <a:ext cx="311100" cy="1868905"/>
            <a:chOff x="8258180" y="1674150"/>
            <a:chExt cx="311100" cy="1868905"/>
          </a:xfrm>
        </p:grpSpPr>
        <p:sp>
          <p:nvSpPr>
            <p:cNvPr id="857" name="Google Shape;857;p49"/>
            <p:cNvSpPr txBox="1"/>
            <p:nvPr/>
          </p:nvSpPr>
          <p:spPr>
            <a:xfrm>
              <a:off x="8258180" y="1674150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  <p:sp>
          <p:nvSpPr>
            <p:cNvPr id="858" name="Google Shape;858;p49"/>
            <p:cNvSpPr txBox="1"/>
            <p:nvPr/>
          </p:nvSpPr>
          <p:spPr>
            <a:xfrm>
              <a:off x="8258180" y="3189355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</p:grpSp>
      <p:sp>
        <p:nvSpPr>
          <p:cNvPr id="859" name="Google Shape;859;p49"/>
          <p:cNvSpPr txBox="1"/>
          <p:nvPr/>
        </p:nvSpPr>
        <p:spPr>
          <a:xfrm>
            <a:off x="8474080" y="2276249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60" name="Google Shape;860;p49"/>
          <p:cNvSpPr txBox="1"/>
          <p:nvPr/>
        </p:nvSpPr>
        <p:spPr>
          <a:xfrm>
            <a:off x="8474080" y="290132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C00FF"/>
                </a:solidFill>
              </a:rPr>
              <a:t>0</a:t>
            </a:r>
            <a:endParaRPr/>
          </a:p>
        </p:txBody>
      </p:sp>
      <p:sp>
        <p:nvSpPr>
          <p:cNvPr id="861" name="Google Shape;861;p49"/>
          <p:cNvSpPr txBox="1"/>
          <p:nvPr/>
        </p:nvSpPr>
        <p:spPr>
          <a:xfrm>
            <a:off x="10490210" y="1727772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C00FF"/>
                </a:solidFill>
              </a:rPr>
              <a:t>0</a:t>
            </a:r>
            <a:endParaRPr/>
          </a:p>
        </p:txBody>
      </p:sp>
      <p:grpSp>
        <p:nvGrpSpPr>
          <p:cNvPr id="862" name="Google Shape;862;p49"/>
          <p:cNvGrpSpPr/>
          <p:nvPr/>
        </p:nvGrpSpPr>
        <p:grpSpPr>
          <a:xfrm>
            <a:off x="8281993" y="4347591"/>
            <a:ext cx="311100" cy="1868906"/>
            <a:chOff x="8281993" y="4347591"/>
            <a:chExt cx="311100" cy="1868906"/>
          </a:xfrm>
        </p:grpSpPr>
        <p:sp>
          <p:nvSpPr>
            <p:cNvPr id="863" name="Google Shape;863;p49"/>
            <p:cNvSpPr txBox="1"/>
            <p:nvPr/>
          </p:nvSpPr>
          <p:spPr>
            <a:xfrm>
              <a:off x="8281993" y="4347591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  <p:sp>
          <p:nvSpPr>
            <p:cNvPr id="864" name="Google Shape;864;p49"/>
            <p:cNvSpPr txBox="1"/>
            <p:nvPr/>
          </p:nvSpPr>
          <p:spPr>
            <a:xfrm>
              <a:off x="8281993" y="5862797"/>
              <a:ext cx="3111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008000"/>
                  </a:solidFill>
                </a:rPr>
                <a:t>1</a:t>
              </a:r>
              <a:endParaRPr/>
            </a:p>
          </p:txBody>
        </p:sp>
      </p:grpSp>
      <p:sp>
        <p:nvSpPr>
          <p:cNvPr id="865" name="Google Shape;865;p49"/>
          <p:cNvSpPr txBox="1"/>
          <p:nvPr/>
        </p:nvSpPr>
        <p:spPr>
          <a:xfrm>
            <a:off x="8570930" y="496041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66" name="Google Shape;866;p49"/>
          <p:cNvSpPr txBox="1"/>
          <p:nvPr/>
        </p:nvSpPr>
        <p:spPr>
          <a:xfrm>
            <a:off x="10515610" y="4404278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67" name="Google Shape;867;p49"/>
          <p:cNvSpPr txBox="1"/>
          <p:nvPr/>
        </p:nvSpPr>
        <p:spPr>
          <a:xfrm>
            <a:off x="8570918" y="5585494"/>
            <a:ext cx="311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pic>
        <p:nvPicPr>
          <p:cNvPr id="868" name="Google Shape;868;p49"/>
          <p:cNvPicPr preferRelativeResize="0"/>
          <p:nvPr/>
        </p:nvPicPr>
        <p:blipFill rotWithShape="1">
          <a:blip r:embed="rId4">
            <a:alphaModFix/>
          </a:blip>
          <a:srcRect b="22440" l="59447" r="22757" t="35241"/>
          <a:stretch/>
        </p:blipFill>
        <p:spPr>
          <a:xfrm>
            <a:off x="1178300" y="2901325"/>
            <a:ext cx="1839913" cy="2376488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9"/>
          <p:cNvSpPr txBox="1"/>
          <p:nvPr/>
        </p:nvSpPr>
        <p:spPr>
          <a:xfrm>
            <a:off x="319100" y="1642650"/>
            <a:ext cx="1732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Roboto"/>
                <a:ea typeface="Roboto"/>
                <a:cs typeface="Roboto"/>
                <a:sym typeface="Roboto"/>
              </a:rPr>
              <a:t>S = 1, R = 1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49"/>
          <p:cNvSpPr/>
          <p:nvPr/>
        </p:nvSpPr>
        <p:spPr>
          <a:xfrm>
            <a:off x="1235125" y="4678450"/>
            <a:ext cx="1783200" cy="416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9"/>
          <p:cNvSpPr txBox="1"/>
          <p:nvPr/>
        </p:nvSpPr>
        <p:spPr>
          <a:xfrm>
            <a:off x="574275" y="5523100"/>
            <a:ext cx="304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 = ¬Q… Eso no es posible!</a:t>
            </a:r>
            <a:endParaRPr sz="20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72" name="Google Shape;872;p49"/>
          <p:cNvGrpSpPr/>
          <p:nvPr/>
        </p:nvGrpSpPr>
        <p:grpSpPr>
          <a:xfrm>
            <a:off x="10594948" y="6131670"/>
            <a:ext cx="536550" cy="353700"/>
            <a:chOff x="10594948" y="6131670"/>
            <a:chExt cx="536550" cy="353700"/>
          </a:xfrm>
        </p:grpSpPr>
        <p:cxnSp>
          <p:nvCxnSpPr>
            <p:cNvPr id="873" name="Google Shape;873;p49"/>
            <p:cNvCxnSpPr/>
            <p:nvPr/>
          </p:nvCxnSpPr>
          <p:spPr>
            <a:xfrm flipH="1" rot="10800000">
              <a:off x="10594948" y="6242131"/>
              <a:ext cx="155700" cy="177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4" name="Google Shape;874;p49"/>
            <p:cNvSpPr txBox="1"/>
            <p:nvPr/>
          </p:nvSpPr>
          <p:spPr>
            <a:xfrm>
              <a:off x="10820398" y="6131670"/>
              <a:ext cx="311100" cy="35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CC00FF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CC00FF"/>
                  </a:solidFill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0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880" name="Google Shape;880;p5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Clasificación</a:t>
            </a:r>
            <a:endParaRPr/>
          </a:p>
        </p:txBody>
      </p:sp>
      <p:sp>
        <p:nvSpPr>
          <p:cNvPr id="881" name="Google Shape;881;p50"/>
          <p:cNvSpPr txBox="1"/>
          <p:nvPr/>
        </p:nvSpPr>
        <p:spPr>
          <a:xfrm>
            <a:off x="375500" y="1698875"/>
            <a:ext cx="11308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Respecto del instante en que pueden cambiar las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salidas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se pueden clasificar en: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2" name="Google Shape;882;p50"/>
          <p:cNvSpPr txBox="1"/>
          <p:nvPr/>
        </p:nvSpPr>
        <p:spPr>
          <a:xfrm>
            <a:off x="375500" y="2537075"/>
            <a:ext cx="113085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Asincrónicos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: solo cuando las entradas cambien, las salidas también lo harán (es decir, como hicimos hasta recién)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3" name="Google Shape;883;p50"/>
          <p:cNvSpPr txBox="1"/>
          <p:nvPr/>
        </p:nvSpPr>
        <p:spPr>
          <a:xfrm>
            <a:off x="375500" y="3720575"/>
            <a:ext cx="113085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Sincrónicos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: un reloj (que llamaremos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Clock 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o, abreviado,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CK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) marca el momento en el que cambian las salidas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889" name="Google Shape;889;p5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SR Sincrónico</a:t>
            </a:r>
            <a:endParaRPr/>
          </a:p>
        </p:txBody>
      </p:sp>
      <p:pic>
        <p:nvPicPr>
          <p:cNvPr id="890" name="Google Shape;890;p51"/>
          <p:cNvPicPr preferRelativeResize="0"/>
          <p:nvPr/>
        </p:nvPicPr>
        <p:blipFill rotWithShape="1">
          <a:blip r:embed="rId3">
            <a:alphaModFix/>
          </a:blip>
          <a:srcRect b="18490" l="28874" r="39996" t="31291"/>
          <a:stretch/>
        </p:blipFill>
        <p:spPr>
          <a:xfrm>
            <a:off x="4866363" y="3860800"/>
            <a:ext cx="2592388" cy="23606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1" name="Google Shape;891;p51"/>
          <p:cNvGrpSpPr/>
          <p:nvPr/>
        </p:nvGrpSpPr>
        <p:grpSpPr>
          <a:xfrm>
            <a:off x="6983775" y="4414021"/>
            <a:ext cx="4436850" cy="1629750"/>
            <a:chOff x="6983775" y="4414021"/>
            <a:chExt cx="4436850" cy="1629750"/>
          </a:xfrm>
        </p:grpSpPr>
        <p:sp>
          <p:nvSpPr>
            <p:cNvPr id="892" name="Google Shape;892;p51"/>
            <p:cNvSpPr/>
            <p:nvPr/>
          </p:nvSpPr>
          <p:spPr>
            <a:xfrm rot="-768393">
              <a:off x="7702805" y="4810697"/>
              <a:ext cx="3671841" cy="827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2800" lIns="91425" spcFirstLastPara="1" rIns="91425" wrap="square" tIns="82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44B9E8"/>
                </a:buClr>
                <a:buSzPts val="2400"/>
                <a:buFont typeface="Cambria"/>
                <a:buNone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i="0" lang="en-US" sz="2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 y </a:t>
              </a:r>
              <a:r>
                <a:rPr b="1" i="0" lang="en-US" sz="2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i="0" lang="en-US" sz="2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solo </a:t>
              </a:r>
              <a:r>
                <a:rPr i="0" lang="en-US" sz="2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tendrán efecto cuando </a:t>
              </a:r>
              <a:r>
                <a:rPr b="1" i="0" lang="en-US" sz="2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CK</a:t>
              </a:r>
              <a:r>
                <a:rPr i="0" lang="en-US" sz="2200" u="none" cap="none" strike="noStrike"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</a:rPr>
                <a:t> tome el valor 1.</a:t>
              </a:r>
              <a:endParaRPr sz="22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3" name="Google Shape;893;p51"/>
            <p:cNvCxnSpPr/>
            <p:nvPr/>
          </p:nvCxnSpPr>
          <p:spPr>
            <a:xfrm flipH="1" rot="10800000">
              <a:off x="6983775" y="5783971"/>
              <a:ext cx="764700" cy="259800"/>
            </a:xfrm>
            <a:prstGeom prst="straightConnector1">
              <a:avLst/>
            </a:prstGeom>
            <a:noFill/>
            <a:ln cap="flat" cmpd="sng" w="76200">
              <a:solidFill>
                <a:srgbClr val="B60F0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894" name="Google Shape;894;p51"/>
          <p:cNvPicPr preferRelativeResize="0"/>
          <p:nvPr/>
        </p:nvPicPr>
        <p:blipFill rotWithShape="1">
          <a:blip r:embed="rId4">
            <a:alphaModFix/>
          </a:blip>
          <a:srcRect b="29317" l="23871" r="21653" t="31294"/>
          <a:stretch/>
        </p:blipFill>
        <p:spPr>
          <a:xfrm>
            <a:off x="4021350" y="1763000"/>
            <a:ext cx="4149299" cy="1693428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51"/>
          <p:cNvSpPr/>
          <p:nvPr/>
        </p:nvSpPr>
        <p:spPr>
          <a:xfrm>
            <a:off x="5121325" y="5695439"/>
            <a:ext cx="1643400" cy="416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2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901" name="Google Shape;901;p5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SR Sincrónico</a:t>
            </a:r>
            <a:endParaRPr/>
          </a:p>
        </p:txBody>
      </p:sp>
      <p:graphicFrame>
        <p:nvGraphicFramePr>
          <p:cNvPr id="902" name="Google Shape;902;p52"/>
          <p:cNvGraphicFramePr/>
          <p:nvPr/>
        </p:nvGraphicFramePr>
        <p:xfrm>
          <a:off x="2597938" y="154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{0FD2AD27-1B0D-40EB-AB2C-A71C12BA3ACD}</a:tableStyleId>
              </a:tblPr>
              <a:tblGrid>
                <a:gridCol w="849300"/>
                <a:gridCol w="849325"/>
                <a:gridCol w="849300"/>
                <a:gridCol w="849325"/>
                <a:gridCol w="849300"/>
                <a:gridCol w="849325"/>
                <a:gridCol w="849300"/>
                <a:gridCol w="849325"/>
                <a:gridCol w="849300"/>
              </a:tblGrid>
              <a:tr h="10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10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wentieth Century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3" name="Google Shape;903;p52"/>
          <p:cNvSpPr txBox="1"/>
          <p:nvPr/>
        </p:nvSpPr>
        <p:spPr>
          <a:xfrm>
            <a:off x="1950238" y="2270438"/>
            <a:ext cx="514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CK</a:t>
            </a:r>
            <a:endParaRPr/>
          </a:p>
        </p:txBody>
      </p:sp>
      <p:sp>
        <p:nvSpPr>
          <p:cNvPr id="904" name="Google Shape;904;p52"/>
          <p:cNvSpPr txBox="1"/>
          <p:nvPr/>
        </p:nvSpPr>
        <p:spPr>
          <a:xfrm>
            <a:off x="2023263" y="3310250"/>
            <a:ext cx="336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05" name="Google Shape;905;p52"/>
          <p:cNvSpPr txBox="1"/>
          <p:nvPr/>
        </p:nvSpPr>
        <p:spPr>
          <a:xfrm>
            <a:off x="2023263" y="4396100"/>
            <a:ext cx="349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906" name="Google Shape;906;p52"/>
          <p:cNvSpPr txBox="1"/>
          <p:nvPr/>
        </p:nvSpPr>
        <p:spPr>
          <a:xfrm>
            <a:off x="2023263" y="5405750"/>
            <a:ext cx="362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C0099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>
              <a:solidFill>
                <a:srgbClr val="CC0099"/>
              </a:solidFill>
            </a:endParaRPr>
          </a:p>
        </p:txBody>
      </p:sp>
      <p:cxnSp>
        <p:nvCxnSpPr>
          <p:cNvPr id="907" name="Google Shape;907;p52"/>
          <p:cNvCxnSpPr/>
          <p:nvPr/>
        </p:nvCxnSpPr>
        <p:spPr>
          <a:xfrm rot="10800000">
            <a:off x="4471188" y="3022913"/>
            <a:ext cx="0" cy="647700"/>
          </a:xfrm>
          <a:prstGeom prst="straightConnector1">
            <a:avLst/>
          </a:prstGeom>
          <a:noFill/>
          <a:ln cap="flat" cmpd="sng" w="571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8" name="Google Shape;908;p52"/>
          <p:cNvGrpSpPr/>
          <p:nvPr/>
        </p:nvGrpSpPr>
        <p:grpSpPr>
          <a:xfrm>
            <a:off x="2597938" y="3022913"/>
            <a:ext cx="2938762" cy="653012"/>
            <a:chOff x="2597938" y="3719763"/>
            <a:chExt cx="2938762" cy="653012"/>
          </a:xfrm>
        </p:grpSpPr>
        <p:cxnSp>
          <p:nvCxnSpPr>
            <p:cNvPr id="909" name="Google Shape;909;p52"/>
            <p:cNvCxnSpPr/>
            <p:nvPr/>
          </p:nvCxnSpPr>
          <p:spPr>
            <a:xfrm>
              <a:off x="2597938" y="4367463"/>
              <a:ext cx="288900" cy="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52"/>
            <p:cNvCxnSpPr/>
            <p:nvPr/>
          </p:nvCxnSpPr>
          <p:spPr>
            <a:xfrm rot="10800000">
              <a:off x="2886863" y="3719763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52"/>
            <p:cNvCxnSpPr/>
            <p:nvPr/>
          </p:nvCxnSpPr>
          <p:spPr>
            <a:xfrm>
              <a:off x="2886863" y="3719763"/>
              <a:ext cx="863700" cy="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52"/>
            <p:cNvCxnSpPr/>
            <p:nvPr/>
          </p:nvCxnSpPr>
          <p:spPr>
            <a:xfrm rot="10800000">
              <a:off x="3750463" y="3719763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52"/>
            <p:cNvCxnSpPr/>
            <p:nvPr/>
          </p:nvCxnSpPr>
          <p:spPr>
            <a:xfrm flipH="1" rot="10800000">
              <a:off x="3765175" y="4367375"/>
              <a:ext cx="705900" cy="540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52"/>
            <p:cNvCxnSpPr/>
            <p:nvPr/>
          </p:nvCxnSpPr>
          <p:spPr>
            <a:xfrm>
              <a:off x="4471188" y="3719763"/>
              <a:ext cx="360300" cy="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52"/>
            <p:cNvCxnSpPr/>
            <p:nvPr/>
          </p:nvCxnSpPr>
          <p:spPr>
            <a:xfrm rot="10800000">
              <a:off x="4831550" y="3719763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52"/>
            <p:cNvCxnSpPr/>
            <p:nvPr/>
          </p:nvCxnSpPr>
          <p:spPr>
            <a:xfrm>
              <a:off x="4850900" y="4352875"/>
              <a:ext cx="685800" cy="0"/>
            </a:xfrm>
            <a:prstGeom prst="straightConnector1">
              <a:avLst/>
            </a:prstGeom>
            <a:noFill/>
            <a:ln cap="flat" cmpd="sng" w="571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7" name="Google Shape;917;p52"/>
          <p:cNvGrpSpPr/>
          <p:nvPr/>
        </p:nvGrpSpPr>
        <p:grpSpPr>
          <a:xfrm>
            <a:off x="2597938" y="4108763"/>
            <a:ext cx="2808425" cy="661987"/>
            <a:chOff x="2597938" y="4805613"/>
            <a:chExt cx="2808425" cy="661987"/>
          </a:xfrm>
        </p:grpSpPr>
        <p:cxnSp>
          <p:nvCxnSpPr>
            <p:cNvPr id="918" name="Google Shape;918;p52"/>
            <p:cNvCxnSpPr/>
            <p:nvPr/>
          </p:nvCxnSpPr>
          <p:spPr>
            <a:xfrm>
              <a:off x="2597938" y="5453313"/>
              <a:ext cx="504900" cy="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52"/>
            <p:cNvCxnSpPr/>
            <p:nvPr/>
          </p:nvCxnSpPr>
          <p:spPr>
            <a:xfrm rot="10800000">
              <a:off x="3102763" y="4805613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52"/>
            <p:cNvCxnSpPr/>
            <p:nvPr/>
          </p:nvCxnSpPr>
          <p:spPr>
            <a:xfrm>
              <a:off x="3088475" y="4805613"/>
              <a:ext cx="230100" cy="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52"/>
            <p:cNvCxnSpPr/>
            <p:nvPr/>
          </p:nvCxnSpPr>
          <p:spPr>
            <a:xfrm rot="10800000">
              <a:off x="3304375" y="4807200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52"/>
            <p:cNvCxnSpPr/>
            <p:nvPr/>
          </p:nvCxnSpPr>
          <p:spPr>
            <a:xfrm>
              <a:off x="3318663" y="5439025"/>
              <a:ext cx="504900" cy="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3" name="Google Shape;923;p52"/>
            <p:cNvCxnSpPr/>
            <p:nvPr/>
          </p:nvCxnSpPr>
          <p:spPr>
            <a:xfrm rot="10800000">
              <a:off x="3823488" y="4805613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52"/>
            <p:cNvCxnSpPr/>
            <p:nvPr/>
          </p:nvCxnSpPr>
          <p:spPr>
            <a:xfrm flipH="1" rot="10800000">
              <a:off x="3797550" y="4818400"/>
              <a:ext cx="826500" cy="510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5" name="Google Shape;925;p52"/>
            <p:cNvCxnSpPr/>
            <p:nvPr/>
          </p:nvCxnSpPr>
          <p:spPr>
            <a:xfrm rot="10800000">
              <a:off x="4599775" y="4819900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6" name="Google Shape;926;p52"/>
            <p:cNvCxnSpPr/>
            <p:nvPr/>
          </p:nvCxnSpPr>
          <p:spPr>
            <a:xfrm>
              <a:off x="4614063" y="5453313"/>
              <a:ext cx="792300" cy="0"/>
            </a:xfrm>
            <a:prstGeom prst="straightConnector1">
              <a:avLst/>
            </a:prstGeom>
            <a:noFill/>
            <a:ln cap="flat" cmpd="sng" w="57150">
              <a:solidFill>
                <a:srgbClr val="1155C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7" name="Google Shape;927;p52"/>
          <p:cNvGrpSpPr/>
          <p:nvPr/>
        </p:nvGrpSpPr>
        <p:grpSpPr>
          <a:xfrm>
            <a:off x="2617200" y="1957700"/>
            <a:ext cx="3357066" cy="673100"/>
            <a:chOff x="2617200" y="2654550"/>
            <a:chExt cx="3357066" cy="673100"/>
          </a:xfrm>
        </p:grpSpPr>
        <p:cxnSp>
          <p:nvCxnSpPr>
            <p:cNvPr id="928" name="Google Shape;928;p52"/>
            <p:cNvCxnSpPr/>
            <p:nvPr/>
          </p:nvCxnSpPr>
          <p:spPr>
            <a:xfrm flipH="1" rot="10800000">
              <a:off x="2617200" y="3309550"/>
              <a:ext cx="864000" cy="24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52"/>
            <p:cNvCxnSpPr/>
            <p:nvPr/>
          </p:nvCxnSpPr>
          <p:spPr>
            <a:xfrm>
              <a:off x="3436475" y="2684425"/>
              <a:ext cx="415800" cy="24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0" name="Google Shape;930;p52"/>
            <p:cNvCxnSpPr/>
            <p:nvPr/>
          </p:nvCxnSpPr>
          <p:spPr>
            <a:xfrm flipH="1" rot="10800000">
              <a:off x="3453900" y="2654550"/>
              <a:ext cx="2700" cy="6624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1" name="Google Shape;931;p52"/>
            <p:cNvCxnSpPr/>
            <p:nvPr/>
          </p:nvCxnSpPr>
          <p:spPr>
            <a:xfrm rot="10800000">
              <a:off x="3823488" y="2679950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52"/>
            <p:cNvCxnSpPr/>
            <p:nvPr/>
          </p:nvCxnSpPr>
          <p:spPr>
            <a:xfrm>
              <a:off x="3796192" y="3298788"/>
              <a:ext cx="507900" cy="3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52"/>
            <p:cNvCxnSpPr/>
            <p:nvPr/>
          </p:nvCxnSpPr>
          <p:spPr>
            <a:xfrm rot="10800000">
              <a:off x="4290649" y="2679950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52"/>
            <p:cNvCxnSpPr/>
            <p:nvPr/>
          </p:nvCxnSpPr>
          <p:spPr>
            <a:xfrm>
              <a:off x="4262014" y="2684425"/>
              <a:ext cx="415800" cy="24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52"/>
            <p:cNvCxnSpPr/>
            <p:nvPr/>
          </p:nvCxnSpPr>
          <p:spPr>
            <a:xfrm rot="10800000">
              <a:off x="4661688" y="2660028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52"/>
            <p:cNvCxnSpPr/>
            <p:nvPr/>
          </p:nvCxnSpPr>
          <p:spPr>
            <a:xfrm>
              <a:off x="4634392" y="3298788"/>
              <a:ext cx="507900" cy="3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52"/>
            <p:cNvCxnSpPr/>
            <p:nvPr/>
          </p:nvCxnSpPr>
          <p:spPr>
            <a:xfrm rot="10800000">
              <a:off x="5142545" y="2660028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52"/>
            <p:cNvCxnSpPr/>
            <p:nvPr/>
          </p:nvCxnSpPr>
          <p:spPr>
            <a:xfrm>
              <a:off x="5123871" y="2684425"/>
              <a:ext cx="415800" cy="24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52"/>
            <p:cNvCxnSpPr/>
            <p:nvPr/>
          </p:nvCxnSpPr>
          <p:spPr>
            <a:xfrm rot="10800000">
              <a:off x="5513584" y="2660028"/>
              <a:ext cx="0" cy="6477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0" name="Google Shape;940;p52"/>
            <p:cNvCxnSpPr/>
            <p:nvPr/>
          </p:nvCxnSpPr>
          <p:spPr>
            <a:xfrm>
              <a:off x="5466366" y="3298788"/>
              <a:ext cx="507900" cy="300"/>
            </a:xfrm>
            <a:prstGeom prst="straightConnector1">
              <a:avLst/>
            </a:prstGeom>
            <a:noFill/>
            <a:ln cap="flat" cmpd="sng" w="571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41" name="Google Shape;941;p52"/>
          <p:cNvCxnSpPr/>
          <p:nvPr/>
        </p:nvCxnSpPr>
        <p:spPr>
          <a:xfrm>
            <a:off x="2597938" y="5804368"/>
            <a:ext cx="865200" cy="0"/>
          </a:xfrm>
          <a:prstGeom prst="straightConnector1">
            <a:avLst/>
          </a:prstGeom>
          <a:noFill/>
          <a:ln cap="flat" cmpd="sng" w="57150">
            <a:solidFill>
              <a:srgbClr val="CC00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2" name="Google Shape;942;p52"/>
          <p:cNvGrpSpPr/>
          <p:nvPr/>
        </p:nvGrpSpPr>
        <p:grpSpPr>
          <a:xfrm>
            <a:off x="3434550" y="5188100"/>
            <a:ext cx="865200" cy="629400"/>
            <a:chOff x="3434550" y="5188100"/>
            <a:chExt cx="865200" cy="629400"/>
          </a:xfrm>
        </p:grpSpPr>
        <p:cxnSp>
          <p:nvCxnSpPr>
            <p:cNvPr id="943" name="Google Shape;943;p52"/>
            <p:cNvCxnSpPr/>
            <p:nvPr/>
          </p:nvCxnSpPr>
          <p:spPr>
            <a:xfrm rot="10800000">
              <a:off x="3462975" y="5188100"/>
              <a:ext cx="900" cy="629400"/>
            </a:xfrm>
            <a:prstGeom prst="straightConnector1">
              <a:avLst/>
            </a:prstGeom>
            <a:noFill/>
            <a:ln cap="flat" cmpd="sng" w="57150">
              <a:solidFill>
                <a:srgbClr val="CC00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4" name="Google Shape;944;p52"/>
            <p:cNvCxnSpPr/>
            <p:nvPr/>
          </p:nvCxnSpPr>
          <p:spPr>
            <a:xfrm>
              <a:off x="3434550" y="5216838"/>
              <a:ext cx="865200" cy="0"/>
            </a:xfrm>
            <a:prstGeom prst="straightConnector1">
              <a:avLst/>
            </a:prstGeom>
            <a:noFill/>
            <a:ln cap="flat" cmpd="sng" w="57150">
              <a:solidFill>
                <a:srgbClr val="CC00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5" name="Google Shape;945;p52"/>
          <p:cNvGrpSpPr/>
          <p:nvPr/>
        </p:nvGrpSpPr>
        <p:grpSpPr>
          <a:xfrm>
            <a:off x="4298075" y="5188200"/>
            <a:ext cx="865275" cy="631800"/>
            <a:chOff x="4298075" y="5188200"/>
            <a:chExt cx="865275" cy="631800"/>
          </a:xfrm>
        </p:grpSpPr>
        <p:cxnSp>
          <p:nvCxnSpPr>
            <p:cNvPr id="946" name="Google Shape;946;p52"/>
            <p:cNvCxnSpPr/>
            <p:nvPr/>
          </p:nvCxnSpPr>
          <p:spPr>
            <a:xfrm rot="10800000">
              <a:off x="4298075" y="5188200"/>
              <a:ext cx="0" cy="631800"/>
            </a:xfrm>
            <a:prstGeom prst="straightConnector1">
              <a:avLst/>
            </a:prstGeom>
            <a:noFill/>
            <a:ln cap="flat" cmpd="sng" w="57150">
              <a:solidFill>
                <a:srgbClr val="CC00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52"/>
            <p:cNvCxnSpPr/>
            <p:nvPr/>
          </p:nvCxnSpPr>
          <p:spPr>
            <a:xfrm>
              <a:off x="4298150" y="5793100"/>
              <a:ext cx="865200" cy="0"/>
            </a:xfrm>
            <a:prstGeom prst="straightConnector1">
              <a:avLst/>
            </a:prstGeom>
            <a:noFill/>
            <a:ln cap="flat" cmpd="sng" w="57150">
              <a:solidFill>
                <a:srgbClr val="CC00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48" name="Google Shape;948;p52"/>
          <p:cNvCxnSpPr/>
          <p:nvPr/>
        </p:nvCxnSpPr>
        <p:spPr>
          <a:xfrm>
            <a:off x="5136350" y="5793100"/>
            <a:ext cx="865200" cy="0"/>
          </a:xfrm>
          <a:prstGeom prst="straightConnector1">
            <a:avLst/>
          </a:prstGeom>
          <a:noFill/>
          <a:ln cap="flat" cmpd="sng" w="57150">
            <a:solidFill>
              <a:srgbClr val="CC00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9" name="Google Shape;949;p52"/>
          <p:cNvSpPr txBox="1"/>
          <p:nvPr/>
        </p:nvSpPr>
        <p:spPr>
          <a:xfrm>
            <a:off x="516450" y="6009500"/>
            <a:ext cx="1115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Observar que Q solo cambia de valor cuando el clock es 1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3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955" name="Google Shape;955;p5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D</a:t>
            </a:r>
            <a:endParaRPr/>
          </a:p>
        </p:txBody>
      </p:sp>
      <p:sp>
        <p:nvSpPr>
          <p:cNvPr id="956" name="Google Shape;956;p53"/>
          <p:cNvSpPr txBox="1"/>
          <p:nvPr/>
        </p:nvSpPr>
        <p:spPr>
          <a:xfrm>
            <a:off x="375500" y="1698875"/>
            <a:ext cx="588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D significa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elay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7" name="Google Shape;957;p53"/>
          <p:cNvSpPr txBox="1"/>
          <p:nvPr/>
        </p:nvSpPr>
        <p:spPr>
          <a:xfrm>
            <a:off x="375500" y="2308475"/>
            <a:ext cx="588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Elimina 2 de los estados de SR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58" name="Google Shape;958;p53"/>
          <p:cNvPicPr preferRelativeResize="0"/>
          <p:nvPr/>
        </p:nvPicPr>
        <p:blipFill rotWithShape="1">
          <a:blip r:embed="rId3">
            <a:alphaModFix/>
          </a:blip>
          <a:srcRect b="22440" l="59447" r="22757" t="35241"/>
          <a:stretch/>
        </p:blipFill>
        <p:spPr>
          <a:xfrm>
            <a:off x="491000" y="3605750"/>
            <a:ext cx="1839913" cy="2376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9" name="Google Shape;959;p53"/>
          <p:cNvGrpSpPr/>
          <p:nvPr/>
        </p:nvGrpSpPr>
        <p:grpSpPr>
          <a:xfrm>
            <a:off x="667375" y="4392757"/>
            <a:ext cx="1613700" cy="1229100"/>
            <a:chOff x="667375" y="4392757"/>
            <a:chExt cx="1613700" cy="1229100"/>
          </a:xfrm>
        </p:grpSpPr>
        <p:cxnSp>
          <p:nvCxnSpPr>
            <p:cNvPr id="960" name="Google Shape;960;p53"/>
            <p:cNvCxnSpPr/>
            <p:nvPr/>
          </p:nvCxnSpPr>
          <p:spPr>
            <a:xfrm flipH="1" rot="10800000">
              <a:off x="667375" y="4392757"/>
              <a:ext cx="1254900" cy="99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53"/>
            <p:cNvCxnSpPr/>
            <p:nvPr/>
          </p:nvCxnSpPr>
          <p:spPr>
            <a:xfrm flipH="1" rot="10800000">
              <a:off x="667375" y="5608057"/>
              <a:ext cx="1613700" cy="138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62" name="Google Shape;962;p53"/>
          <p:cNvPicPr preferRelativeResize="0"/>
          <p:nvPr/>
        </p:nvPicPr>
        <p:blipFill rotWithShape="1">
          <a:blip r:embed="rId4">
            <a:alphaModFix/>
          </a:blip>
          <a:srcRect b="28342" l="57230" r="27205" t="37195"/>
          <a:stretch/>
        </p:blipFill>
        <p:spPr>
          <a:xfrm>
            <a:off x="2783675" y="3923763"/>
            <a:ext cx="1382712" cy="1728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53"/>
          <p:cNvSpPr txBox="1"/>
          <p:nvPr/>
        </p:nvSpPr>
        <p:spPr>
          <a:xfrm>
            <a:off x="5884113" y="5266300"/>
            <a:ext cx="588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La entrada D se niega!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64" name="Google Shape;964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0247" y="2308481"/>
            <a:ext cx="4607752" cy="235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390200" y="1630600"/>
            <a:ext cx="8720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Ahora, ¿Qué es un circuito combinatorio?</a:t>
            </a:r>
            <a:endParaRPr sz="1800"/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 combinatorio</a:t>
            </a:r>
            <a:endParaRPr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390200" y="2080600"/>
            <a:ext cx="8720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Simplemente, una combinación de esas compuertas lógicas</a:t>
            </a:r>
            <a:endParaRPr sz="1800"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1004602" y="2936950"/>
            <a:ext cx="3779838" cy="2361008"/>
            <a:chOff x="882502" y="2936950"/>
            <a:chExt cx="3779838" cy="2361008"/>
          </a:xfrm>
        </p:grpSpPr>
        <p:pic>
          <p:nvPicPr>
            <p:cNvPr id="155" name="Google Shape;155;p18"/>
            <p:cNvPicPr preferRelativeResize="0"/>
            <p:nvPr/>
          </p:nvPicPr>
          <p:blipFill rotWithShape="1">
            <a:blip r:embed="rId3">
              <a:alphaModFix/>
            </a:blip>
            <a:srcRect b="54926" l="12205" r="56116" t="22439"/>
            <a:stretch/>
          </p:blipFill>
          <p:spPr>
            <a:xfrm>
              <a:off x="882502" y="3627908"/>
              <a:ext cx="3779838" cy="1670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8"/>
            <p:cNvSpPr txBox="1"/>
            <p:nvPr/>
          </p:nvSpPr>
          <p:spPr>
            <a:xfrm>
              <a:off x="2157875" y="2936950"/>
              <a:ext cx="12291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Gráfica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157" name="Google Shape;157;p18"/>
          <p:cNvSpPr txBox="1"/>
          <p:nvPr/>
        </p:nvSpPr>
        <p:spPr>
          <a:xfrm>
            <a:off x="6337475" y="2936950"/>
            <a:ext cx="12291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Tabla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5726575" y="34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{9C05814E-3E19-4E15-99A5-2FF69DCAEA4D}</a:tableStyleId>
              </a:tblPr>
              <a:tblGrid>
                <a:gridCol w="612725"/>
                <a:gridCol w="612725"/>
                <a:gridCol w="612725"/>
                <a:gridCol w="612725"/>
              </a:tblGrid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F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59" name="Google Shape;159;p18"/>
          <p:cNvGrpSpPr/>
          <p:nvPr/>
        </p:nvGrpSpPr>
        <p:grpSpPr>
          <a:xfrm>
            <a:off x="8431600" y="2936950"/>
            <a:ext cx="2451000" cy="1319550"/>
            <a:chOff x="8431600" y="2936950"/>
            <a:chExt cx="2451000" cy="1319550"/>
          </a:xfrm>
        </p:grpSpPr>
        <p:grpSp>
          <p:nvGrpSpPr>
            <p:cNvPr id="160" name="Google Shape;160;p18"/>
            <p:cNvGrpSpPr/>
            <p:nvPr/>
          </p:nvGrpSpPr>
          <p:grpSpPr>
            <a:xfrm>
              <a:off x="8431600" y="2936950"/>
              <a:ext cx="2451000" cy="1319550"/>
              <a:chOff x="8309500" y="2936950"/>
              <a:chExt cx="2451000" cy="1319550"/>
            </a:xfrm>
          </p:grpSpPr>
          <p:sp>
            <p:nvSpPr>
              <p:cNvPr id="161" name="Google Shape;161;p18"/>
              <p:cNvSpPr txBox="1"/>
              <p:nvPr/>
            </p:nvSpPr>
            <p:spPr>
              <a:xfrm>
                <a:off x="8784400" y="2936950"/>
                <a:ext cx="1501200" cy="45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Ecuación</a:t>
                </a:r>
                <a:endParaRPr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162" name="Google Shape;162;p18"/>
              <p:cNvSpPr txBox="1"/>
              <p:nvPr/>
            </p:nvSpPr>
            <p:spPr>
              <a:xfrm>
                <a:off x="8309500" y="3682600"/>
                <a:ext cx="2451000" cy="5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latin typeface="Calibri"/>
                    <a:ea typeface="Calibri"/>
                    <a:cs typeface="Calibri"/>
                    <a:sym typeface="Calibri"/>
                  </a:rPr>
                  <a:t>F = (A + B) * C</a:t>
                </a:r>
                <a:endParaRPr/>
              </a:p>
            </p:txBody>
          </p:sp>
        </p:grpSp>
        <p:cxnSp>
          <p:nvCxnSpPr>
            <p:cNvPr id="163" name="Google Shape;163;p18"/>
            <p:cNvCxnSpPr/>
            <p:nvPr/>
          </p:nvCxnSpPr>
          <p:spPr>
            <a:xfrm flipH="1" rot="10800000">
              <a:off x="9315901" y="3755150"/>
              <a:ext cx="674700" cy="102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4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970" name="Google Shape;970;p5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JK</a:t>
            </a:r>
            <a:endParaRPr/>
          </a:p>
        </p:txBody>
      </p:sp>
      <p:sp>
        <p:nvSpPr>
          <p:cNvPr id="971" name="Google Shape;971;p54"/>
          <p:cNvSpPr txBox="1"/>
          <p:nvPr/>
        </p:nvSpPr>
        <p:spPr>
          <a:xfrm>
            <a:off x="375500" y="1698875"/>
            <a:ext cx="588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J y K reemplazan a S y R respectivamente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2" name="Google Shape;972;p54"/>
          <p:cNvSpPr txBox="1"/>
          <p:nvPr/>
        </p:nvSpPr>
        <p:spPr>
          <a:xfrm>
            <a:off x="375500" y="2308475"/>
            <a:ext cx="588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Ahora tengo el estado J = 1 y K = 1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73" name="Google Shape;973;p54"/>
          <p:cNvGrpSpPr/>
          <p:nvPr/>
        </p:nvGrpSpPr>
        <p:grpSpPr>
          <a:xfrm>
            <a:off x="2711438" y="3257413"/>
            <a:ext cx="6769100" cy="2376488"/>
            <a:chOff x="2711438" y="3257413"/>
            <a:chExt cx="6769100" cy="2376488"/>
          </a:xfrm>
        </p:grpSpPr>
        <p:pic>
          <p:nvPicPr>
            <p:cNvPr id="974" name="Google Shape;974;p54"/>
            <p:cNvPicPr preferRelativeResize="0"/>
            <p:nvPr/>
          </p:nvPicPr>
          <p:blipFill rotWithShape="1">
            <a:blip r:embed="rId3">
              <a:alphaModFix/>
            </a:blip>
            <a:srcRect b="29320" l="19986" r="44437" t="38192"/>
            <a:stretch/>
          </p:blipFill>
          <p:spPr>
            <a:xfrm>
              <a:off x="4872025" y="3257413"/>
              <a:ext cx="4608513" cy="2376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5" name="Google Shape;975;p54"/>
            <p:cNvPicPr preferRelativeResize="0"/>
            <p:nvPr/>
          </p:nvPicPr>
          <p:blipFill rotWithShape="1">
            <a:blip r:embed="rId3">
              <a:alphaModFix/>
            </a:blip>
            <a:srcRect b="30317" l="66701" r="20540" t="37195"/>
            <a:stretch/>
          </p:blipFill>
          <p:spPr>
            <a:xfrm>
              <a:off x="2711438" y="3257413"/>
              <a:ext cx="1652587" cy="23764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5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Circuitos secuenciales</a:t>
            </a:r>
            <a:endParaRPr/>
          </a:p>
        </p:txBody>
      </p:sp>
      <p:sp>
        <p:nvSpPr>
          <p:cNvPr id="981" name="Google Shape;981;p5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Flip Flop T</a:t>
            </a:r>
            <a:endParaRPr/>
          </a:p>
        </p:txBody>
      </p:sp>
      <p:sp>
        <p:nvSpPr>
          <p:cNvPr id="982" name="Google Shape;982;p55"/>
          <p:cNvSpPr txBox="1"/>
          <p:nvPr/>
        </p:nvSpPr>
        <p:spPr>
          <a:xfrm>
            <a:off x="375500" y="1698875"/>
            <a:ext cx="5880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T es de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oggle (invertir)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3" name="Google Shape;983;p55"/>
          <p:cNvSpPr txBox="1"/>
          <p:nvPr/>
        </p:nvSpPr>
        <p:spPr>
          <a:xfrm>
            <a:off x="375500" y="2308475"/>
            <a:ext cx="6079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Invertirá su estado cada vez que el clock es 1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4" name="Google Shape;984;p55"/>
          <p:cNvGrpSpPr/>
          <p:nvPr/>
        </p:nvGrpSpPr>
        <p:grpSpPr>
          <a:xfrm>
            <a:off x="3008025" y="3221972"/>
            <a:ext cx="6937947" cy="2447389"/>
            <a:chOff x="2711438" y="3221972"/>
            <a:chExt cx="6937947" cy="2447389"/>
          </a:xfrm>
        </p:grpSpPr>
        <p:pic>
          <p:nvPicPr>
            <p:cNvPr id="985" name="Google Shape;98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20234" y="3221972"/>
              <a:ext cx="4329151" cy="24473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6" name="Google Shape;986;p55"/>
            <p:cNvPicPr preferRelativeResize="0"/>
            <p:nvPr/>
          </p:nvPicPr>
          <p:blipFill rotWithShape="1">
            <a:blip r:embed="rId4">
              <a:alphaModFix/>
            </a:blip>
            <a:srcRect b="30317" l="66701" r="20540" t="37195"/>
            <a:stretch/>
          </p:blipFill>
          <p:spPr>
            <a:xfrm>
              <a:off x="2711438" y="3257413"/>
              <a:ext cx="1652587" cy="2376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7" name="Google Shape;987;p55"/>
          <p:cNvGrpSpPr/>
          <p:nvPr/>
        </p:nvGrpSpPr>
        <p:grpSpPr>
          <a:xfrm>
            <a:off x="3110775" y="4014257"/>
            <a:ext cx="1254900" cy="858061"/>
            <a:chOff x="3110775" y="4014257"/>
            <a:chExt cx="1254900" cy="858061"/>
          </a:xfrm>
        </p:grpSpPr>
        <p:cxnSp>
          <p:nvCxnSpPr>
            <p:cNvPr id="988" name="Google Shape;988;p55"/>
            <p:cNvCxnSpPr/>
            <p:nvPr/>
          </p:nvCxnSpPr>
          <p:spPr>
            <a:xfrm flipH="1" rot="10800000">
              <a:off x="3110775" y="4014257"/>
              <a:ext cx="1254900" cy="99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9" name="Google Shape;989;p55"/>
            <p:cNvCxnSpPr/>
            <p:nvPr/>
          </p:nvCxnSpPr>
          <p:spPr>
            <a:xfrm flipH="1" rot="10800000">
              <a:off x="3110775" y="4451536"/>
              <a:ext cx="1254900" cy="99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55"/>
            <p:cNvCxnSpPr/>
            <p:nvPr/>
          </p:nvCxnSpPr>
          <p:spPr>
            <a:xfrm flipH="1" rot="10800000">
              <a:off x="3110775" y="4862418"/>
              <a:ext cx="1254900" cy="99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91" name="Google Shape;991;p55"/>
          <p:cNvSpPr txBox="1"/>
          <p:nvPr/>
        </p:nvSpPr>
        <p:spPr>
          <a:xfrm>
            <a:off x="2398050" y="5987000"/>
            <a:ext cx="7395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Tiene utilidad en la implementación de contadores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3041875" y="2466900"/>
            <a:ext cx="622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Equivalencia lógica</a:t>
            </a:r>
            <a:endParaRPr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170" name="Google Shape;170;p19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174" name="Google Shape;174;p19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390200" y="1676100"/>
            <a:ext cx="11131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Dos circuitos son equivalentes si para las </a:t>
            </a:r>
            <a:r>
              <a:rPr b="1" lang="en-US" sz="2000"/>
              <a:t>mismas entradas</a:t>
            </a:r>
            <a:r>
              <a:rPr lang="en-US" sz="2000"/>
              <a:t> se obtienen las </a:t>
            </a:r>
            <a:r>
              <a:rPr b="1" lang="en-US" sz="2000"/>
              <a:t>mismas salidas</a:t>
            </a:r>
            <a:endParaRPr b="1" sz="2000"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Equivalencia lógica</a:t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390200" y="2214975"/>
            <a:ext cx="111318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Alcanza simplemente con armar la tabla de verdad de ambos y ver que las respuestas son iguales</a:t>
            </a:r>
            <a:endParaRPr b="1" sz="2000"/>
          </a:p>
        </p:txBody>
      </p:sp>
      <p:sp>
        <p:nvSpPr>
          <p:cNvPr id="185" name="Google Shape;185;p20"/>
          <p:cNvSpPr txBox="1"/>
          <p:nvPr/>
        </p:nvSpPr>
        <p:spPr>
          <a:xfrm>
            <a:off x="3565800" y="3900013"/>
            <a:ext cx="5060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+ (B * C) = (A + B) + (A + C)</a:t>
            </a:r>
            <a:endParaRPr sz="3000"/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4158150" y="4672925"/>
            <a:ext cx="3875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¿Son equivalentes?</a:t>
            </a:r>
            <a:endParaRPr b="1"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192" name="Google Shape;192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Equivalencia lógica</a:t>
            </a:r>
            <a:endParaRPr/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3916713" y="2943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{0FD2AD27-1B0D-40EB-AB2C-A71C12BA3ACD}</a:tableStyleId>
              </a:tblPr>
              <a:tblGrid>
                <a:gridCol w="503225"/>
                <a:gridCol w="504825"/>
                <a:gridCol w="503250"/>
                <a:gridCol w="576250"/>
                <a:gridCol w="1008075"/>
                <a:gridCol w="504825"/>
                <a:gridCol w="503225"/>
                <a:gridCol w="1441450"/>
              </a:tblGrid>
              <a:tr h="36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4646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BC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4646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+ (BC)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4646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A+B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4646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A+C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4646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(A+B)+(A+C)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798F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  <a:tr h="3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A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Twentieth Century"/>
                        <a:buNone/>
                      </a:pPr>
                      <a:r>
                        <a:t/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5E3A5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1"/>
          <p:cNvSpPr txBox="1"/>
          <p:nvPr/>
        </p:nvSpPr>
        <p:spPr>
          <a:xfrm>
            <a:off x="5553125" y="3304036"/>
            <a:ext cx="288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</p:txBody>
      </p:sp>
      <p:sp>
        <p:nvSpPr>
          <p:cNvPr id="195" name="Google Shape;195;p21"/>
          <p:cNvSpPr txBox="1"/>
          <p:nvPr/>
        </p:nvSpPr>
        <p:spPr>
          <a:xfrm>
            <a:off x="7108875" y="3318324"/>
            <a:ext cx="288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</p:txBody>
      </p:sp>
      <p:sp>
        <p:nvSpPr>
          <p:cNvPr id="196" name="Google Shape;196;p21"/>
          <p:cNvSpPr txBox="1"/>
          <p:nvPr/>
        </p:nvSpPr>
        <p:spPr>
          <a:xfrm>
            <a:off x="7597825" y="3318324"/>
            <a:ext cx="288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</p:txBody>
      </p:sp>
      <p:sp>
        <p:nvSpPr>
          <p:cNvPr id="197" name="Google Shape;197;p21"/>
          <p:cNvSpPr txBox="1"/>
          <p:nvPr/>
        </p:nvSpPr>
        <p:spPr>
          <a:xfrm>
            <a:off x="6359088" y="3319632"/>
            <a:ext cx="288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</p:txBody>
      </p:sp>
      <p:sp>
        <p:nvSpPr>
          <p:cNvPr id="198" name="Google Shape;198;p21"/>
          <p:cNvSpPr txBox="1"/>
          <p:nvPr/>
        </p:nvSpPr>
        <p:spPr>
          <a:xfrm>
            <a:off x="8562538" y="3322547"/>
            <a:ext cx="288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700"/>
          </a:p>
        </p:txBody>
      </p:sp>
      <p:sp>
        <p:nvSpPr>
          <p:cNvPr id="199" name="Google Shape;199;p21"/>
          <p:cNvSpPr txBox="1"/>
          <p:nvPr/>
        </p:nvSpPr>
        <p:spPr>
          <a:xfrm>
            <a:off x="362025" y="1575300"/>
            <a:ext cx="46083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+ (B * C) = (A + B) + (A + C)</a:t>
            </a:r>
            <a:endParaRPr sz="3000"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6571825" y="1708800"/>
            <a:ext cx="2121600" cy="1011550"/>
            <a:chOff x="6571825" y="1708800"/>
            <a:chExt cx="2121600" cy="1011550"/>
          </a:xfrm>
        </p:grpSpPr>
        <p:sp>
          <p:nvSpPr>
            <p:cNvPr id="201" name="Google Shape;201;p21"/>
            <p:cNvSpPr/>
            <p:nvPr/>
          </p:nvSpPr>
          <p:spPr>
            <a:xfrm flipH="1" rot="5400000">
              <a:off x="7390525" y="1417450"/>
              <a:ext cx="484200" cy="2121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7243579" y="1708800"/>
              <a:ext cx="732600" cy="4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≠</a:t>
              </a:r>
              <a:endParaRPr b="1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03" name="Google Shape;203;p21"/>
          <p:cNvSpPr txBox="1"/>
          <p:nvPr/>
        </p:nvSpPr>
        <p:spPr>
          <a:xfrm>
            <a:off x="8562550" y="1575300"/>
            <a:ext cx="3554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son equivalentes!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ctrTitle"/>
          </p:nvPr>
        </p:nvSpPr>
        <p:spPr>
          <a:xfrm>
            <a:off x="3041875" y="2466900"/>
            <a:ext cx="62286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Compuertas universales</a:t>
            </a:r>
            <a:endParaRPr/>
          </a:p>
        </p:txBody>
      </p:sp>
      <p:grpSp>
        <p:nvGrpSpPr>
          <p:cNvPr id="209" name="Google Shape;209;p22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10" name="Google Shape;210;p22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13" name="Google Shape;213;p22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14" name="Google Shape;214;p22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Compuertas universales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375500" y="1698875"/>
            <a:ext cx="10916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Problema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: tener varios tipos diferentes de compuertas resulta complejo de implementar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75500" y="2765675"/>
            <a:ext cx="109167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Solución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: existen compuertas lógicas con las que se puede realizar computar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cualquier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operación lógica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25" name="Google Shape;225;p23"/>
          <p:cNvGrpSpPr/>
          <p:nvPr/>
        </p:nvGrpSpPr>
        <p:grpSpPr>
          <a:xfrm>
            <a:off x="3124775" y="4243575"/>
            <a:ext cx="2279250" cy="1715698"/>
            <a:chOff x="2066250" y="4243575"/>
            <a:chExt cx="2279250" cy="1715698"/>
          </a:xfrm>
        </p:grpSpPr>
        <p:pic>
          <p:nvPicPr>
            <p:cNvPr id="226" name="Google Shape;22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6250" y="4243575"/>
              <a:ext cx="2279250" cy="1134175"/>
            </a:xfrm>
            <a:prstGeom prst="rect">
              <a:avLst/>
            </a:prstGeom>
            <a:noFill/>
            <a:ln cap="flat" cmpd="sng" w="9525">
              <a:solidFill>
                <a:srgbClr val="DEF5FA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27" name="Google Shape;227;p23"/>
            <p:cNvSpPr txBox="1"/>
            <p:nvPr/>
          </p:nvSpPr>
          <p:spPr>
            <a:xfrm>
              <a:off x="2711025" y="5546473"/>
              <a:ext cx="9897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Libre Baskerville"/>
                  <a:ea typeface="Libre Baskerville"/>
                  <a:cs typeface="Libre Baskerville"/>
                  <a:sym typeface="Libre Baskerville"/>
                </a:rPr>
                <a:t>NAND</a:t>
              </a:r>
              <a:endParaRPr sz="17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28" name="Google Shape;228;p23"/>
          <p:cNvGrpSpPr/>
          <p:nvPr/>
        </p:nvGrpSpPr>
        <p:grpSpPr>
          <a:xfrm>
            <a:off x="6992175" y="4243575"/>
            <a:ext cx="1847600" cy="1715698"/>
            <a:chOff x="7139200" y="4243575"/>
            <a:chExt cx="1847600" cy="1715698"/>
          </a:xfrm>
        </p:grpSpPr>
        <p:pic>
          <p:nvPicPr>
            <p:cNvPr id="229" name="Google Shape;229;p23"/>
            <p:cNvPicPr preferRelativeResize="0"/>
            <p:nvPr/>
          </p:nvPicPr>
          <p:blipFill rotWithShape="1">
            <a:blip r:embed="rId4">
              <a:alphaModFix/>
            </a:blip>
            <a:srcRect b="57115" l="39885" r="41731" t="6627"/>
            <a:stretch/>
          </p:blipFill>
          <p:spPr>
            <a:xfrm>
              <a:off x="7139200" y="4243575"/>
              <a:ext cx="1847600" cy="1127401"/>
            </a:xfrm>
            <a:prstGeom prst="rect">
              <a:avLst/>
            </a:prstGeom>
            <a:noFill/>
            <a:ln cap="flat" cmpd="sng" w="9525">
              <a:solidFill>
                <a:srgbClr val="DEF5FA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30" name="Google Shape;230;p23"/>
            <p:cNvSpPr txBox="1"/>
            <p:nvPr/>
          </p:nvSpPr>
          <p:spPr>
            <a:xfrm>
              <a:off x="7568150" y="5546473"/>
              <a:ext cx="9897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Libre Baskerville"/>
                  <a:ea typeface="Libre Baskerville"/>
                  <a:cs typeface="Libre Baskerville"/>
                  <a:sym typeface="Libre Baskerville"/>
                </a:rPr>
                <a:t>NOR</a:t>
              </a:r>
              <a:endParaRPr sz="17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31" name="Google Shape;231;p23"/>
          <p:cNvSpPr txBox="1"/>
          <p:nvPr/>
        </p:nvSpPr>
        <p:spPr>
          <a:xfrm>
            <a:off x="5806300" y="4449750"/>
            <a:ext cx="783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Libre Baskerville"/>
                <a:ea typeface="Libre Baskerville"/>
                <a:cs typeface="Libre Baskerville"/>
                <a:sym typeface="Libre Baskerville"/>
              </a:rPr>
              <a:t>Ó</a:t>
            </a:r>
            <a:endParaRPr sz="2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