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Lato Light"/>
      <p:regular r:id="rId38"/>
      <p:bold r:id="rId39"/>
      <p:italic r:id="rId40"/>
      <p:boldItalic r:id="rId41"/>
    </p:embeddedFont>
    <p:embeddedFont>
      <p:font typeface="Libre Baskerville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4A174-E018-4536-A82A-EF655A6C9DA8}">
  <a:tblStyle styleId="{1F74A174-E018-4536-A82A-EF655A6C9DA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3E1794A-AD00-42F3-9D05-1B4A15D591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5.xml"/><Relationship Id="rId42" Type="http://schemas.openxmlformats.org/officeDocument/2006/relationships/font" Target="fonts/LibreBaskerville-regular.fntdata"/><Relationship Id="rId41" Type="http://schemas.openxmlformats.org/officeDocument/2006/relationships/font" Target="fonts/LatoLight-boldItalic.fntdata"/><Relationship Id="rId22" Type="http://schemas.openxmlformats.org/officeDocument/2006/relationships/slide" Target="slides/slide17.xml"/><Relationship Id="rId44" Type="http://schemas.openxmlformats.org/officeDocument/2006/relationships/font" Target="fonts/LibreBaskerville-italic.fntdata"/><Relationship Id="rId21" Type="http://schemas.openxmlformats.org/officeDocument/2006/relationships/slide" Target="slides/slide16.xml"/><Relationship Id="rId43" Type="http://schemas.openxmlformats.org/officeDocument/2006/relationships/font" Target="fonts/LibreBaskervill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atoLight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9a59bb86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89a59bb86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a59bb86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89a59bb869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3bd5de3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73bd5de3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a59bb869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89a59bb869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9a59bb869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89a59bb869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9a59bb869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89a59bb869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9a59bb869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9a59bb869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9a59bb869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89a59bb869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c5e5978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80c5e5978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0c5e5978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80c5e5978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c5e59789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80c5e59789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0c5e59789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80c5e59789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9c9836809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89c9836809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9c983680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89c983680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9c983680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89c983680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89c983680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89c983680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9c9836809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89c9836809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89c9836809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89c9836809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8fd8ce0a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88fd8ce0a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89c9836809_1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89c9836809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f14ed3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1f14ed3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9c9836809_1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89c9836809_1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89c9836809_1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89c9836809_1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9c9836809_1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89c9836809_1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9a59bb869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9a59bb869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a59bb86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89a59bb86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9a59bb869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89a59bb869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a59bb869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9a59bb869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9a59bb869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89a59bb869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9a59bb869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89a59bb869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-Picture-Martik">
  <p:cSld name="Big-Picture-Marti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5273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5273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5273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5273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Slide">
  <p:cSld name="1_Default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2F2F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-162554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0" y="6695446"/>
            <a:ext cx="12192000" cy="325108"/>
          </a:xfrm>
          <a:prstGeom prst="ellipse">
            <a:avLst/>
          </a:prstGeom>
          <a:solidFill>
            <a:srgbClr val="2527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2F2F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F2F2F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527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5273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vonsim.github.io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50"/>
            <a:ext cx="12191999" cy="6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-12" y="-7651"/>
            <a:ext cx="12188700" cy="687330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B1F4D">
                  <a:alpha val="62745"/>
                </a:srgbClr>
              </a:gs>
            </a:gsLst>
            <a:lin ang="371964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758000" y="1792175"/>
            <a:ext cx="8672700" cy="3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Organización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de computadoras</a:t>
            </a:r>
            <a:endParaRPr sz="72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Genaro Camele</a:t>
            </a:r>
            <a:endParaRPr b="0" i="0" sz="42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1269241" y="982639"/>
            <a:ext cx="3384646" cy="4954137"/>
            <a:chOff x="1269241" y="982639"/>
            <a:chExt cx="3384646" cy="4954137"/>
          </a:xfrm>
        </p:grpSpPr>
        <p:cxnSp>
          <p:nvCxnSpPr>
            <p:cNvPr id="99" name="Google Shape;99;p15"/>
            <p:cNvCxnSpPr/>
            <p:nvPr/>
          </p:nvCxnSpPr>
          <p:spPr>
            <a:xfrm>
              <a:off x="1282890" y="982639"/>
              <a:ext cx="0" cy="4954137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1269242" y="5923128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4640238" y="982639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4640238" y="5377218"/>
              <a:ext cx="0" cy="55955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1269241" y="996287"/>
              <a:ext cx="3384645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Práctica 5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1</a:t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514300" y="1594363"/>
            <a:ext cx="3053400" cy="19068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ombre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amaño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alor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		 1 byte	  	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		 1 byte	  	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 		 1 byte	  	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D: 		 1 byte	  	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F: 		 1 byte	  	?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4"/>
          <p:cNvGraphicFramePr/>
          <p:nvPr/>
        </p:nvGraphicFramePr>
        <p:xfrm>
          <a:off x="7531088" y="44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463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Maq. de 3 direcciones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>
                  <a:txBody>
                    <a:bodyPr/>
                    <a:lstStyle/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F, A, B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 F, F, C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F, F, D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24"/>
          <p:cNvGraphicFramePr/>
          <p:nvPr/>
        </p:nvGraphicFramePr>
        <p:xfrm>
          <a:off x="1914513" y="447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463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Maq. de 1 dirección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>
                  <a:txBody>
                    <a:bodyPr/>
                    <a:lstStyle/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 A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  B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   C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  D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F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24"/>
          <p:cNvGraphicFramePr/>
          <p:nvPr/>
        </p:nvGraphicFramePr>
        <p:xfrm>
          <a:off x="4722800" y="44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463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Maq. de 2 direcciones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>
                  <a:txBody>
                    <a:bodyPr/>
                    <a:lstStyle/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 F, A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F, B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 F, C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F, D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p24"/>
          <p:cNvSpPr txBox="1"/>
          <p:nvPr/>
        </p:nvSpPr>
        <p:spPr>
          <a:xfrm>
            <a:off x="4021350" y="1532450"/>
            <a:ext cx="76857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Las operaciones son: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load: carga la variable en contexto (para poder usarla)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add, sub, div: operación de suma, resta y división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store: almacena del contexto a una variable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4444650" y="3681125"/>
            <a:ext cx="3302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 = [(A + B) / C] - 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Práctica 5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2</a:t>
            </a:r>
            <a:endParaRPr/>
          </a:p>
        </p:txBody>
      </p:sp>
      <p:graphicFrame>
        <p:nvGraphicFramePr>
          <p:cNvPr id="260" name="Google Shape;260;p25"/>
          <p:cNvGraphicFramePr/>
          <p:nvPr/>
        </p:nvGraphicFramePr>
        <p:xfrm>
          <a:off x="7531088" y="160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463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Maq. de 3 direcciones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>
                  <a:txBody>
                    <a:bodyPr/>
                    <a:lstStyle/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F, A, B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 F, F, C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F, F, D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1" name="Google Shape;261;p25"/>
          <p:cNvGraphicFramePr/>
          <p:nvPr/>
        </p:nvGraphicFramePr>
        <p:xfrm>
          <a:off x="1914513" y="158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463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Maq. de 1 dirección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>
                  <a:txBody>
                    <a:bodyPr/>
                    <a:lstStyle/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 A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  B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   C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  D</a:t>
                      </a:r>
                      <a:endParaRPr/>
                    </a:p>
                    <a:p>
                      <a:pPr indent="0" lvl="0" marL="3540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 F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5"/>
          <p:cNvGraphicFramePr/>
          <p:nvPr/>
        </p:nvGraphicFramePr>
        <p:xfrm>
          <a:off x="4722800" y="160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46375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Maq. de 2 direcciones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6875">
                <a:tc>
                  <a:txBody>
                    <a:bodyPr/>
                    <a:lstStyle/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 F, A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F, B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 F, C</a:t>
                      </a:r>
                      <a:endParaRPr/>
                    </a:p>
                    <a:p>
                      <a:pPr indent="0" lvl="0" marL="265112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 F, D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5"/>
          <p:cNvSpPr txBox="1"/>
          <p:nvPr/>
        </p:nvSpPr>
        <p:spPr>
          <a:xfrm>
            <a:off x="1065450" y="3909275"/>
            <a:ext cx="100611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Suponiendo que cada cód. de operación ocupa 6 bits y las dir. son de 10 bits. 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264" name="Google Shape;264;p25"/>
          <p:cNvGraphicFramePr/>
          <p:nvPr/>
        </p:nvGraphicFramePr>
        <p:xfrm>
          <a:off x="8187238" y="45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306650"/>
              </a:tblGrid>
              <a:tr h="3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 de 3 direcciones</a:t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2"/>
                    </a:solidFill>
                  </a:tcPr>
                </a:tc>
              </a:tr>
              <a:tr h="9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(3*6) + (3*(10+10+10)) =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108 bits = 13,5 bytes</a:t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6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[3+(3+3+3)] = 12  acc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25"/>
          <p:cNvGraphicFramePr/>
          <p:nvPr/>
        </p:nvGraphicFramePr>
        <p:xfrm>
          <a:off x="6023475" y="45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163750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 de 2 direcciones</a:t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2"/>
                    </a:solidFill>
                  </a:tcPr>
                </a:tc>
              </a:tr>
              <a:tr h="923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(4*6) + (4*(10+10)) =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104 bits = 13 bytes</a:t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66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[4+(2+3+3+3)] = 15  acc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25"/>
          <p:cNvGraphicFramePr/>
          <p:nvPr/>
        </p:nvGraphicFramePr>
        <p:xfrm>
          <a:off x="3859725" y="45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163750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 de </a:t>
                      </a: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direcci</a:t>
                      </a: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ó</a:t>
                      </a: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2"/>
                    </a:solidFill>
                  </a:tcPr>
                </a:tc>
              </a:tr>
              <a:tr h="92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(5*6) + (5*10) =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80 bits = 10 bytes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6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 + 5) = 10 accesos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25"/>
          <p:cNvGraphicFramePr/>
          <p:nvPr/>
        </p:nvGraphicFramePr>
        <p:xfrm>
          <a:off x="1698095" y="454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163750"/>
              </a:tblGrid>
              <a:tr h="3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6F2"/>
                    </a:solidFill>
                  </a:tcPr>
                </a:tc>
              </a:tr>
              <a:tr h="92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Tam del prog en mem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(cod.operación + op)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66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Cant de accesos a mem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(instrucciones + op)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000" marB="46800" marR="90000" marL="90000">
                    <a:lnL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6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73" name="Google Shape;273;p26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76" name="Google Shape;276;p26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77" name="Google Shape;277;p26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280" name="Google Shape;280;p26"/>
          <p:cNvSpPr txBox="1"/>
          <p:nvPr/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52738"/>
                </a:solidFill>
              </a:rPr>
              <a:t>Assembler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524000" y="3602042"/>
            <a:ext cx="9144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MSX88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375500" y="1362550"/>
            <a:ext cx="10820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En esta cursada veremos el lenguaje ensamblador de los procesadores de la familia 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Intel 808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375500" y="2421325"/>
            <a:ext cx="10820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bre Baskerville"/>
              <a:buChar char="●"/>
            </a:pP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Maneja operaciones de </a:t>
            </a:r>
            <a:r>
              <a:rPr b="1"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2 direcciones</a:t>
            </a: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375500" y="4413225"/>
            <a:ext cx="114978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bre Baskerville"/>
              <a:buChar char="●"/>
            </a:pP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Vamos a utilizar el simulador </a:t>
            </a:r>
            <a:r>
              <a:rPr b="1"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Vonsim</a:t>
            </a: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. Y se puede acceder a través de </a:t>
            </a:r>
            <a:r>
              <a:rPr lang="en-US" sz="1700" u="sng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https://vonsim.github.io/</a:t>
            </a:r>
            <a:endParaRPr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375500" y="5066275"/>
            <a:ext cx="108204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bre Baskerville"/>
              <a:buChar char="●"/>
            </a:pP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También se puede hacer uso del simulador</a:t>
            </a:r>
            <a:r>
              <a:rPr b="1"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 MSX88</a:t>
            </a: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 (solo Windows) que se puede descargar en la plataforma de la materia.</a:t>
            </a:r>
            <a:endParaRPr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75500" y="3074363"/>
            <a:ext cx="10820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bre Baskerville"/>
              <a:buChar char="●"/>
            </a:pP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Posee 4 registros: AX, BX, CX, DX</a:t>
            </a:r>
            <a:endParaRPr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75500" y="3727413"/>
            <a:ext cx="10820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ibre Baskerville"/>
              <a:buChar char="●"/>
            </a:pP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Los números negativos se representan en </a:t>
            </a:r>
            <a:r>
              <a:rPr b="1"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Ca2</a:t>
            </a:r>
            <a:endParaRPr b="1"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0" l="0" r="0" t="8775"/>
          <a:stretch/>
        </p:blipFill>
        <p:spPr>
          <a:xfrm>
            <a:off x="1511800" y="1663425"/>
            <a:ext cx="9168399" cy="45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Vonsim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MSX88</a:t>
            </a:r>
            <a:endParaRPr/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262" y="1695000"/>
            <a:ext cx="5421475" cy="43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375500" y="1436513"/>
            <a:ext cx="10820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Los datos pueden estar en memoria (variables) o en registros.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Almacenamiento</a:t>
            </a:r>
            <a:endParaRPr/>
          </a:p>
        </p:txBody>
      </p:sp>
      <p:grpSp>
        <p:nvGrpSpPr>
          <p:cNvPr id="314" name="Google Shape;314;p30"/>
          <p:cNvGrpSpPr/>
          <p:nvPr/>
        </p:nvGrpSpPr>
        <p:grpSpPr>
          <a:xfrm>
            <a:off x="375500" y="2182250"/>
            <a:ext cx="5790300" cy="1463325"/>
            <a:chOff x="375500" y="2182250"/>
            <a:chExt cx="5790300" cy="1463325"/>
          </a:xfrm>
        </p:grpSpPr>
        <p:sp>
          <p:nvSpPr>
            <p:cNvPr id="315" name="Google Shape;315;p30"/>
            <p:cNvSpPr txBox="1"/>
            <p:nvPr/>
          </p:nvSpPr>
          <p:spPr>
            <a:xfrm>
              <a:off x="375500" y="2182250"/>
              <a:ext cx="15966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Variables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>
              <a:off x="475100" y="2650475"/>
              <a:ext cx="5690700" cy="9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&lt;nombre&gt; </a:t>
              </a: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DB</a:t>
              </a: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 &lt;valor inicial&gt; (8 bits/1 byte)</a:t>
              </a:r>
              <a:endParaRPr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&lt;nombre&gt; 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DW</a:t>
              </a:r>
              <a:r>
                <a:rPr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&lt;valor inicial&gt; (16 bits/2 bytes)</a:t>
              </a:r>
              <a:endParaRPr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17" name="Google Shape;317;p30"/>
          <p:cNvSpPr txBox="1"/>
          <p:nvPr/>
        </p:nvSpPr>
        <p:spPr>
          <a:xfrm>
            <a:off x="375500" y="3748250"/>
            <a:ext cx="6328200" cy="2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Ejemplos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var1		DB		10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var2		DW	?  </a:t>
            </a:r>
            <a:r>
              <a:rPr lang="en-US" sz="1800">
                <a:solidFill>
                  <a:srgbClr val="4F81B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(No inicializado)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tabla		DB		1, 2, 3, 4, 5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string		DB		“Esto es un string”  </a:t>
            </a:r>
            <a:r>
              <a:rPr lang="en-US" sz="1800">
                <a:solidFill>
                  <a:srgbClr val="4F81B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(ASCII)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var3		DW 	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ABCD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  </a:t>
            </a:r>
            <a:r>
              <a:rPr lang="en-US" sz="1800">
                <a:solidFill>
                  <a:srgbClr val="4F81B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(Hexadecimal)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var4		DB 		10101010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 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800">
                <a:solidFill>
                  <a:srgbClr val="4F81B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(Binario)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318" name="Google Shape;318;p30"/>
          <p:cNvGrpSpPr/>
          <p:nvPr/>
        </p:nvGrpSpPr>
        <p:grpSpPr>
          <a:xfrm>
            <a:off x="6841125" y="2182250"/>
            <a:ext cx="5171625" cy="3985700"/>
            <a:chOff x="6841125" y="2182250"/>
            <a:chExt cx="5171625" cy="3985700"/>
          </a:xfrm>
        </p:grpSpPr>
        <p:cxnSp>
          <p:nvCxnSpPr>
            <p:cNvPr id="319" name="Google Shape;319;p30"/>
            <p:cNvCxnSpPr/>
            <p:nvPr/>
          </p:nvCxnSpPr>
          <p:spPr>
            <a:xfrm>
              <a:off x="6841125" y="2268250"/>
              <a:ext cx="0" cy="38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20" name="Google Shape;320;p30"/>
            <p:cNvPicPr preferRelativeResize="0"/>
            <p:nvPr/>
          </p:nvPicPr>
          <p:blipFill rotWithShape="1">
            <a:blip r:embed="rId3">
              <a:alphaModFix/>
            </a:blip>
            <a:srcRect b="53091" l="55324" r="31747" t="26740"/>
            <a:stretch/>
          </p:blipFill>
          <p:spPr>
            <a:xfrm>
              <a:off x="8511475" y="4342900"/>
              <a:ext cx="2151549" cy="1722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30"/>
            <p:cNvSpPr txBox="1"/>
            <p:nvPr/>
          </p:nvSpPr>
          <p:spPr>
            <a:xfrm>
              <a:off x="7092025" y="2182250"/>
              <a:ext cx="15966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Registros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7161750" y="2650475"/>
              <a:ext cx="4851000" cy="13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Son 4, cada uno tiene parte baja (</a:t>
              </a: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L</a:t>
              </a: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) y parte alta (</a:t>
              </a: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). Cada parte puede almacenar 1 byte</a:t>
              </a:r>
              <a:endParaRPr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375500" y="1436525"/>
            <a:ext cx="10820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Este procesador puede direccionar una memoria de 16 bits. Es decir, que tenemos 2^16 celdas de memoria que podemos utilizar.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Memoria y posicionamiento</a:t>
            </a:r>
            <a:endParaRPr/>
          </a:p>
        </p:txBody>
      </p:sp>
      <p:sp>
        <p:nvSpPr>
          <p:cNvPr id="330" name="Google Shape;330;p31"/>
          <p:cNvSpPr txBox="1"/>
          <p:nvPr/>
        </p:nvSpPr>
        <p:spPr>
          <a:xfrm>
            <a:off x="412875" y="2321875"/>
            <a:ext cx="83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●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Por simpleza, la dirección de cada celda se pone en 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Hexadecimal</a:t>
            </a: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375500" y="3664750"/>
            <a:ext cx="63282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Cuando escribimos código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debemos indicar en qué posición de la memoria </a:t>
            </a: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queremos operar.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Esto se consigue con la sentencia 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</a:t>
            </a:r>
            <a:endParaRPr b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799" y="2698110"/>
            <a:ext cx="1641325" cy="39646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31"/>
          <p:cNvGrpSpPr/>
          <p:nvPr/>
        </p:nvGrpSpPr>
        <p:grpSpPr>
          <a:xfrm>
            <a:off x="9980700" y="3664750"/>
            <a:ext cx="2041950" cy="589500"/>
            <a:chOff x="9980700" y="3664750"/>
            <a:chExt cx="2041950" cy="589500"/>
          </a:xfrm>
        </p:grpSpPr>
        <p:sp>
          <p:nvSpPr>
            <p:cNvPr id="334" name="Google Shape;334;p31"/>
            <p:cNvSpPr/>
            <p:nvPr/>
          </p:nvSpPr>
          <p:spPr>
            <a:xfrm>
              <a:off x="9980700" y="3795250"/>
              <a:ext cx="488100" cy="348600"/>
            </a:xfrm>
            <a:prstGeom prst="rect">
              <a:avLst/>
            </a:prstGeom>
            <a:noFill/>
            <a:ln cap="flat" cmpd="sng" w="38100">
              <a:solidFill>
                <a:srgbClr val="DA1F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10707450" y="3664750"/>
              <a:ext cx="13152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Libre Baskerville"/>
                  <a:ea typeface="Libre Baskerville"/>
                  <a:cs typeface="Libre Baskerville"/>
                  <a:sym typeface="Libre Baskerville"/>
                </a:rPr>
                <a:t>Valor de la celda</a:t>
              </a:r>
              <a:endParaRPr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36" name="Google Shape;336;p31"/>
          <p:cNvGrpSpPr/>
          <p:nvPr/>
        </p:nvGrpSpPr>
        <p:grpSpPr>
          <a:xfrm>
            <a:off x="7306300" y="3785200"/>
            <a:ext cx="1558800" cy="348600"/>
            <a:chOff x="7306300" y="3765275"/>
            <a:chExt cx="1558800" cy="348600"/>
          </a:xfrm>
        </p:grpSpPr>
        <p:cxnSp>
          <p:nvCxnSpPr>
            <p:cNvPr id="337" name="Google Shape;337;p31"/>
            <p:cNvCxnSpPr/>
            <p:nvPr/>
          </p:nvCxnSpPr>
          <p:spPr>
            <a:xfrm>
              <a:off x="8177800" y="3964400"/>
              <a:ext cx="687300" cy="9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8" name="Google Shape;338;p31"/>
            <p:cNvSpPr txBox="1"/>
            <p:nvPr/>
          </p:nvSpPr>
          <p:spPr>
            <a:xfrm>
              <a:off x="7306300" y="3765275"/>
              <a:ext cx="78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1 Byte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7306300" y="4116393"/>
            <a:ext cx="1558800" cy="348600"/>
            <a:chOff x="7306300" y="3755314"/>
            <a:chExt cx="1558800" cy="348600"/>
          </a:xfrm>
        </p:grpSpPr>
        <p:cxnSp>
          <p:nvCxnSpPr>
            <p:cNvPr id="340" name="Google Shape;340;p31"/>
            <p:cNvCxnSpPr/>
            <p:nvPr/>
          </p:nvCxnSpPr>
          <p:spPr>
            <a:xfrm>
              <a:off x="8177800" y="3954439"/>
              <a:ext cx="687300" cy="9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1"/>
            <p:cNvSpPr txBox="1"/>
            <p:nvPr/>
          </p:nvSpPr>
          <p:spPr>
            <a:xfrm>
              <a:off x="7306300" y="3755314"/>
              <a:ext cx="78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1 Byte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7306300" y="4431153"/>
            <a:ext cx="1558800" cy="348600"/>
            <a:chOff x="7306300" y="3765275"/>
            <a:chExt cx="1558800" cy="348600"/>
          </a:xfrm>
        </p:grpSpPr>
        <p:cxnSp>
          <p:nvCxnSpPr>
            <p:cNvPr id="343" name="Google Shape;343;p31"/>
            <p:cNvCxnSpPr/>
            <p:nvPr/>
          </p:nvCxnSpPr>
          <p:spPr>
            <a:xfrm>
              <a:off x="8177800" y="3964400"/>
              <a:ext cx="687300" cy="9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31"/>
            <p:cNvSpPr txBox="1"/>
            <p:nvPr/>
          </p:nvSpPr>
          <p:spPr>
            <a:xfrm>
              <a:off x="7306300" y="3765275"/>
              <a:ext cx="7896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1 Byte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345" name="Google Shape;345;p31"/>
          <p:cNvSpPr txBox="1"/>
          <p:nvPr/>
        </p:nvSpPr>
        <p:spPr>
          <a:xfrm>
            <a:off x="412875" y="2779075"/>
            <a:ext cx="83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●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Cada celda de memoria puede almacenar 1 byte de datos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375500" y="5239050"/>
            <a:ext cx="63282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Sintaxis</a:t>
            </a:r>
            <a:endParaRPr b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&lt;dirección de memoria&gt;</a:t>
            </a:r>
            <a:endParaRPr b="1" i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375500" y="1512725"/>
            <a:ext cx="10820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Usualmente definimos las variables a partir de la posición 1000H y el código de nuestro programa a partir de la posición 2000H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Memoria y posicionamiento</a:t>
            </a:r>
            <a:endParaRPr/>
          </a:p>
        </p:txBody>
      </p:sp>
      <p:sp>
        <p:nvSpPr>
          <p:cNvPr id="354" name="Google Shape;354;p32"/>
          <p:cNvSpPr txBox="1"/>
          <p:nvPr/>
        </p:nvSpPr>
        <p:spPr>
          <a:xfrm>
            <a:off x="375500" y="2898600"/>
            <a:ext cx="70452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num_1		DB 5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num_2	DB 10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num_3	DB 016H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num_4	</a:t>
            </a: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DW </a:t>
            </a: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01234H</a:t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…  </a:t>
            </a:r>
            <a:r>
              <a:rPr lang="en-US" sz="20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El código de mi programa principal</a:t>
            </a:r>
            <a:endParaRPr sz="20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HLT </a:t>
            </a:r>
            <a:r>
              <a:rPr lang="en-US" sz="20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Esta línea y la de abajo siempre deben ir</a:t>
            </a:r>
            <a:endParaRPr sz="20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5" name="Google Shape;3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7550" y="2414613"/>
            <a:ext cx="1799825" cy="358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32"/>
          <p:cNvGrpSpPr/>
          <p:nvPr/>
        </p:nvGrpSpPr>
        <p:grpSpPr>
          <a:xfrm>
            <a:off x="7895450" y="3516185"/>
            <a:ext cx="1509250" cy="317815"/>
            <a:chOff x="7895450" y="3516185"/>
            <a:chExt cx="1509250" cy="317815"/>
          </a:xfrm>
        </p:grpSpPr>
        <p:sp>
          <p:nvSpPr>
            <p:cNvPr id="357" name="Google Shape;357;p32"/>
            <p:cNvSpPr/>
            <p:nvPr/>
          </p:nvSpPr>
          <p:spPr>
            <a:xfrm rot="10800000">
              <a:off x="8795400" y="3579300"/>
              <a:ext cx="609300" cy="254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8" name="Google Shape;358;p32"/>
            <p:cNvSpPr txBox="1"/>
            <p:nvPr/>
          </p:nvSpPr>
          <p:spPr>
            <a:xfrm>
              <a:off x="7895450" y="3516185"/>
              <a:ext cx="85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num_1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59" name="Google Shape;359;p32"/>
          <p:cNvGrpSpPr/>
          <p:nvPr/>
        </p:nvGrpSpPr>
        <p:grpSpPr>
          <a:xfrm>
            <a:off x="7895450" y="3850868"/>
            <a:ext cx="1509250" cy="317815"/>
            <a:chOff x="7895450" y="3516185"/>
            <a:chExt cx="1509250" cy="317815"/>
          </a:xfrm>
        </p:grpSpPr>
        <p:sp>
          <p:nvSpPr>
            <p:cNvPr id="360" name="Google Shape;360;p32"/>
            <p:cNvSpPr/>
            <p:nvPr/>
          </p:nvSpPr>
          <p:spPr>
            <a:xfrm rot="10800000">
              <a:off x="8795400" y="3579300"/>
              <a:ext cx="609300" cy="254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1" name="Google Shape;361;p32"/>
            <p:cNvSpPr txBox="1"/>
            <p:nvPr/>
          </p:nvSpPr>
          <p:spPr>
            <a:xfrm>
              <a:off x="7895450" y="3516185"/>
              <a:ext cx="85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num_2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62" name="Google Shape;362;p32"/>
          <p:cNvGrpSpPr/>
          <p:nvPr/>
        </p:nvGrpSpPr>
        <p:grpSpPr>
          <a:xfrm>
            <a:off x="7895450" y="4195511"/>
            <a:ext cx="1509250" cy="317815"/>
            <a:chOff x="7895450" y="3516185"/>
            <a:chExt cx="1509250" cy="317815"/>
          </a:xfrm>
        </p:grpSpPr>
        <p:sp>
          <p:nvSpPr>
            <p:cNvPr id="363" name="Google Shape;363;p32"/>
            <p:cNvSpPr/>
            <p:nvPr/>
          </p:nvSpPr>
          <p:spPr>
            <a:xfrm rot="10800000">
              <a:off x="8795400" y="3579300"/>
              <a:ext cx="609300" cy="2547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4" name="Google Shape;364;p32"/>
            <p:cNvSpPr txBox="1"/>
            <p:nvPr/>
          </p:nvSpPr>
          <p:spPr>
            <a:xfrm>
              <a:off x="7895450" y="3516185"/>
              <a:ext cx="85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num_3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7895450" y="4619569"/>
            <a:ext cx="1509250" cy="619800"/>
            <a:chOff x="7895450" y="3579165"/>
            <a:chExt cx="1509250" cy="619800"/>
          </a:xfrm>
        </p:grpSpPr>
        <p:sp>
          <p:nvSpPr>
            <p:cNvPr id="366" name="Google Shape;366;p32"/>
            <p:cNvSpPr/>
            <p:nvPr/>
          </p:nvSpPr>
          <p:spPr>
            <a:xfrm rot="10800000">
              <a:off x="8795400" y="3579165"/>
              <a:ext cx="609300" cy="619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7" name="Google Shape;367;p32"/>
            <p:cNvSpPr txBox="1"/>
            <p:nvPr/>
          </p:nvSpPr>
          <p:spPr>
            <a:xfrm>
              <a:off x="7895450" y="3693712"/>
              <a:ext cx="856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num_4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68" name="Google Shape;368;p32"/>
          <p:cNvGrpSpPr/>
          <p:nvPr/>
        </p:nvGrpSpPr>
        <p:grpSpPr>
          <a:xfrm>
            <a:off x="10150050" y="4891671"/>
            <a:ext cx="1155450" cy="398404"/>
            <a:chOff x="9980700" y="3745446"/>
            <a:chExt cx="1155450" cy="398404"/>
          </a:xfrm>
        </p:grpSpPr>
        <p:sp>
          <p:nvSpPr>
            <p:cNvPr id="369" name="Google Shape;369;p32"/>
            <p:cNvSpPr/>
            <p:nvPr/>
          </p:nvSpPr>
          <p:spPr>
            <a:xfrm>
              <a:off x="9980700" y="3795250"/>
              <a:ext cx="488100" cy="348600"/>
            </a:xfrm>
            <a:prstGeom prst="rect">
              <a:avLst/>
            </a:prstGeom>
            <a:noFill/>
            <a:ln cap="flat" cmpd="sng" w="38100">
              <a:solidFill>
                <a:srgbClr val="DA1F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 txBox="1"/>
            <p:nvPr/>
          </p:nvSpPr>
          <p:spPr>
            <a:xfrm>
              <a:off x="10707450" y="3745446"/>
              <a:ext cx="428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sz="19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71" name="Google Shape;371;p32"/>
          <p:cNvGrpSpPr/>
          <p:nvPr/>
        </p:nvGrpSpPr>
        <p:grpSpPr>
          <a:xfrm>
            <a:off x="10150050" y="4556989"/>
            <a:ext cx="1155450" cy="398404"/>
            <a:chOff x="9980700" y="3745446"/>
            <a:chExt cx="1155450" cy="398404"/>
          </a:xfrm>
        </p:grpSpPr>
        <p:sp>
          <p:nvSpPr>
            <p:cNvPr id="372" name="Google Shape;372;p32"/>
            <p:cNvSpPr/>
            <p:nvPr/>
          </p:nvSpPr>
          <p:spPr>
            <a:xfrm>
              <a:off x="9980700" y="3795250"/>
              <a:ext cx="488100" cy="348600"/>
            </a:xfrm>
            <a:prstGeom prst="rect">
              <a:avLst/>
            </a:prstGeom>
            <a:noFill/>
            <a:ln cap="flat" cmpd="sng" w="38100">
              <a:solidFill>
                <a:srgbClr val="DA1F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10707450" y="3745446"/>
              <a:ext cx="428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L</a:t>
              </a:r>
              <a:endParaRPr sz="19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375500" y="1436525"/>
            <a:ext cx="108204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La manera de transferir información es a partir de la sentencia 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MOV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Transferencia</a:t>
            </a:r>
            <a:endParaRPr/>
          </a:p>
        </p:txBody>
      </p:sp>
      <p:sp>
        <p:nvSpPr>
          <p:cNvPr id="381" name="Google Shape;381;p33"/>
          <p:cNvSpPr txBox="1"/>
          <p:nvPr/>
        </p:nvSpPr>
        <p:spPr>
          <a:xfrm>
            <a:off x="375500" y="2056575"/>
            <a:ext cx="84696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num_1		DB 5</a:t>
            </a:r>
            <a:endParaRPr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num_2	  	DB 10</a:t>
            </a:r>
            <a:endParaRPr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num_3		DB 016H</a:t>
            </a:r>
            <a:endParaRPr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num_4		</a:t>
            </a: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DW </a:t>
            </a: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01234H</a:t>
            </a:r>
            <a:endParaRPr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19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AL, num_1 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num_1 a la </a:t>
            </a:r>
            <a:r>
              <a:rPr i="1"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parte baja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 AX</a:t>
            </a:r>
            <a:endParaRPr sz="19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AH, num_2 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num_2 a la </a:t>
            </a:r>
            <a:r>
              <a:rPr i="1"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parte alta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 AX</a:t>
            </a:r>
            <a:endParaRPr sz="19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DX, num_4 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los 16 bits de num_4 al registro DX</a:t>
            </a:r>
            <a:endParaRPr sz="19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CX, DX 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el registro DX al registro CX</a:t>
            </a:r>
            <a:endParaRPr sz="19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num_1, AH </a:t>
            </a:r>
            <a:r>
              <a:rPr lang="en-US" sz="19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el valor de AH a la variable num_1</a:t>
            </a:r>
            <a:endParaRPr sz="19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mov num_1, num_2 </a:t>
            </a:r>
            <a:r>
              <a:rPr lang="en-US" sz="19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PROHIBIDO</a:t>
            </a:r>
            <a:endParaRPr sz="19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num_1, [BX] </a:t>
            </a:r>
            <a:r>
              <a:rPr lang="en-US" sz="19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PROHIBIDO</a:t>
            </a:r>
            <a:endParaRPr sz="19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6387425" y="5919675"/>
            <a:ext cx="5638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Las operaciones donde ambos operandos acceden a memoria están </a:t>
            </a:r>
            <a:r>
              <a:rPr b="1" lang="en-US" sz="17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prohibidos</a:t>
            </a:r>
            <a:endParaRPr b="1" sz="1700">
              <a:solidFill>
                <a:srgbClr val="C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2896425" y="2318525"/>
            <a:ext cx="64749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Lenguaje ensamblador</a:t>
            </a:r>
            <a:endParaRPr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2490160" y="2035835"/>
            <a:ext cx="1345722" cy="2387600"/>
            <a:chOff x="1406105" y="1846054"/>
            <a:chExt cx="1345722" cy="2387600"/>
          </a:xfrm>
        </p:grpSpPr>
        <p:sp>
          <p:nvSpPr>
            <p:cNvPr id="110" name="Google Shape;110;p16"/>
            <p:cNvSpPr/>
            <p:nvPr/>
          </p:nvSpPr>
          <p:spPr>
            <a:xfrm>
              <a:off x="1411857" y="18460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406105" y="1846054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406105" y="4043873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8373374" y="2035835"/>
            <a:ext cx="1339970" cy="2387600"/>
            <a:chOff x="8373374" y="2035835"/>
            <a:chExt cx="1339970" cy="2387600"/>
          </a:xfrm>
        </p:grpSpPr>
        <p:sp>
          <p:nvSpPr>
            <p:cNvPr id="114" name="Google Shape;114;p16"/>
            <p:cNvSpPr/>
            <p:nvPr/>
          </p:nvSpPr>
          <p:spPr>
            <a:xfrm>
              <a:off x="8373374" y="2035835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9489057" y="2035835"/>
              <a:ext cx="224287" cy="23876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373374" y="4233654"/>
              <a:ext cx="1339970" cy="189781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375500" y="1436525"/>
            <a:ext cx="70806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Hay 4 modos de direccionamiento que se pueden utilizar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9" name="Google Shape;389;p3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Modos de direccionamiento</a:t>
            </a:r>
            <a:endParaRPr/>
          </a:p>
        </p:txBody>
      </p:sp>
      <p:grpSp>
        <p:nvGrpSpPr>
          <p:cNvPr id="390" name="Google Shape;390;p34"/>
          <p:cNvGrpSpPr/>
          <p:nvPr/>
        </p:nvGrpSpPr>
        <p:grpSpPr>
          <a:xfrm>
            <a:off x="27200" y="2285175"/>
            <a:ext cx="2516400" cy="3826050"/>
            <a:chOff x="408200" y="2285175"/>
            <a:chExt cx="2516400" cy="3826050"/>
          </a:xfrm>
        </p:grpSpPr>
        <p:sp>
          <p:nvSpPr>
            <p:cNvPr id="391" name="Google Shape;391;p34"/>
            <p:cNvSpPr txBox="1"/>
            <p:nvPr/>
          </p:nvSpPr>
          <p:spPr>
            <a:xfrm>
              <a:off x="817100" y="2285175"/>
              <a:ext cx="1698600" cy="5178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Inmediato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92" name="Google Shape;392;p34"/>
            <p:cNvSpPr txBox="1"/>
            <p:nvPr/>
          </p:nvSpPr>
          <p:spPr>
            <a:xfrm>
              <a:off x="849800" y="3170100"/>
              <a:ext cx="16332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mov AL, 9</a:t>
              </a:r>
              <a:endParaRPr i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93" name="Google Shape;393;p34"/>
            <p:cNvSpPr txBox="1"/>
            <p:nvPr/>
          </p:nvSpPr>
          <p:spPr>
            <a:xfrm>
              <a:off x="408200" y="4055025"/>
              <a:ext cx="2516400" cy="20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Se utiliza un valor fijo. No requiere acceso a memoria para obtener dicho valor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94" name="Google Shape;394;p34"/>
          <p:cNvGrpSpPr/>
          <p:nvPr/>
        </p:nvGrpSpPr>
        <p:grpSpPr>
          <a:xfrm>
            <a:off x="2671800" y="2268250"/>
            <a:ext cx="2615000" cy="3899700"/>
            <a:chOff x="2671800" y="2268250"/>
            <a:chExt cx="2615000" cy="3899700"/>
          </a:xfrm>
        </p:grpSpPr>
        <p:cxnSp>
          <p:nvCxnSpPr>
            <p:cNvPr id="395" name="Google Shape;395;p34"/>
            <p:cNvCxnSpPr/>
            <p:nvPr/>
          </p:nvCxnSpPr>
          <p:spPr>
            <a:xfrm>
              <a:off x="2671800" y="2268250"/>
              <a:ext cx="0" cy="38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6" name="Google Shape;396;p34"/>
            <p:cNvGrpSpPr/>
            <p:nvPr/>
          </p:nvGrpSpPr>
          <p:grpSpPr>
            <a:xfrm>
              <a:off x="2770400" y="2285175"/>
              <a:ext cx="2516400" cy="3826050"/>
              <a:chOff x="408200" y="2285175"/>
              <a:chExt cx="2516400" cy="3826050"/>
            </a:xfrm>
          </p:grpSpPr>
          <p:sp>
            <p:nvSpPr>
              <p:cNvPr id="397" name="Google Shape;397;p34"/>
              <p:cNvSpPr txBox="1"/>
              <p:nvPr/>
            </p:nvSpPr>
            <p:spPr>
              <a:xfrm>
                <a:off x="817100" y="2285175"/>
                <a:ext cx="1698600" cy="517800"/>
              </a:xfrm>
              <a:prstGeom prst="rect">
                <a:avLst/>
              </a:prstGeom>
              <a:noFill/>
              <a:ln cap="flat" cmpd="sng" w="2857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Directo</a:t>
                </a:r>
                <a:endParaRPr b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398" name="Google Shape;398;p34"/>
              <p:cNvSpPr txBox="1"/>
              <p:nvPr/>
            </p:nvSpPr>
            <p:spPr>
              <a:xfrm>
                <a:off x="571400" y="3170100"/>
                <a:ext cx="21303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mov AL, num_1</a:t>
                </a:r>
                <a:endParaRPr i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399" name="Google Shape;399;p34"/>
              <p:cNvSpPr txBox="1"/>
              <p:nvPr/>
            </p:nvSpPr>
            <p:spPr>
              <a:xfrm>
                <a:off x="408200" y="4055025"/>
                <a:ext cx="2516400" cy="20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Se requiere un acceso extra a memoria para tomar el valor de la variable</a:t>
                </a:r>
                <a:endParaRPr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400" name="Google Shape;400;p34"/>
          <p:cNvGrpSpPr/>
          <p:nvPr/>
        </p:nvGrpSpPr>
        <p:grpSpPr>
          <a:xfrm>
            <a:off x="5415000" y="2268250"/>
            <a:ext cx="3420100" cy="3899700"/>
            <a:chOff x="5415000" y="2268250"/>
            <a:chExt cx="3420100" cy="3899700"/>
          </a:xfrm>
        </p:grpSpPr>
        <p:cxnSp>
          <p:nvCxnSpPr>
            <p:cNvPr id="401" name="Google Shape;401;p34"/>
            <p:cNvCxnSpPr/>
            <p:nvPr/>
          </p:nvCxnSpPr>
          <p:spPr>
            <a:xfrm>
              <a:off x="5415000" y="2268250"/>
              <a:ext cx="0" cy="38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2" name="Google Shape;402;p34"/>
            <p:cNvGrpSpPr/>
            <p:nvPr/>
          </p:nvGrpSpPr>
          <p:grpSpPr>
            <a:xfrm>
              <a:off x="5690200" y="2285175"/>
              <a:ext cx="3144900" cy="3826050"/>
              <a:chOff x="203800" y="2285175"/>
              <a:chExt cx="3144900" cy="3826050"/>
            </a:xfrm>
          </p:grpSpPr>
          <p:sp>
            <p:nvSpPr>
              <p:cNvPr id="403" name="Google Shape;403;p34"/>
              <p:cNvSpPr txBox="1"/>
              <p:nvPr/>
            </p:nvSpPr>
            <p:spPr>
              <a:xfrm>
                <a:off x="203800" y="2285175"/>
                <a:ext cx="3144900" cy="517800"/>
              </a:xfrm>
              <a:prstGeom prst="rect">
                <a:avLst/>
              </a:prstGeom>
              <a:noFill/>
              <a:ln cap="flat" cmpd="sng" w="2857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Directo por registro</a:t>
                </a:r>
                <a:endParaRPr b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04" name="Google Shape;404;p34"/>
              <p:cNvSpPr txBox="1"/>
              <p:nvPr/>
            </p:nvSpPr>
            <p:spPr>
              <a:xfrm>
                <a:off x="711100" y="3170100"/>
                <a:ext cx="2130300" cy="51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mov AL, AH</a:t>
                </a:r>
                <a:endParaRPr i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05" name="Google Shape;405;p34"/>
              <p:cNvSpPr txBox="1"/>
              <p:nvPr/>
            </p:nvSpPr>
            <p:spPr>
              <a:xfrm>
                <a:off x="518050" y="4055025"/>
                <a:ext cx="2516400" cy="20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El valor del operando se encuentra en el registro indicado. No requiere acceso a memoria</a:t>
                </a:r>
                <a:endParaRPr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406" name="Google Shape;406;p34"/>
          <p:cNvGrpSpPr/>
          <p:nvPr/>
        </p:nvGrpSpPr>
        <p:grpSpPr>
          <a:xfrm>
            <a:off x="9072600" y="2268250"/>
            <a:ext cx="3029500" cy="3899700"/>
            <a:chOff x="9072600" y="2268250"/>
            <a:chExt cx="3029500" cy="3899700"/>
          </a:xfrm>
        </p:grpSpPr>
        <p:cxnSp>
          <p:nvCxnSpPr>
            <p:cNvPr id="407" name="Google Shape;407;p34"/>
            <p:cNvCxnSpPr/>
            <p:nvPr/>
          </p:nvCxnSpPr>
          <p:spPr>
            <a:xfrm>
              <a:off x="9072600" y="2268250"/>
              <a:ext cx="0" cy="38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8" name="Google Shape;408;p34"/>
            <p:cNvGrpSpPr/>
            <p:nvPr/>
          </p:nvGrpSpPr>
          <p:grpSpPr>
            <a:xfrm>
              <a:off x="9271600" y="2285175"/>
              <a:ext cx="2830500" cy="3826050"/>
              <a:chOff x="203800" y="2285175"/>
              <a:chExt cx="2830500" cy="3826050"/>
            </a:xfrm>
          </p:grpSpPr>
          <p:sp>
            <p:nvSpPr>
              <p:cNvPr id="409" name="Google Shape;409;p34"/>
              <p:cNvSpPr txBox="1"/>
              <p:nvPr/>
            </p:nvSpPr>
            <p:spPr>
              <a:xfrm>
                <a:off x="203800" y="2285175"/>
                <a:ext cx="2830500" cy="517800"/>
              </a:xfrm>
              <a:prstGeom prst="rect">
                <a:avLst/>
              </a:prstGeom>
              <a:noFill/>
              <a:ln cap="flat" cmpd="sng" w="2857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Ind</a:t>
                </a:r>
                <a:r>
                  <a:rPr b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irecto por reg.</a:t>
                </a:r>
                <a:endParaRPr b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10" name="Google Shape;410;p34"/>
              <p:cNvSpPr txBox="1"/>
              <p:nvPr/>
            </p:nvSpPr>
            <p:spPr>
              <a:xfrm>
                <a:off x="553900" y="3170100"/>
                <a:ext cx="2130300" cy="81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mov BX, 1000H</a:t>
                </a:r>
                <a:endParaRPr i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mov AL, [BX]</a:t>
                </a:r>
                <a:endParaRPr i="1"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11" name="Google Shape;411;p34"/>
              <p:cNvSpPr txBox="1"/>
              <p:nvPr/>
            </p:nvSpPr>
            <p:spPr>
              <a:xfrm>
                <a:off x="360850" y="4055025"/>
                <a:ext cx="2516400" cy="20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El registro BX puede servir como puntero. Requiere un acceso extra a memoria.</a:t>
                </a:r>
                <a:endParaRPr sz="20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417" name="Google Shape;417;p3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Direccionamiento indirecto por registro</a:t>
            </a:r>
            <a:endParaRPr/>
          </a:p>
        </p:txBody>
      </p:sp>
      <p:grpSp>
        <p:nvGrpSpPr>
          <p:cNvPr id="418" name="Google Shape;418;p35"/>
          <p:cNvGrpSpPr/>
          <p:nvPr/>
        </p:nvGrpSpPr>
        <p:grpSpPr>
          <a:xfrm>
            <a:off x="683475" y="2285175"/>
            <a:ext cx="2830500" cy="3826050"/>
            <a:chOff x="203800" y="2285175"/>
            <a:chExt cx="2830500" cy="3826050"/>
          </a:xfrm>
        </p:grpSpPr>
        <p:sp>
          <p:nvSpPr>
            <p:cNvPr id="419" name="Google Shape;419;p35"/>
            <p:cNvSpPr txBox="1"/>
            <p:nvPr/>
          </p:nvSpPr>
          <p:spPr>
            <a:xfrm>
              <a:off x="203800" y="2285175"/>
              <a:ext cx="2830500" cy="5178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Indirecto por reg.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553900" y="3170100"/>
              <a:ext cx="2130300" cy="81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mov BX, 1000H</a:t>
              </a:r>
              <a:endParaRPr i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mov AL, [BX]</a:t>
              </a:r>
              <a:endParaRPr i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360850" y="4055025"/>
              <a:ext cx="2516400" cy="20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El registro BX puede servir como puntero. Requiere un acceso extra a memoria.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aphicFrame>
        <p:nvGraphicFramePr>
          <p:cNvPr id="422" name="Google Shape;422;p35"/>
          <p:cNvGraphicFramePr/>
          <p:nvPr/>
        </p:nvGraphicFramePr>
        <p:xfrm>
          <a:off x="9664938" y="31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1789100"/>
              </a:tblGrid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Memoria</a:t>
                      </a:r>
                      <a:endParaRPr b="1"/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operando</a:t>
                      </a:r>
                      <a:endParaRPr/>
                    </a:p>
                  </a:txBody>
                  <a:tcPr marT="530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3" name="Google Shape;423;p35"/>
          <p:cNvGraphicFramePr/>
          <p:nvPr/>
        </p:nvGraphicFramePr>
        <p:xfrm>
          <a:off x="4481800" y="341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2765675"/>
              </a:tblGrid>
              <a:tr h="36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Registros</a:t>
                      </a:r>
                      <a:endParaRPr b="1"/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AX  </a:t>
                      </a:r>
                      <a:r>
                        <a:rPr b="0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BX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del operando</a:t>
                      </a:r>
                      <a:endParaRPr sz="1800"/>
                    </a:p>
                  </a:txBody>
                  <a:tcPr marT="530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1800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/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9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800">
                          <a:solidFill>
                            <a:srgbClr val="4F81B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</a:t>
                      </a:r>
                      <a:endParaRPr sz="1800">
                        <a:solidFill>
                          <a:srgbClr val="4F81B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50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24" name="Google Shape;424;p35"/>
          <p:cNvCxnSpPr/>
          <p:nvPr/>
        </p:nvCxnSpPr>
        <p:spPr>
          <a:xfrm flipH="1" rot="10800000">
            <a:off x="7321175" y="4034713"/>
            <a:ext cx="2231100" cy="26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5"/>
          <p:cNvSpPr txBox="1"/>
          <p:nvPr/>
        </p:nvSpPr>
        <p:spPr>
          <a:xfrm>
            <a:off x="4481800" y="5761875"/>
            <a:ext cx="69723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Se puede usar </a:t>
            </a:r>
            <a:r>
              <a:rPr i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OFFSET</a:t>
            </a:r>
            <a:r>
              <a:rPr b="1" i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para obtener la dirección de una variable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Ej.: mov BX, OFFSET num_1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36"/>
          <p:cNvGraphicFramePr/>
          <p:nvPr/>
        </p:nvGraphicFramePr>
        <p:xfrm>
          <a:off x="4697750" y="181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{13E1794A-AD00-42F3-9D05-1B4A15D591BB}</a:tableStyleId>
              </a:tblPr>
              <a:tblGrid>
                <a:gridCol w="757600"/>
                <a:gridCol w="1295450"/>
                <a:gridCol w="1026525"/>
                <a:gridCol w="10265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1" name="Google Shape;431;p36"/>
          <p:cNvSpPr txBox="1"/>
          <p:nvPr/>
        </p:nvSpPr>
        <p:spPr>
          <a:xfrm>
            <a:off x="5511425" y="185265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CA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5511425" y="2240125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FF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433" name="Google Shape;433;p36"/>
          <p:cNvGrpSpPr/>
          <p:nvPr/>
        </p:nvGrpSpPr>
        <p:grpSpPr>
          <a:xfrm>
            <a:off x="5639067" y="1845397"/>
            <a:ext cx="717305" cy="705557"/>
            <a:chOff x="5639067" y="1845397"/>
            <a:chExt cx="717305" cy="705557"/>
          </a:xfrm>
        </p:grpSpPr>
        <p:grpSp>
          <p:nvGrpSpPr>
            <p:cNvPr id="434" name="Google Shape;434;p36"/>
            <p:cNvGrpSpPr/>
            <p:nvPr/>
          </p:nvGrpSpPr>
          <p:grpSpPr>
            <a:xfrm>
              <a:off x="5639067" y="1927553"/>
              <a:ext cx="227700" cy="623400"/>
              <a:chOff x="5639067" y="1927553"/>
              <a:chExt cx="227700" cy="623400"/>
            </a:xfrm>
          </p:grpSpPr>
          <p:cxnSp>
            <p:nvCxnSpPr>
              <p:cNvPr id="435" name="Google Shape;435;p36"/>
              <p:cNvCxnSpPr/>
              <p:nvPr/>
            </p:nvCxnSpPr>
            <p:spPr>
              <a:xfrm flipH="1">
                <a:off x="5639067" y="192755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36"/>
              <p:cNvCxnSpPr/>
              <p:nvPr/>
            </p:nvCxnSpPr>
            <p:spPr>
              <a:xfrm flipH="1">
                <a:off x="5639067" y="230855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37" name="Google Shape;437;p36"/>
            <p:cNvGrpSpPr/>
            <p:nvPr/>
          </p:nvGrpSpPr>
          <p:grpSpPr>
            <a:xfrm>
              <a:off x="5797172" y="1845397"/>
              <a:ext cx="559200" cy="699816"/>
              <a:chOff x="11035050" y="2531197"/>
              <a:chExt cx="559200" cy="699816"/>
            </a:xfrm>
          </p:grpSpPr>
          <p:sp>
            <p:nvSpPr>
              <p:cNvPr id="438" name="Google Shape;438;p36"/>
              <p:cNvSpPr txBox="1"/>
              <p:nvPr/>
            </p:nvSpPr>
            <p:spPr>
              <a:xfrm>
                <a:off x="11035050" y="2531197"/>
                <a:ext cx="559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04</a:t>
                </a: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39" name="Google Shape;439;p36"/>
              <p:cNvSpPr txBox="1"/>
              <p:nvPr/>
            </p:nvSpPr>
            <p:spPr>
              <a:xfrm>
                <a:off x="11035050" y="2923213"/>
                <a:ext cx="559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sp>
        <p:nvSpPr>
          <p:cNvPr id="440" name="Google Shape;440;p36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441" name="Google Shape;441;p3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442" name="Google Shape;442;p36"/>
          <p:cNvSpPr txBox="1"/>
          <p:nvPr/>
        </p:nvSpPr>
        <p:spPr>
          <a:xfrm>
            <a:off x="365525" y="1494125"/>
            <a:ext cx="39474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 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NUM0  	DB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UM1  	DB 0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NUM2  	DW ?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NUM3  	DW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ABCD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NUM4  	DW ?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 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BL, NUM0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BH,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0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FF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CH, BL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AX, BX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NUM1, AL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NUM2, 1234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BX, OFFSET NUM3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DL, [BX]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AX, [BX]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BX, 1006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WORD PTR [BX], 1006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HLT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443" name="Google Shape;443;p36"/>
          <p:cNvGraphicFramePr/>
          <p:nvPr/>
        </p:nvGraphicFramePr>
        <p:xfrm>
          <a:off x="10338675" y="154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647700"/>
                <a:gridCol w="1082675"/>
              </a:tblGrid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1002H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1003H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1006H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1007H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p36"/>
          <p:cNvSpPr txBox="1"/>
          <p:nvPr/>
        </p:nvSpPr>
        <p:spPr>
          <a:xfrm>
            <a:off x="10576263" y="1125425"/>
            <a:ext cx="1255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Memoria</a:t>
            </a:r>
            <a:endParaRPr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11035050" y="1586911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CA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11035050" y="2044111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447" name="Google Shape;447;p36"/>
          <p:cNvGrpSpPr/>
          <p:nvPr/>
        </p:nvGrpSpPr>
        <p:grpSpPr>
          <a:xfrm>
            <a:off x="8803850" y="1545519"/>
            <a:ext cx="1444375" cy="456600"/>
            <a:chOff x="8118050" y="1545519"/>
            <a:chExt cx="1444375" cy="456600"/>
          </a:xfrm>
        </p:grpSpPr>
        <p:sp>
          <p:nvSpPr>
            <p:cNvPr id="448" name="Google Shape;448;p36"/>
            <p:cNvSpPr/>
            <p:nvPr/>
          </p:nvSpPr>
          <p:spPr>
            <a:xfrm rot="10800000">
              <a:off x="8953125" y="1545519"/>
              <a:ext cx="609300" cy="456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9" name="Google Shape;449;p36"/>
            <p:cNvSpPr txBox="1"/>
            <p:nvPr/>
          </p:nvSpPr>
          <p:spPr>
            <a:xfrm>
              <a:off x="8118050" y="1580100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NUM0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8803850" y="2002719"/>
            <a:ext cx="1444375" cy="456600"/>
            <a:chOff x="8118050" y="2002719"/>
            <a:chExt cx="1444375" cy="456600"/>
          </a:xfrm>
        </p:grpSpPr>
        <p:sp>
          <p:nvSpPr>
            <p:cNvPr id="451" name="Google Shape;451;p36"/>
            <p:cNvSpPr/>
            <p:nvPr/>
          </p:nvSpPr>
          <p:spPr>
            <a:xfrm rot="10800000">
              <a:off x="8953125" y="2002719"/>
              <a:ext cx="609300" cy="456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2" name="Google Shape;452;p36"/>
            <p:cNvSpPr txBox="1"/>
            <p:nvPr/>
          </p:nvSpPr>
          <p:spPr>
            <a:xfrm>
              <a:off x="8118050" y="2037300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NUM1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53" name="Google Shape;453;p36"/>
          <p:cNvGrpSpPr/>
          <p:nvPr/>
        </p:nvGrpSpPr>
        <p:grpSpPr>
          <a:xfrm>
            <a:off x="8803850" y="2459913"/>
            <a:ext cx="1444379" cy="916800"/>
            <a:chOff x="8118050" y="2459913"/>
            <a:chExt cx="1444379" cy="916800"/>
          </a:xfrm>
        </p:grpSpPr>
        <p:sp>
          <p:nvSpPr>
            <p:cNvPr id="454" name="Google Shape;454;p36"/>
            <p:cNvSpPr/>
            <p:nvPr/>
          </p:nvSpPr>
          <p:spPr>
            <a:xfrm rot="10800000">
              <a:off x="8953129" y="2459913"/>
              <a:ext cx="609300" cy="916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5" name="Google Shape;455;p36"/>
            <p:cNvSpPr txBox="1"/>
            <p:nvPr/>
          </p:nvSpPr>
          <p:spPr>
            <a:xfrm>
              <a:off x="8118050" y="2733061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NUM2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56" name="Google Shape;456;p36"/>
          <p:cNvGrpSpPr/>
          <p:nvPr/>
        </p:nvGrpSpPr>
        <p:grpSpPr>
          <a:xfrm>
            <a:off x="8803850" y="3410670"/>
            <a:ext cx="1444379" cy="916800"/>
            <a:chOff x="8118050" y="3410670"/>
            <a:chExt cx="1444379" cy="916800"/>
          </a:xfrm>
        </p:grpSpPr>
        <p:sp>
          <p:nvSpPr>
            <p:cNvPr id="457" name="Google Shape;457;p36"/>
            <p:cNvSpPr/>
            <p:nvPr/>
          </p:nvSpPr>
          <p:spPr>
            <a:xfrm rot="10800000">
              <a:off x="8953129" y="3410670"/>
              <a:ext cx="609300" cy="916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8" name="Google Shape;458;p36"/>
            <p:cNvSpPr txBox="1"/>
            <p:nvPr/>
          </p:nvSpPr>
          <p:spPr>
            <a:xfrm>
              <a:off x="8118050" y="3677343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NUM3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8803850" y="4338400"/>
            <a:ext cx="1444375" cy="891000"/>
            <a:chOff x="8118050" y="4338400"/>
            <a:chExt cx="1444375" cy="891000"/>
          </a:xfrm>
        </p:grpSpPr>
        <p:sp>
          <p:nvSpPr>
            <p:cNvPr id="460" name="Google Shape;460;p36"/>
            <p:cNvSpPr/>
            <p:nvPr/>
          </p:nvSpPr>
          <p:spPr>
            <a:xfrm rot="10800000">
              <a:off x="8953125" y="4338400"/>
              <a:ext cx="609300" cy="8910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1" name="Google Shape;461;p36"/>
            <p:cNvSpPr txBox="1"/>
            <p:nvPr/>
          </p:nvSpPr>
          <p:spPr>
            <a:xfrm>
              <a:off x="8118050" y="4601704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NUM4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62" name="Google Shape;462;p36"/>
          <p:cNvSpPr txBox="1"/>
          <p:nvPr/>
        </p:nvSpPr>
        <p:spPr>
          <a:xfrm>
            <a:off x="11035050" y="3425672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CD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11035050" y="3882872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AB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4" name="Google Shape;464;p36"/>
          <p:cNvSpPr txBox="1"/>
          <p:nvPr/>
        </p:nvSpPr>
        <p:spPr>
          <a:xfrm>
            <a:off x="4455475" y="3185443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valor de NUM0 en BL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4455475" y="3424003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valor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FFH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BH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6" name="Google Shape;466;p36"/>
          <p:cNvSpPr txBox="1"/>
          <p:nvPr/>
        </p:nvSpPr>
        <p:spPr>
          <a:xfrm>
            <a:off x="4455475" y="3682486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BL en CH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7" name="Google Shape;467;p36"/>
          <p:cNvSpPr txBox="1"/>
          <p:nvPr/>
        </p:nvSpPr>
        <p:spPr>
          <a:xfrm>
            <a:off x="4697750" y="1354025"/>
            <a:ext cx="75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5445850" y="1354025"/>
            <a:ext cx="1305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BX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6750725" y="1354025"/>
            <a:ext cx="102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CX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7777322" y="1327275"/>
            <a:ext cx="1026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DX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4128650" y="181557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2" name="Google Shape;472;p36"/>
          <p:cNvSpPr txBox="1"/>
          <p:nvPr/>
        </p:nvSpPr>
        <p:spPr>
          <a:xfrm>
            <a:off x="4128650" y="219657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3" name="Google Shape;473;p36"/>
          <p:cNvSpPr txBox="1"/>
          <p:nvPr/>
        </p:nvSpPr>
        <p:spPr>
          <a:xfrm>
            <a:off x="4455475" y="3921047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BX en AX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4" name="Google Shape;474;p36"/>
          <p:cNvSpPr txBox="1"/>
          <p:nvPr/>
        </p:nvSpPr>
        <p:spPr>
          <a:xfrm>
            <a:off x="4455475" y="4179529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AL en NUM1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475" name="Google Shape;475;p36"/>
          <p:cNvGrpSpPr/>
          <p:nvPr/>
        </p:nvGrpSpPr>
        <p:grpSpPr>
          <a:xfrm>
            <a:off x="11155350" y="2044111"/>
            <a:ext cx="729000" cy="308125"/>
            <a:chOff x="11155350" y="2044111"/>
            <a:chExt cx="729000" cy="308125"/>
          </a:xfrm>
        </p:grpSpPr>
        <p:cxnSp>
          <p:nvCxnSpPr>
            <p:cNvPr id="476" name="Google Shape;476;p36"/>
            <p:cNvCxnSpPr/>
            <p:nvPr/>
          </p:nvCxnSpPr>
          <p:spPr>
            <a:xfrm flipH="1">
              <a:off x="11155350" y="2109836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7" name="Google Shape;477;p36"/>
            <p:cNvSpPr txBox="1"/>
            <p:nvPr/>
          </p:nvSpPr>
          <p:spPr>
            <a:xfrm>
              <a:off x="11416050" y="2044111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CA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78" name="Google Shape;478;p36"/>
          <p:cNvSpPr txBox="1"/>
          <p:nvPr/>
        </p:nvSpPr>
        <p:spPr>
          <a:xfrm>
            <a:off x="4455475" y="4428050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el valor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1234H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NUM2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479" name="Google Shape;479;p36"/>
          <p:cNvGrpSpPr/>
          <p:nvPr/>
        </p:nvGrpSpPr>
        <p:grpSpPr>
          <a:xfrm>
            <a:off x="11035050" y="2511275"/>
            <a:ext cx="559200" cy="765000"/>
            <a:chOff x="11035050" y="2511275"/>
            <a:chExt cx="559200" cy="765000"/>
          </a:xfrm>
        </p:grpSpPr>
        <p:sp>
          <p:nvSpPr>
            <p:cNvPr id="480" name="Google Shape;480;p36"/>
            <p:cNvSpPr txBox="1"/>
            <p:nvPr/>
          </p:nvSpPr>
          <p:spPr>
            <a:xfrm>
              <a:off x="11035050" y="2511275"/>
              <a:ext cx="55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34H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481" name="Google Shape;481;p36"/>
            <p:cNvSpPr txBox="1"/>
            <p:nvPr/>
          </p:nvSpPr>
          <p:spPr>
            <a:xfrm>
              <a:off x="11035050" y="2968475"/>
              <a:ext cx="55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12H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482" name="Google Shape;482;p36"/>
          <p:cNvSpPr txBox="1"/>
          <p:nvPr/>
        </p:nvSpPr>
        <p:spPr>
          <a:xfrm>
            <a:off x="4455475" y="4676572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la dir. de NUM3 en BX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3" name="Google Shape;483;p36"/>
          <p:cNvSpPr txBox="1"/>
          <p:nvPr/>
        </p:nvSpPr>
        <p:spPr>
          <a:xfrm>
            <a:off x="4673225" y="185265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CA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4673225" y="2240125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FF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6730625" y="224028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CA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4455475" y="4925100"/>
            <a:ext cx="52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en DL el contenido de la celda apuntada por BX</a:t>
            </a:r>
            <a:endParaRPr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4455475" y="5147225"/>
            <a:ext cx="52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en AX el contenido de la celda apuntada por BX</a:t>
            </a:r>
            <a:endParaRPr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8" name="Google Shape;488;p36"/>
          <p:cNvSpPr txBox="1"/>
          <p:nvPr/>
        </p:nvSpPr>
        <p:spPr>
          <a:xfrm>
            <a:off x="4455475" y="5392261"/>
            <a:ext cx="52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el valor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1006H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 BX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9" name="Google Shape;489;p36"/>
          <p:cNvSpPr txBox="1"/>
          <p:nvPr/>
        </p:nvSpPr>
        <p:spPr>
          <a:xfrm>
            <a:off x="4455475" y="5667175"/>
            <a:ext cx="555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el valor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1006H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 celda apuntada por BX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0" name="Google Shape;490;p36"/>
          <p:cNvSpPr txBox="1"/>
          <p:nvPr/>
        </p:nvSpPr>
        <p:spPr>
          <a:xfrm>
            <a:off x="7797425" y="185265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CD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491" name="Google Shape;491;p36"/>
          <p:cNvGrpSpPr/>
          <p:nvPr/>
        </p:nvGrpSpPr>
        <p:grpSpPr>
          <a:xfrm>
            <a:off x="4800867" y="1855357"/>
            <a:ext cx="717305" cy="695596"/>
            <a:chOff x="4800867" y="1855357"/>
            <a:chExt cx="717305" cy="695596"/>
          </a:xfrm>
        </p:grpSpPr>
        <p:grpSp>
          <p:nvGrpSpPr>
            <p:cNvPr id="492" name="Google Shape;492;p36"/>
            <p:cNvGrpSpPr/>
            <p:nvPr/>
          </p:nvGrpSpPr>
          <p:grpSpPr>
            <a:xfrm>
              <a:off x="4800867" y="1927553"/>
              <a:ext cx="227700" cy="623400"/>
              <a:chOff x="5639067" y="1927553"/>
              <a:chExt cx="227700" cy="623400"/>
            </a:xfrm>
          </p:grpSpPr>
          <p:cxnSp>
            <p:nvCxnSpPr>
              <p:cNvPr id="493" name="Google Shape;493;p36"/>
              <p:cNvCxnSpPr/>
              <p:nvPr/>
            </p:nvCxnSpPr>
            <p:spPr>
              <a:xfrm flipH="1">
                <a:off x="5639067" y="192755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36"/>
              <p:cNvCxnSpPr/>
              <p:nvPr/>
            </p:nvCxnSpPr>
            <p:spPr>
              <a:xfrm flipH="1">
                <a:off x="5639067" y="230855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5" name="Google Shape;495;p36"/>
            <p:cNvGrpSpPr/>
            <p:nvPr/>
          </p:nvGrpSpPr>
          <p:grpSpPr>
            <a:xfrm>
              <a:off x="4958972" y="1855357"/>
              <a:ext cx="559200" cy="689855"/>
              <a:chOff x="11035050" y="2541157"/>
              <a:chExt cx="559200" cy="689855"/>
            </a:xfrm>
          </p:grpSpPr>
          <p:sp>
            <p:nvSpPr>
              <p:cNvPr id="496" name="Google Shape;496;p36"/>
              <p:cNvSpPr txBox="1"/>
              <p:nvPr/>
            </p:nvSpPr>
            <p:spPr>
              <a:xfrm>
                <a:off x="11035050" y="2541157"/>
                <a:ext cx="559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CD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497" name="Google Shape;497;p36"/>
              <p:cNvSpPr txBox="1"/>
              <p:nvPr/>
            </p:nvSpPr>
            <p:spPr>
              <a:xfrm>
                <a:off x="11035050" y="2923213"/>
                <a:ext cx="559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AB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498" name="Google Shape;498;p36"/>
          <p:cNvGrpSpPr/>
          <p:nvPr/>
        </p:nvGrpSpPr>
        <p:grpSpPr>
          <a:xfrm>
            <a:off x="5943867" y="1855350"/>
            <a:ext cx="879183" cy="695603"/>
            <a:chOff x="5943867" y="1855350"/>
            <a:chExt cx="879183" cy="695603"/>
          </a:xfrm>
        </p:grpSpPr>
        <p:grpSp>
          <p:nvGrpSpPr>
            <p:cNvPr id="499" name="Google Shape;499;p36"/>
            <p:cNvGrpSpPr/>
            <p:nvPr/>
          </p:nvGrpSpPr>
          <p:grpSpPr>
            <a:xfrm>
              <a:off x="5943867" y="1927553"/>
              <a:ext cx="227700" cy="623400"/>
              <a:chOff x="5639067" y="1927553"/>
              <a:chExt cx="227700" cy="623400"/>
            </a:xfrm>
          </p:grpSpPr>
          <p:cxnSp>
            <p:nvCxnSpPr>
              <p:cNvPr id="500" name="Google Shape;500;p36"/>
              <p:cNvCxnSpPr/>
              <p:nvPr/>
            </p:nvCxnSpPr>
            <p:spPr>
              <a:xfrm flipH="1">
                <a:off x="5639067" y="192755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36"/>
              <p:cNvCxnSpPr/>
              <p:nvPr/>
            </p:nvCxnSpPr>
            <p:spPr>
              <a:xfrm flipH="1">
                <a:off x="5639067" y="2308553"/>
                <a:ext cx="227700" cy="24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02" name="Google Shape;502;p36"/>
            <p:cNvGrpSpPr/>
            <p:nvPr/>
          </p:nvGrpSpPr>
          <p:grpSpPr>
            <a:xfrm>
              <a:off x="6208050" y="1855350"/>
              <a:ext cx="615000" cy="689863"/>
              <a:chOff x="11035046" y="2541150"/>
              <a:chExt cx="615000" cy="689863"/>
            </a:xfrm>
          </p:grpSpPr>
          <p:sp>
            <p:nvSpPr>
              <p:cNvPr id="503" name="Google Shape;503;p36"/>
              <p:cNvSpPr txBox="1"/>
              <p:nvPr/>
            </p:nvSpPr>
            <p:spPr>
              <a:xfrm>
                <a:off x="11035046" y="2541150"/>
                <a:ext cx="615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06H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  <p:sp>
            <p:nvSpPr>
              <p:cNvPr id="504" name="Google Shape;504;p36"/>
              <p:cNvSpPr txBox="1"/>
              <p:nvPr/>
            </p:nvSpPr>
            <p:spPr>
              <a:xfrm>
                <a:off x="11035050" y="2923213"/>
                <a:ext cx="559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10H</a:t>
                </a:r>
                <a:endParaRPr sz="1300"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505" name="Google Shape;505;p36"/>
          <p:cNvGrpSpPr/>
          <p:nvPr/>
        </p:nvGrpSpPr>
        <p:grpSpPr>
          <a:xfrm>
            <a:off x="11008650" y="4350028"/>
            <a:ext cx="615000" cy="766063"/>
            <a:chOff x="11035046" y="2541150"/>
            <a:chExt cx="615000" cy="766063"/>
          </a:xfrm>
        </p:grpSpPr>
        <p:sp>
          <p:nvSpPr>
            <p:cNvPr id="506" name="Google Shape;506;p36"/>
            <p:cNvSpPr txBox="1"/>
            <p:nvPr/>
          </p:nvSpPr>
          <p:spPr>
            <a:xfrm>
              <a:off x="11035046" y="2541150"/>
              <a:ext cx="615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06H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11035050" y="2999413"/>
              <a:ext cx="55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10H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37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513" name="Google Shape;513;p37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517" name="Google Shape;517;p37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520" name="Google Shape;520;p37"/>
          <p:cNvSpPr txBox="1"/>
          <p:nvPr/>
        </p:nvSpPr>
        <p:spPr>
          <a:xfrm>
            <a:off x="2728250" y="2374263"/>
            <a:ext cx="67740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52738"/>
                </a:solidFill>
              </a:rPr>
              <a:t>Assembler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2728250" y="3584413"/>
            <a:ext cx="6774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Aritmética y lógica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242925" y="3416725"/>
            <a:ext cx="7177800" cy="32076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8"/>
          <p:cNvSpPr txBox="1"/>
          <p:nvPr/>
        </p:nvSpPr>
        <p:spPr>
          <a:xfrm>
            <a:off x="242900" y="4787875"/>
            <a:ext cx="71778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AX, num_1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Copio valor de num_1 a AX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 AX, num_2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; Sumo el valor de num_2 a AX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 res, AX </a:t>
            </a:r>
            <a:r>
              <a:rPr lang="en-US" sz="18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Guardo el resultado en la variable res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HLT</a:t>
            </a:r>
            <a:endParaRPr sz="18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8" name="Google Shape;528;p3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529" name="Google Shape;529;p38"/>
          <p:cNvSpPr txBox="1"/>
          <p:nvPr/>
        </p:nvSpPr>
        <p:spPr>
          <a:xfrm>
            <a:off x="375500" y="1436525"/>
            <a:ext cx="5781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Contamos con varias operaciones aritméticas</a:t>
            </a:r>
            <a:endParaRPr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0" name="Google Shape;530;p3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Aritmética</a:t>
            </a:r>
            <a:endParaRPr/>
          </a:p>
        </p:txBody>
      </p:sp>
      <p:sp>
        <p:nvSpPr>
          <p:cNvPr id="531" name="Google Shape;531;p38"/>
          <p:cNvSpPr txBox="1"/>
          <p:nvPr/>
        </p:nvSpPr>
        <p:spPr>
          <a:xfrm>
            <a:off x="412875" y="2321875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OP1, OP2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2" name="Google Shape;532;p38"/>
          <p:cNvSpPr txBox="1"/>
          <p:nvPr/>
        </p:nvSpPr>
        <p:spPr>
          <a:xfrm>
            <a:off x="412875" y="2779075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OP1, OP2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33" name="Google Shape;533;p38"/>
          <p:cNvGrpSpPr/>
          <p:nvPr/>
        </p:nvGrpSpPr>
        <p:grpSpPr>
          <a:xfrm>
            <a:off x="2517900" y="2321875"/>
            <a:ext cx="4611075" cy="523200"/>
            <a:chOff x="2517900" y="2321875"/>
            <a:chExt cx="4611075" cy="523200"/>
          </a:xfrm>
        </p:grpSpPr>
        <p:cxnSp>
          <p:nvCxnSpPr>
            <p:cNvPr id="534" name="Google Shape;534;p38"/>
            <p:cNvCxnSpPr/>
            <p:nvPr/>
          </p:nvCxnSpPr>
          <p:spPr>
            <a:xfrm>
              <a:off x="2517900" y="25785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5" name="Google Shape;535;p38"/>
            <p:cNvSpPr txBox="1"/>
            <p:nvPr/>
          </p:nvSpPr>
          <p:spPr>
            <a:xfrm>
              <a:off x="4680075" y="2321875"/>
              <a:ext cx="244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P1 := OP1 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+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OP2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2517900" y="2779075"/>
            <a:ext cx="4611075" cy="523200"/>
            <a:chOff x="2517900" y="2779075"/>
            <a:chExt cx="4611075" cy="523200"/>
          </a:xfrm>
        </p:grpSpPr>
        <p:cxnSp>
          <p:nvCxnSpPr>
            <p:cNvPr id="537" name="Google Shape;537;p38"/>
            <p:cNvCxnSpPr/>
            <p:nvPr/>
          </p:nvCxnSpPr>
          <p:spPr>
            <a:xfrm>
              <a:off x="2517900" y="30357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8" name="Google Shape;538;p38"/>
            <p:cNvSpPr txBox="1"/>
            <p:nvPr/>
          </p:nvSpPr>
          <p:spPr>
            <a:xfrm>
              <a:off x="4680075" y="2779075"/>
              <a:ext cx="244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 := OP1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OP2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539" name="Google Shape;539;p38"/>
          <p:cNvSpPr txBox="1"/>
          <p:nvPr/>
        </p:nvSpPr>
        <p:spPr>
          <a:xfrm>
            <a:off x="242900" y="3416725"/>
            <a:ext cx="71778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num_1		DW 5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num_2		DW 10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			DW ?</a:t>
            </a:r>
            <a:endParaRPr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40" name="Google Shape;540;p38"/>
          <p:cNvCxnSpPr/>
          <p:nvPr/>
        </p:nvCxnSpPr>
        <p:spPr>
          <a:xfrm>
            <a:off x="7636000" y="2103925"/>
            <a:ext cx="0" cy="38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38"/>
          <p:cNvSpPr txBox="1"/>
          <p:nvPr/>
        </p:nvSpPr>
        <p:spPr>
          <a:xfrm>
            <a:off x="7778325" y="1436525"/>
            <a:ext cx="4227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Estas operaciones setean los flags que conocemos!</a:t>
            </a:r>
            <a:endParaRPr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542" name="Google Shape;5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6925" y="2578525"/>
            <a:ext cx="2430707" cy="72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3" name="Google Shape;543;p38"/>
          <p:cNvGrpSpPr/>
          <p:nvPr/>
        </p:nvGrpSpPr>
        <p:grpSpPr>
          <a:xfrm>
            <a:off x="7851275" y="2653500"/>
            <a:ext cx="1734950" cy="1410950"/>
            <a:chOff x="7851275" y="2653500"/>
            <a:chExt cx="1734950" cy="1410950"/>
          </a:xfrm>
        </p:grpSpPr>
        <p:sp>
          <p:nvSpPr>
            <p:cNvPr id="544" name="Google Shape;544;p38"/>
            <p:cNvSpPr/>
            <p:nvPr/>
          </p:nvSpPr>
          <p:spPr>
            <a:xfrm>
              <a:off x="9193825" y="2653500"/>
              <a:ext cx="392400" cy="307800"/>
            </a:xfrm>
            <a:prstGeom prst="rect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5" name="Google Shape;545;p38"/>
            <p:cNvCxnSpPr>
              <a:stCxn id="544" idx="2"/>
              <a:endCxn id="546" idx="0"/>
            </p:cNvCxnSpPr>
            <p:nvPr/>
          </p:nvCxnSpPr>
          <p:spPr>
            <a:xfrm flipH="1">
              <a:off x="8234425" y="2961300"/>
              <a:ext cx="1155600" cy="73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6" name="Google Shape;546;p38"/>
            <p:cNvSpPr txBox="1"/>
            <p:nvPr/>
          </p:nvSpPr>
          <p:spPr>
            <a:xfrm>
              <a:off x="7851275" y="3699950"/>
              <a:ext cx="766200" cy="3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Carry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8676925" y="2653500"/>
            <a:ext cx="1414670" cy="1410950"/>
            <a:chOff x="8171555" y="2653500"/>
            <a:chExt cx="1414670" cy="1410950"/>
          </a:xfrm>
        </p:grpSpPr>
        <p:sp>
          <p:nvSpPr>
            <p:cNvPr id="548" name="Google Shape;548;p38"/>
            <p:cNvSpPr/>
            <p:nvPr/>
          </p:nvSpPr>
          <p:spPr>
            <a:xfrm>
              <a:off x="9193825" y="2653500"/>
              <a:ext cx="392400" cy="307800"/>
            </a:xfrm>
            <a:prstGeom prst="rect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9" name="Google Shape;549;p38"/>
            <p:cNvCxnSpPr>
              <a:stCxn id="548" idx="2"/>
              <a:endCxn id="550" idx="0"/>
            </p:cNvCxnSpPr>
            <p:nvPr/>
          </p:nvCxnSpPr>
          <p:spPr>
            <a:xfrm flipH="1">
              <a:off x="8724325" y="2961300"/>
              <a:ext cx="665700" cy="73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0" name="Google Shape;550;p38"/>
            <p:cNvSpPr txBox="1"/>
            <p:nvPr/>
          </p:nvSpPr>
          <p:spPr>
            <a:xfrm>
              <a:off x="8171555" y="3699950"/>
              <a:ext cx="1105500" cy="3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Overflow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9876050" y="2653500"/>
            <a:ext cx="1105500" cy="1635900"/>
            <a:chOff x="8837280" y="2653500"/>
            <a:chExt cx="1105500" cy="1635900"/>
          </a:xfrm>
        </p:grpSpPr>
        <p:sp>
          <p:nvSpPr>
            <p:cNvPr id="552" name="Google Shape;552;p38"/>
            <p:cNvSpPr/>
            <p:nvPr/>
          </p:nvSpPr>
          <p:spPr>
            <a:xfrm>
              <a:off x="9193825" y="2653500"/>
              <a:ext cx="392400" cy="307800"/>
            </a:xfrm>
            <a:prstGeom prst="rect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3" name="Google Shape;553;p38"/>
            <p:cNvCxnSpPr>
              <a:stCxn id="552" idx="2"/>
              <a:endCxn id="554" idx="0"/>
            </p:cNvCxnSpPr>
            <p:nvPr/>
          </p:nvCxnSpPr>
          <p:spPr>
            <a:xfrm>
              <a:off x="9390025" y="2961300"/>
              <a:ext cx="0" cy="73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4" name="Google Shape;554;p38"/>
            <p:cNvSpPr txBox="1"/>
            <p:nvPr/>
          </p:nvSpPr>
          <p:spPr>
            <a:xfrm>
              <a:off x="8837280" y="3699900"/>
              <a:ext cx="11055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Signo (ex flag N)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55" name="Google Shape;555;p38"/>
          <p:cNvGrpSpPr/>
          <p:nvPr/>
        </p:nvGrpSpPr>
        <p:grpSpPr>
          <a:xfrm>
            <a:off x="10765995" y="2653500"/>
            <a:ext cx="1301705" cy="1410900"/>
            <a:chOff x="9193825" y="2653500"/>
            <a:chExt cx="1301705" cy="1410900"/>
          </a:xfrm>
        </p:grpSpPr>
        <p:sp>
          <p:nvSpPr>
            <p:cNvPr id="556" name="Google Shape;556;p38"/>
            <p:cNvSpPr/>
            <p:nvPr/>
          </p:nvSpPr>
          <p:spPr>
            <a:xfrm>
              <a:off x="9193825" y="2653500"/>
              <a:ext cx="392400" cy="307800"/>
            </a:xfrm>
            <a:prstGeom prst="rect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7" name="Google Shape;557;p38"/>
            <p:cNvCxnSpPr>
              <a:stCxn id="556" idx="2"/>
              <a:endCxn id="558" idx="0"/>
            </p:cNvCxnSpPr>
            <p:nvPr/>
          </p:nvCxnSpPr>
          <p:spPr>
            <a:xfrm>
              <a:off x="9390025" y="2961300"/>
              <a:ext cx="552900" cy="73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58" name="Google Shape;558;p38"/>
            <p:cNvSpPr txBox="1"/>
            <p:nvPr/>
          </p:nvSpPr>
          <p:spPr>
            <a:xfrm>
              <a:off x="9390030" y="3699900"/>
              <a:ext cx="1105500" cy="3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Zero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59" name="Google Shape;559;p38"/>
          <p:cNvGrpSpPr/>
          <p:nvPr/>
        </p:nvGrpSpPr>
        <p:grpSpPr>
          <a:xfrm>
            <a:off x="7851275" y="4421625"/>
            <a:ext cx="4149300" cy="1112700"/>
            <a:chOff x="7851275" y="4421625"/>
            <a:chExt cx="4149300" cy="1112700"/>
          </a:xfrm>
        </p:grpSpPr>
        <p:sp>
          <p:nvSpPr>
            <p:cNvPr id="560" name="Google Shape;560;p38"/>
            <p:cNvSpPr txBox="1"/>
            <p:nvPr/>
          </p:nvSpPr>
          <p:spPr>
            <a:xfrm>
              <a:off x="7851275" y="4421625"/>
              <a:ext cx="4149300" cy="5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Pregunta...</a:t>
              </a:r>
              <a:endParaRPr b="1" sz="19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561" name="Google Shape;561;p38"/>
            <p:cNvSpPr txBox="1"/>
            <p:nvPr/>
          </p:nvSpPr>
          <p:spPr>
            <a:xfrm>
              <a:off x="8294175" y="5011125"/>
              <a:ext cx="3196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¿</a:t>
              </a: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ADD num_1, num_2</a:t>
              </a:r>
              <a:r>
                <a:rPr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?</a:t>
              </a:r>
              <a:endParaRPr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562" name="Google Shape;562;p38"/>
          <p:cNvSpPr txBox="1"/>
          <p:nvPr/>
        </p:nvSpPr>
        <p:spPr>
          <a:xfrm>
            <a:off x="7851275" y="5681100"/>
            <a:ext cx="4227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NO! </a:t>
            </a: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Ambos operandos </a:t>
            </a:r>
            <a:r>
              <a:rPr b="1"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no</a:t>
            </a: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 pueden acceder a memoria!</a:t>
            </a:r>
            <a:endParaRPr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568" name="Google Shape;568;p39"/>
          <p:cNvSpPr txBox="1"/>
          <p:nvPr/>
        </p:nvSpPr>
        <p:spPr>
          <a:xfrm>
            <a:off x="375500" y="1436525"/>
            <a:ext cx="7075200" cy="7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IMPORTANTE! </a:t>
            </a:r>
            <a:r>
              <a:rPr lang="en-US" sz="1700">
                <a:latin typeface="Libre Baskerville"/>
                <a:ea typeface="Libre Baskerville"/>
                <a:cs typeface="Libre Baskerville"/>
                <a:sym typeface="Libre Baskerville"/>
              </a:rPr>
              <a:t>Cuando operamos no se tiene en cuenta el carry de operaciones anteriores. Por suerte contamos con:</a:t>
            </a:r>
            <a:endParaRPr sz="17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9" name="Google Shape;569;p3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Aritmética</a:t>
            </a:r>
            <a:endParaRPr/>
          </a:p>
        </p:txBody>
      </p:sp>
      <p:sp>
        <p:nvSpPr>
          <p:cNvPr id="570" name="Google Shape;570;p39"/>
          <p:cNvSpPr txBox="1"/>
          <p:nvPr/>
        </p:nvSpPr>
        <p:spPr>
          <a:xfrm>
            <a:off x="375500" y="4167775"/>
            <a:ext cx="5781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Contamos con incremento/decremento</a:t>
            </a:r>
            <a:endParaRPr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71" name="Google Shape;571;p39"/>
          <p:cNvSpPr txBox="1"/>
          <p:nvPr/>
        </p:nvSpPr>
        <p:spPr>
          <a:xfrm>
            <a:off x="412875" y="5053125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OP1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412875" y="5510325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OP1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2517900" y="5053125"/>
            <a:ext cx="4611075" cy="523200"/>
            <a:chOff x="2517900" y="2321875"/>
            <a:chExt cx="4611075" cy="523200"/>
          </a:xfrm>
        </p:grpSpPr>
        <p:cxnSp>
          <p:nvCxnSpPr>
            <p:cNvPr id="574" name="Google Shape;574;p39"/>
            <p:cNvCxnSpPr/>
            <p:nvPr/>
          </p:nvCxnSpPr>
          <p:spPr>
            <a:xfrm>
              <a:off x="2517900" y="25785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5" name="Google Shape;575;p39"/>
            <p:cNvSpPr txBox="1"/>
            <p:nvPr/>
          </p:nvSpPr>
          <p:spPr>
            <a:xfrm>
              <a:off x="4680075" y="2321875"/>
              <a:ext cx="244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 := OP1 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+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 b="1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517900" y="5510325"/>
            <a:ext cx="4611075" cy="523200"/>
            <a:chOff x="2517900" y="2779075"/>
            <a:chExt cx="4611075" cy="523200"/>
          </a:xfrm>
        </p:grpSpPr>
        <p:cxnSp>
          <p:nvCxnSpPr>
            <p:cNvPr id="577" name="Google Shape;577;p39"/>
            <p:cNvCxnSpPr/>
            <p:nvPr/>
          </p:nvCxnSpPr>
          <p:spPr>
            <a:xfrm>
              <a:off x="2517900" y="30357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78" name="Google Shape;578;p39"/>
            <p:cNvSpPr txBox="1"/>
            <p:nvPr/>
          </p:nvSpPr>
          <p:spPr>
            <a:xfrm>
              <a:off x="4680075" y="2779075"/>
              <a:ext cx="2448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 := OP1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 b="1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579" name="Google Shape;579;p39"/>
          <p:cNvSpPr txBox="1"/>
          <p:nvPr/>
        </p:nvSpPr>
        <p:spPr>
          <a:xfrm>
            <a:off x="412875" y="2504157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ADC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OP1, OP2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0" name="Google Shape;580;p39"/>
          <p:cNvSpPr txBox="1"/>
          <p:nvPr/>
        </p:nvSpPr>
        <p:spPr>
          <a:xfrm>
            <a:off x="412875" y="2961357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SBB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OP1, OP2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1" name="Google Shape;581;p39"/>
          <p:cNvGrpSpPr/>
          <p:nvPr/>
        </p:nvGrpSpPr>
        <p:grpSpPr>
          <a:xfrm>
            <a:off x="2517900" y="2504157"/>
            <a:ext cx="4864575" cy="523200"/>
            <a:chOff x="2517900" y="2321875"/>
            <a:chExt cx="4864575" cy="523200"/>
          </a:xfrm>
        </p:grpSpPr>
        <p:cxnSp>
          <p:nvCxnSpPr>
            <p:cNvPr id="582" name="Google Shape;582;p39"/>
            <p:cNvCxnSpPr/>
            <p:nvPr/>
          </p:nvCxnSpPr>
          <p:spPr>
            <a:xfrm>
              <a:off x="2517900" y="25785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3" name="Google Shape;583;p39"/>
            <p:cNvSpPr txBox="1"/>
            <p:nvPr/>
          </p:nvSpPr>
          <p:spPr>
            <a:xfrm>
              <a:off x="4680075" y="2321875"/>
              <a:ext cx="270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 := OP1 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+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OP2 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+ C</a:t>
              </a:r>
              <a:endParaRPr b="1" sz="1800">
                <a:solidFill>
                  <a:srgbClr val="38761D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2517900" y="2961357"/>
            <a:ext cx="4844775" cy="523200"/>
            <a:chOff x="2517900" y="2779075"/>
            <a:chExt cx="4844775" cy="523200"/>
          </a:xfrm>
        </p:grpSpPr>
        <p:cxnSp>
          <p:nvCxnSpPr>
            <p:cNvPr id="585" name="Google Shape;585;p39"/>
            <p:cNvCxnSpPr/>
            <p:nvPr/>
          </p:nvCxnSpPr>
          <p:spPr>
            <a:xfrm>
              <a:off x="2517900" y="30357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6" name="Google Shape;586;p39"/>
            <p:cNvSpPr txBox="1"/>
            <p:nvPr/>
          </p:nvSpPr>
          <p:spPr>
            <a:xfrm>
              <a:off x="4680075" y="2779075"/>
              <a:ext cx="2682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 := OP1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OP2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 C</a:t>
              </a:r>
              <a:endParaRPr b="1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587" name="Google Shape;587;p39"/>
          <p:cNvGrpSpPr/>
          <p:nvPr/>
        </p:nvGrpSpPr>
        <p:grpSpPr>
          <a:xfrm>
            <a:off x="7998600" y="2285000"/>
            <a:ext cx="4076600" cy="1365900"/>
            <a:chOff x="7998600" y="2285000"/>
            <a:chExt cx="4076600" cy="1365900"/>
          </a:xfrm>
        </p:grpSpPr>
        <p:cxnSp>
          <p:nvCxnSpPr>
            <p:cNvPr id="588" name="Google Shape;588;p39"/>
            <p:cNvCxnSpPr/>
            <p:nvPr/>
          </p:nvCxnSpPr>
          <p:spPr>
            <a:xfrm flipH="1">
              <a:off x="7998600" y="2285000"/>
              <a:ext cx="15900" cy="136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9" name="Google Shape;589;p39"/>
            <p:cNvSpPr txBox="1"/>
            <p:nvPr/>
          </p:nvSpPr>
          <p:spPr>
            <a:xfrm>
              <a:off x="8130800" y="2606150"/>
              <a:ext cx="3944400" cy="7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Útil para operaciones que podrían “irse de rango”</a:t>
              </a:r>
              <a:endParaRPr sz="19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595" name="Google Shape;595;p40"/>
          <p:cNvSpPr txBox="1"/>
          <p:nvPr/>
        </p:nvSpPr>
        <p:spPr>
          <a:xfrm>
            <a:off x="375500" y="1436525"/>
            <a:ext cx="114579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IMPORTANTE! 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Hay casos en los que solo queremos consultar el estado de los flags sin afectar los operandos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Aritmética</a:t>
            </a:r>
            <a:endParaRPr/>
          </a:p>
        </p:txBody>
      </p:sp>
      <p:sp>
        <p:nvSpPr>
          <p:cNvPr id="597" name="Google Shape;597;p40"/>
          <p:cNvSpPr txBox="1"/>
          <p:nvPr/>
        </p:nvSpPr>
        <p:spPr>
          <a:xfrm>
            <a:off x="412875" y="3403607"/>
            <a:ext cx="20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CMP</a:t>
            </a:r>
            <a:r>
              <a:rPr b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OP1, OP2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98" name="Google Shape;598;p40"/>
          <p:cNvGrpSpPr/>
          <p:nvPr/>
        </p:nvGrpSpPr>
        <p:grpSpPr>
          <a:xfrm>
            <a:off x="2517900" y="3403600"/>
            <a:ext cx="3639075" cy="523200"/>
            <a:chOff x="2517900" y="2779068"/>
            <a:chExt cx="3639075" cy="523200"/>
          </a:xfrm>
        </p:grpSpPr>
        <p:cxnSp>
          <p:nvCxnSpPr>
            <p:cNvPr id="599" name="Google Shape;599;p40"/>
            <p:cNvCxnSpPr/>
            <p:nvPr/>
          </p:nvCxnSpPr>
          <p:spPr>
            <a:xfrm>
              <a:off x="2517900" y="3035725"/>
              <a:ext cx="1920300" cy="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00" name="Google Shape;600;p40"/>
            <p:cNvSpPr txBox="1"/>
            <p:nvPr/>
          </p:nvSpPr>
          <p:spPr>
            <a:xfrm>
              <a:off x="4680075" y="2779068"/>
              <a:ext cx="1476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 </a:t>
              </a:r>
              <a:r>
                <a:rPr b="1" lang="en-US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-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OP2</a:t>
              </a:r>
              <a:endParaRPr b="1" sz="180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01" name="Google Shape;601;p40"/>
          <p:cNvGrpSpPr/>
          <p:nvPr/>
        </p:nvGrpSpPr>
        <p:grpSpPr>
          <a:xfrm>
            <a:off x="7998600" y="2982250"/>
            <a:ext cx="4076600" cy="1365900"/>
            <a:chOff x="7998600" y="2285000"/>
            <a:chExt cx="4076600" cy="1365900"/>
          </a:xfrm>
        </p:grpSpPr>
        <p:cxnSp>
          <p:nvCxnSpPr>
            <p:cNvPr id="602" name="Google Shape;602;p40"/>
            <p:cNvCxnSpPr/>
            <p:nvPr/>
          </p:nvCxnSpPr>
          <p:spPr>
            <a:xfrm flipH="1">
              <a:off x="7998600" y="2285000"/>
              <a:ext cx="15900" cy="136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3" name="Google Shape;603;p40"/>
            <p:cNvSpPr txBox="1"/>
            <p:nvPr/>
          </p:nvSpPr>
          <p:spPr>
            <a:xfrm>
              <a:off x="8130800" y="2606150"/>
              <a:ext cx="3944400" cy="7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Solo</a:t>
              </a:r>
              <a:r>
                <a:rPr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 setea los flags. </a:t>
              </a:r>
              <a:r>
                <a:rPr b="1"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No</a:t>
              </a:r>
              <a:r>
                <a:rPr lang="en-US" sz="1900">
                  <a:latin typeface="Libre Baskerville"/>
                  <a:ea typeface="Libre Baskerville"/>
                  <a:cs typeface="Libre Baskerville"/>
                  <a:sym typeface="Libre Baskerville"/>
                </a:rPr>
                <a:t> modifica OP1</a:t>
              </a:r>
              <a:endParaRPr sz="19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604" name="Google Shape;604;p40"/>
          <p:cNvSpPr txBox="1"/>
          <p:nvPr/>
        </p:nvSpPr>
        <p:spPr>
          <a:xfrm>
            <a:off x="2558400" y="5693125"/>
            <a:ext cx="70752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Veremos que esto resulta </a:t>
            </a:r>
            <a:r>
              <a:rPr b="1"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indispensable</a:t>
            </a: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 cuando veamos los </a:t>
            </a:r>
            <a:r>
              <a:rPr b="1"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saltos</a:t>
            </a:r>
            <a:endParaRPr b="1"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610" name="Google Shape;610;p41"/>
          <p:cNvSpPr txBox="1"/>
          <p:nvPr/>
        </p:nvSpPr>
        <p:spPr>
          <a:xfrm>
            <a:off x="375500" y="1436525"/>
            <a:ext cx="707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También tenemos las operaciones lógicas conocidas!</a:t>
            </a:r>
            <a:endParaRPr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Lógica</a:t>
            </a:r>
            <a:endParaRPr/>
          </a:p>
        </p:txBody>
      </p:sp>
      <p:grpSp>
        <p:nvGrpSpPr>
          <p:cNvPr id="612" name="Google Shape;612;p41"/>
          <p:cNvGrpSpPr/>
          <p:nvPr/>
        </p:nvGrpSpPr>
        <p:grpSpPr>
          <a:xfrm>
            <a:off x="412875" y="2275550"/>
            <a:ext cx="7345200" cy="523207"/>
            <a:chOff x="412875" y="2275550"/>
            <a:chExt cx="7345200" cy="523207"/>
          </a:xfrm>
        </p:grpSpPr>
        <p:sp>
          <p:nvSpPr>
            <p:cNvPr id="613" name="Google Shape;613;p41"/>
            <p:cNvSpPr txBox="1"/>
            <p:nvPr/>
          </p:nvSpPr>
          <p:spPr>
            <a:xfrm>
              <a:off x="412875" y="2275557"/>
              <a:ext cx="2041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AND</a:t>
              </a:r>
              <a:r>
                <a:rPr b="1" lang="en-US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OP1, OP2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614" name="Google Shape;614;p41"/>
            <p:cNvGrpSpPr/>
            <p:nvPr/>
          </p:nvGrpSpPr>
          <p:grpSpPr>
            <a:xfrm>
              <a:off x="2517900" y="2275550"/>
              <a:ext cx="5240175" cy="523200"/>
              <a:chOff x="2517900" y="2321868"/>
              <a:chExt cx="5240175" cy="523200"/>
            </a:xfrm>
          </p:grpSpPr>
          <p:cxnSp>
            <p:nvCxnSpPr>
              <p:cNvPr id="615" name="Google Shape;615;p41"/>
              <p:cNvCxnSpPr/>
              <p:nvPr/>
            </p:nvCxnSpPr>
            <p:spPr>
              <a:xfrm>
                <a:off x="2517900" y="2578525"/>
                <a:ext cx="1920300" cy="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16" name="Google Shape;616;p41"/>
              <p:cNvSpPr txBox="1"/>
              <p:nvPr/>
            </p:nvSpPr>
            <p:spPr>
              <a:xfrm>
                <a:off x="4680075" y="2321868"/>
                <a:ext cx="3078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:= OP1 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AND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 OP2</a:t>
                </a:r>
                <a:endParaRPr b="1" sz="1800">
                  <a:solidFill>
                    <a:srgbClr val="38761D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617" name="Google Shape;617;p41"/>
          <p:cNvGrpSpPr/>
          <p:nvPr/>
        </p:nvGrpSpPr>
        <p:grpSpPr>
          <a:xfrm>
            <a:off x="412875" y="3494750"/>
            <a:ext cx="7345200" cy="523207"/>
            <a:chOff x="412875" y="3494750"/>
            <a:chExt cx="7345200" cy="523207"/>
          </a:xfrm>
        </p:grpSpPr>
        <p:grpSp>
          <p:nvGrpSpPr>
            <p:cNvPr id="618" name="Google Shape;618;p41"/>
            <p:cNvGrpSpPr/>
            <p:nvPr/>
          </p:nvGrpSpPr>
          <p:grpSpPr>
            <a:xfrm>
              <a:off x="2517900" y="3494750"/>
              <a:ext cx="5240175" cy="523200"/>
              <a:chOff x="2517900" y="2779068"/>
              <a:chExt cx="5240175" cy="523200"/>
            </a:xfrm>
          </p:grpSpPr>
          <p:cxnSp>
            <p:nvCxnSpPr>
              <p:cNvPr id="619" name="Google Shape;619;p41"/>
              <p:cNvCxnSpPr/>
              <p:nvPr/>
            </p:nvCxnSpPr>
            <p:spPr>
              <a:xfrm>
                <a:off x="2517900" y="3035725"/>
                <a:ext cx="1920300" cy="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0" name="Google Shape;620;p41"/>
              <p:cNvSpPr txBox="1"/>
              <p:nvPr/>
            </p:nvSpPr>
            <p:spPr>
              <a:xfrm>
                <a:off x="4680075" y="2779068"/>
                <a:ext cx="3078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:= OP1 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XOR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 OP2</a:t>
                </a:r>
                <a:endParaRPr b="1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sp>
          <p:nvSpPr>
            <p:cNvPr id="621" name="Google Shape;621;p41"/>
            <p:cNvSpPr txBox="1"/>
            <p:nvPr/>
          </p:nvSpPr>
          <p:spPr>
            <a:xfrm>
              <a:off x="412875" y="3494757"/>
              <a:ext cx="2041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XOR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OP1, OP2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22" name="Google Shape;622;p41"/>
          <p:cNvGrpSpPr/>
          <p:nvPr/>
        </p:nvGrpSpPr>
        <p:grpSpPr>
          <a:xfrm>
            <a:off x="412875" y="2885150"/>
            <a:ext cx="7345200" cy="523207"/>
            <a:chOff x="412875" y="2885150"/>
            <a:chExt cx="7345200" cy="523207"/>
          </a:xfrm>
        </p:grpSpPr>
        <p:sp>
          <p:nvSpPr>
            <p:cNvPr id="623" name="Google Shape;623;p41"/>
            <p:cNvSpPr txBox="1"/>
            <p:nvPr/>
          </p:nvSpPr>
          <p:spPr>
            <a:xfrm>
              <a:off x="412875" y="2885157"/>
              <a:ext cx="2041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OR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OP1, OP2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grpSp>
          <p:nvGrpSpPr>
            <p:cNvPr id="624" name="Google Shape;624;p41"/>
            <p:cNvGrpSpPr/>
            <p:nvPr/>
          </p:nvGrpSpPr>
          <p:grpSpPr>
            <a:xfrm>
              <a:off x="2517900" y="2885150"/>
              <a:ext cx="5240175" cy="523200"/>
              <a:chOff x="2517900" y="2779068"/>
              <a:chExt cx="5240175" cy="523200"/>
            </a:xfrm>
          </p:grpSpPr>
          <p:cxnSp>
            <p:nvCxnSpPr>
              <p:cNvPr id="625" name="Google Shape;625;p41"/>
              <p:cNvCxnSpPr/>
              <p:nvPr/>
            </p:nvCxnSpPr>
            <p:spPr>
              <a:xfrm>
                <a:off x="2517900" y="3035725"/>
                <a:ext cx="1920300" cy="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26" name="Google Shape;626;p41"/>
              <p:cNvSpPr txBox="1"/>
              <p:nvPr/>
            </p:nvSpPr>
            <p:spPr>
              <a:xfrm>
                <a:off x="4680075" y="2779068"/>
                <a:ext cx="3078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:= OP1 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OR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 OP2</a:t>
                </a:r>
                <a:endParaRPr b="1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</p:grpSp>
      <p:grpSp>
        <p:nvGrpSpPr>
          <p:cNvPr id="627" name="Google Shape;627;p41"/>
          <p:cNvGrpSpPr/>
          <p:nvPr/>
        </p:nvGrpSpPr>
        <p:grpSpPr>
          <a:xfrm>
            <a:off x="412875" y="4104350"/>
            <a:ext cx="7345200" cy="523207"/>
            <a:chOff x="489075" y="3647150"/>
            <a:chExt cx="7345200" cy="523207"/>
          </a:xfrm>
        </p:grpSpPr>
        <p:grpSp>
          <p:nvGrpSpPr>
            <p:cNvPr id="628" name="Google Shape;628;p41"/>
            <p:cNvGrpSpPr/>
            <p:nvPr/>
          </p:nvGrpSpPr>
          <p:grpSpPr>
            <a:xfrm>
              <a:off x="2594100" y="3647150"/>
              <a:ext cx="5240175" cy="523200"/>
              <a:chOff x="2517900" y="2779068"/>
              <a:chExt cx="5240175" cy="523200"/>
            </a:xfrm>
          </p:grpSpPr>
          <p:cxnSp>
            <p:nvCxnSpPr>
              <p:cNvPr id="629" name="Google Shape;629;p41"/>
              <p:cNvCxnSpPr/>
              <p:nvPr/>
            </p:nvCxnSpPr>
            <p:spPr>
              <a:xfrm>
                <a:off x="2517900" y="3035725"/>
                <a:ext cx="1920300" cy="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30" name="Google Shape;630;p41"/>
              <p:cNvSpPr txBox="1"/>
              <p:nvPr/>
            </p:nvSpPr>
            <p:spPr>
              <a:xfrm>
                <a:off x="4680075" y="2779068"/>
                <a:ext cx="3078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:= 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¬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(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Ca1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)</a:t>
                </a:r>
                <a:endParaRPr b="1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sp>
          <p:nvSpPr>
            <p:cNvPr id="631" name="Google Shape;631;p41"/>
            <p:cNvSpPr txBox="1"/>
            <p:nvPr/>
          </p:nvSpPr>
          <p:spPr>
            <a:xfrm>
              <a:off x="489075" y="3647157"/>
              <a:ext cx="2041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NOT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OP1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32" name="Google Shape;632;p41"/>
          <p:cNvGrpSpPr/>
          <p:nvPr/>
        </p:nvGrpSpPr>
        <p:grpSpPr>
          <a:xfrm>
            <a:off x="412875" y="4713950"/>
            <a:ext cx="7345200" cy="523207"/>
            <a:chOff x="489075" y="3647150"/>
            <a:chExt cx="7345200" cy="523207"/>
          </a:xfrm>
        </p:grpSpPr>
        <p:grpSp>
          <p:nvGrpSpPr>
            <p:cNvPr id="633" name="Google Shape;633;p41"/>
            <p:cNvGrpSpPr/>
            <p:nvPr/>
          </p:nvGrpSpPr>
          <p:grpSpPr>
            <a:xfrm>
              <a:off x="2594100" y="3647150"/>
              <a:ext cx="5240175" cy="523200"/>
              <a:chOff x="2517900" y="2779068"/>
              <a:chExt cx="5240175" cy="523200"/>
            </a:xfrm>
          </p:grpSpPr>
          <p:cxnSp>
            <p:nvCxnSpPr>
              <p:cNvPr id="634" name="Google Shape;634;p41"/>
              <p:cNvCxnSpPr/>
              <p:nvPr/>
            </p:nvCxnSpPr>
            <p:spPr>
              <a:xfrm>
                <a:off x="2517900" y="3035725"/>
                <a:ext cx="1920300" cy="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635" name="Google Shape;635;p41"/>
              <p:cNvSpPr txBox="1"/>
              <p:nvPr/>
            </p:nvSpPr>
            <p:spPr>
              <a:xfrm>
                <a:off x="4680075" y="2779068"/>
                <a:ext cx="3078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:= 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¬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OP1 (</a:t>
                </a:r>
                <a:r>
                  <a:rPr b="1" lang="en-US" sz="1800">
                    <a:solidFill>
                      <a:srgbClr val="B45F06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Ca2</a:t>
                </a:r>
                <a:r>
                  <a:rPr b="1" lang="en-US" sz="1800">
                    <a:solidFill>
                      <a:schemeClr val="dk1"/>
                    </a:solidFill>
                    <a:latin typeface="Libre Baskerville"/>
                    <a:ea typeface="Libre Baskerville"/>
                    <a:cs typeface="Libre Baskerville"/>
                    <a:sym typeface="Libre Baskerville"/>
                  </a:rPr>
                  <a:t>)</a:t>
                </a:r>
                <a:endParaRPr b="1" sz="1800">
                  <a:solidFill>
                    <a:srgbClr val="C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endParaRPr>
              </a:p>
            </p:txBody>
          </p:sp>
        </p:grpSp>
        <p:sp>
          <p:nvSpPr>
            <p:cNvPr id="636" name="Google Shape;636;p41"/>
            <p:cNvSpPr txBox="1"/>
            <p:nvPr/>
          </p:nvSpPr>
          <p:spPr>
            <a:xfrm>
              <a:off x="489075" y="3647157"/>
              <a:ext cx="2041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B45F06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NEG </a:t>
              </a:r>
              <a:r>
                <a:rPr b="1" lang="en-US" sz="18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OP1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637" name="Google Shape;637;p41"/>
          <p:cNvSpPr txBox="1"/>
          <p:nvPr/>
        </p:nvSpPr>
        <p:spPr>
          <a:xfrm>
            <a:off x="2558400" y="5693125"/>
            <a:ext cx="707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Todas estas operaciones </a:t>
            </a:r>
            <a:r>
              <a:rPr b="1"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también setean los flags</a:t>
            </a:r>
            <a:r>
              <a:rPr lang="en-US" sz="1900">
                <a:latin typeface="Libre Baskerville"/>
                <a:ea typeface="Libre Baskerville"/>
                <a:cs typeface="Libre Baskerville"/>
                <a:sym typeface="Libre Baskerville"/>
              </a:rPr>
              <a:t>!</a:t>
            </a:r>
            <a:endParaRPr sz="19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2" name="Google Shape;642;p42"/>
          <p:cNvGraphicFramePr/>
          <p:nvPr/>
        </p:nvGraphicFramePr>
        <p:xfrm>
          <a:off x="4316750" y="2044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{13E1794A-AD00-42F3-9D05-1B4A15D591BB}</a:tableStyleId>
              </a:tblPr>
              <a:tblGrid>
                <a:gridCol w="1102900"/>
                <a:gridCol w="1470125"/>
                <a:gridCol w="1252600"/>
                <a:gridCol w="576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42"/>
          <p:cNvSpPr txBox="1"/>
          <p:nvPr/>
        </p:nvSpPr>
        <p:spPr>
          <a:xfrm>
            <a:off x="5359025" y="2081250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201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5359025" y="2468725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201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5" name="Google Shape;645;p42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grpSp>
        <p:nvGrpSpPr>
          <p:cNvPr id="646" name="Google Shape;646;p42"/>
          <p:cNvGrpSpPr/>
          <p:nvPr/>
        </p:nvGrpSpPr>
        <p:grpSpPr>
          <a:xfrm>
            <a:off x="5505532" y="2088391"/>
            <a:ext cx="819915" cy="310206"/>
            <a:chOff x="6553467" y="2088347"/>
            <a:chExt cx="1039314" cy="310206"/>
          </a:xfrm>
        </p:grpSpPr>
        <p:sp>
          <p:nvSpPr>
            <p:cNvPr id="647" name="Google Shape;647;p42"/>
            <p:cNvSpPr txBox="1"/>
            <p:nvPr/>
          </p:nvSpPr>
          <p:spPr>
            <a:xfrm>
              <a:off x="6835282" y="2088347"/>
              <a:ext cx="757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200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648" name="Google Shape;648;p42"/>
            <p:cNvCxnSpPr/>
            <p:nvPr/>
          </p:nvCxnSpPr>
          <p:spPr>
            <a:xfrm flipH="1">
              <a:off x="6553467" y="215615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42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</a:t>
            </a:r>
            <a:endParaRPr/>
          </a:p>
        </p:txBody>
      </p:sp>
      <p:sp>
        <p:nvSpPr>
          <p:cNvPr id="650" name="Google Shape;650;p42"/>
          <p:cNvSpPr txBox="1"/>
          <p:nvPr/>
        </p:nvSpPr>
        <p:spPr>
          <a:xfrm>
            <a:off x="365525" y="1417925"/>
            <a:ext cx="2529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1000H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NUM0 DB 80H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NUM1 DB 200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NUM2 DB -1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BITS0 DB 01111111B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BITS1 DB 10101010B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2000H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 AL, NUM0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ADD AL, AL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INC NUM1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 BH, NUM1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 BL, BH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DEC BL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SUB BL, BH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 CH,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BITS1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AND CH,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BITS0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BITS0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OR CH,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BITS0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HLT </a:t>
            </a:r>
            <a:endParaRPr>
              <a:solidFill>
                <a:schemeClr val="dk1"/>
              </a:solidFill>
            </a:endParaRPr>
          </a:p>
          <a:p>
            <a:pPr indent="-339725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651" name="Google Shape;651;p42"/>
          <p:cNvGraphicFramePr/>
          <p:nvPr/>
        </p:nvGraphicFramePr>
        <p:xfrm>
          <a:off x="10338675" y="185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647700"/>
                <a:gridCol w="1082675"/>
              </a:tblGrid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1002H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1003H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1005H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</a:tbl>
          </a:graphicData>
        </a:graphic>
      </p:graphicFrame>
      <p:sp>
        <p:nvSpPr>
          <p:cNvPr id="652" name="Google Shape;652;p42"/>
          <p:cNvSpPr txBox="1"/>
          <p:nvPr/>
        </p:nvSpPr>
        <p:spPr>
          <a:xfrm>
            <a:off x="10576263" y="1430225"/>
            <a:ext cx="1255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Memoria</a:t>
            </a:r>
            <a:endParaRPr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11035050" y="1891700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80H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11035050" y="2348900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200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803850" y="1850319"/>
            <a:ext cx="1444375" cy="456600"/>
            <a:chOff x="8118050" y="1545519"/>
            <a:chExt cx="1444375" cy="456600"/>
          </a:xfrm>
        </p:grpSpPr>
        <p:sp>
          <p:nvSpPr>
            <p:cNvPr id="656" name="Google Shape;656;p42"/>
            <p:cNvSpPr/>
            <p:nvPr/>
          </p:nvSpPr>
          <p:spPr>
            <a:xfrm rot="10800000">
              <a:off x="8953125" y="1545519"/>
              <a:ext cx="609300" cy="456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57" name="Google Shape;657;p42"/>
            <p:cNvSpPr txBox="1"/>
            <p:nvPr/>
          </p:nvSpPr>
          <p:spPr>
            <a:xfrm>
              <a:off x="8118050" y="1580100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NUM0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58" name="Google Shape;658;p42"/>
          <p:cNvGrpSpPr/>
          <p:nvPr/>
        </p:nvGrpSpPr>
        <p:grpSpPr>
          <a:xfrm>
            <a:off x="8803850" y="2307519"/>
            <a:ext cx="1444375" cy="456600"/>
            <a:chOff x="8118050" y="2002719"/>
            <a:chExt cx="1444375" cy="456600"/>
          </a:xfrm>
        </p:grpSpPr>
        <p:sp>
          <p:nvSpPr>
            <p:cNvPr id="659" name="Google Shape;659;p42"/>
            <p:cNvSpPr/>
            <p:nvPr/>
          </p:nvSpPr>
          <p:spPr>
            <a:xfrm rot="10800000">
              <a:off x="8953125" y="2002719"/>
              <a:ext cx="609300" cy="456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0" name="Google Shape;660;p42"/>
            <p:cNvSpPr txBox="1"/>
            <p:nvPr/>
          </p:nvSpPr>
          <p:spPr>
            <a:xfrm>
              <a:off x="8118050" y="2037300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NUM1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61" name="Google Shape;661;p42"/>
          <p:cNvGrpSpPr/>
          <p:nvPr/>
        </p:nvGrpSpPr>
        <p:grpSpPr>
          <a:xfrm>
            <a:off x="8803850" y="2764794"/>
            <a:ext cx="1444375" cy="461100"/>
            <a:chOff x="8118050" y="2459994"/>
            <a:chExt cx="1444375" cy="461100"/>
          </a:xfrm>
        </p:grpSpPr>
        <p:sp>
          <p:nvSpPr>
            <p:cNvPr id="662" name="Google Shape;662;p42"/>
            <p:cNvSpPr/>
            <p:nvPr/>
          </p:nvSpPr>
          <p:spPr>
            <a:xfrm rot="10800000">
              <a:off x="8953125" y="2459994"/>
              <a:ext cx="609300" cy="4611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3" name="Google Shape;663;p42"/>
            <p:cNvSpPr txBox="1"/>
            <p:nvPr/>
          </p:nvSpPr>
          <p:spPr>
            <a:xfrm>
              <a:off x="8118050" y="2509469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NUM2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64" name="Google Shape;664;p42"/>
          <p:cNvGrpSpPr/>
          <p:nvPr/>
        </p:nvGrpSpPr>
        <p:grpSpPr>
          <a:xfrm>
            <a:off x="8719375" y="3258323"/>
            <a:ext cx="1528850" cy="455400"/>
            <a:chOff x="8033575" y="3410723"/>
            <a:chExt cx="1528850" cy="455400"/>
          </a:xfrm>
        </p:grpSpPr>
        <p:sp>
          <p:nvSpPr>
            <p:cNvPr id="665" name="Google Shape;665;p42"/>
            <p:cNvSpPr/>
            <p:nvPr/>
          </p:nvSpPr>
          <p:spPr>
            <a:xfrm rot="10800000">
              <a:off x="8953125" y="3410723"/>
              <a:ext cx="609300" cy="455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6" name="Google Shape;666;p42"/>
            <p:cNvSpPr txBox="1"/>
            <p:nvPr/>
          </p:nvSpPr>
          <p:spPr>
            <a:xfrm>
              <a:off x="8033575" y="3463100"/>
              <a:ext cx="87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BITS0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667" name="Google Shape;667;p42"/>
          <p:cNvGrpSpPr/>
          <p:nvPr/>
        </p:nvGrpSpPr>
        <p:grpSpPr>
          <a:xfrm>
            <a:off x="8719375" y="3728775"/>
            <a:ext cx="1528850" cy="458400"/>
            <a:chOff x="8033575" y="4338375"/>
            <a:chExt cx="1528850" cy="458400"/>
          </a:xfrm>
        </p:grpSpPr>
        <p:sp>
          <p:nvSpPr>
            <p:cNvPr id="668" name="Google Shape;668;p42"/>
            <p:cNvSpPr/>
            <p:nvPr/>
          </p:nvSpPr>
          <p:spPr>
            <a:xfrm rot="10800000">
              <a:off x="8953125" y="4338375"/>
              <a:ext cx="609300" cy="458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69" name="Google Shape;669;p42"/>
            <p:cNvSpPr txBox="1"/>
            <p:nvPr/>
          </p:nvSpPr>
          <p:spPr>
            <a:xfrm>
              <a:off x="8033575" y="4387450"/>
              <a:ext cx="879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BITS1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670" name="Google Shape;670;p42"/>
          <p:cNvSpPr txBox="1"/>
          <p:nvPr/>
        </p:nvSpPr>
        <p:spPr>
          <a:xfrm>
            <a:off x="11035050" y="3730475"/>
            <a:ext cx="71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AAH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1" name="Google Shape;671;p42"/>
          <p:cNvSpPr txBox="1"/>
          <p:nvPr/>
        </p:nvSpPr>
        <p:spPr>
          <a:xfrm>
            <a:off x="2626675" y="3080548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valor de NUM0 en AL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2" name="Google Shape;672;p42"/>
          <p:cNvSpPr txBox="1"/>
          <p:nvPr/>
        </p:nvSpPr>
        <p:spPr>
          <a:xfrm>
            <a:off x="2626675" y="3319109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Suma el valor de AL al de AL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3" name="Google Shape;673;p42"/>
          <p:cNvSpPr txBox="1"/>
          <p:nvPr/>
        </p:nvSpPr>
        <p:spPr>
          <a:xfrm>
            <a:off x="2626675" y="3577591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Incrementa en 1 NUM1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4" name="Google Shape;674;p42"/>
          <p:cNvSpPr txBox="1"/>
          <p:nvPr/>
        </p:nvSpPr>
        <p:spPr>
          <a:xfrm>
            <a:off x="4316750" y="1582625"/>
            <a:ext cx="1083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5" name="Google Shape;675;p42"/>
          <p:cNvSpPr txBox="1"/>
          <p:nvPr/>
        </p:nvSpPr>
        <p:spPr>
          <a:xfrm>
            <a:off x="5445375" y="1582625"/>
            <a:ext cx="1444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BX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6" name="Google Shape;676;p42"/>
          <p:cNvSpPr txBox="1"/>
          <p:nvPr/>
        </p:nvSpPr>
        <p:spPr>
          <a:xfrm>
            <a:off x="6903975" y="1582625"/>
            <a:ext cx="1255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CX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7" name="Google Shape;677;p42"/>
          <p:cNvSpPr txBox="1"/>
          <p:nvPr/>
        </p:nvSpPr>
        <p:spPr>
          <a:xfrm>
            <a:off x="8127375" y="1582625"/>
            <a:ext cx="559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DX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8" name="Google Shape;678;p42"/>
          <p:cNvSpPr txBox="1"/>
          <p:nvPr/>
        </p:nvSpPr>
        <p:spPr>
          <a:xfrm>
            <a:off x="3747650" y="204417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9" name="Google Shape;679;p42"/>
          <p:cNvSpPr txBox="1"/>
          <p:nvPr/>
        </p:nvSpPr>
        <p:spPr>
          <a:xfrm>
            <a:off x="3747650" y="242517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0" name="Google Shape;680;p42"/>
          <p:cNvSpPr txBox="1"/>
          <p:nvPr/>
        </p:nvSpPr>
        <p:spPr>
          <a:xfrm>
            <a:off x="2626675" y="3816152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el valor de NUM1 en BH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1" name="Google Shape;681;p42"/>
          <p:cNvSpPr txBox="1"/>
          <p:nvPr/>
        </p:nvSpPr>
        <p:spPr>
          <a:xfrm>
            <a:off x="2626675" y="4074634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BH en BL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82" name="Google Shape;682;p42"/>
          <p:cNvGrpSpPr/>
          <p:nvPr/>
        </p:nvGrpSpPr>
        <p:grpSpPr>
          <a:xfrm>
            <a:off x="11202855" y="2348900"/>
            <a:ext cx="819895" cy="308136"/>
            <a:chOff x="11307750" y="2044100"/>
            <a:chExt cx="819895" cy="308136"/>
          </a:xfrm>
        </p:grpSpPr>
        <p:cxnSp>
          <p:nvCxnSpPr>
            <p:cNvPr id="683" name="Google Shape;683;p42"/>
            <p:cNvCxnSpPr/>
            <p:nvPr/>
          </p:nvCxnSpPr>
          <p:spPr>
            <a:xfrm flipH="1">
              <a:off x="11307750" y="2109836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4" name="Google Shape;684;p42"/>
            <p:cNvSpPr txBox="1"/>
            <p:nvPr/>
          </p:nvSpPr>
          <p:spPr>
            <a:xfrm>
              <a:off x="11568445" y="2044100"/>
              <a:ext cx="55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201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685" name="Google Shape;685;p42"/>
          <p:cNvSpPr txBox="1"/>
          <p:nvPr/>
        </p:nvSpPr>
        <p:spPr>
          <a:xfrm>
            <a:off x="2626675" y="4323156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Decrementa en 1 el valor de BL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6" name="Google Shape;686;p42"/>
          <p:cNvSpPr txBox="1"/>
          <p:nvPr/>
        </p:nvSpPr>
        <p:spPr>
          <a:xfrm>
            <a:off x="11035050" y="2816075"/>
            <a:ext cx="61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FFH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7" name="Google Shape;687;p42"/>
          <p:cNvSpPr txBox="1"/>
          <p:nvPr/>
        </p:nvSpPr>
        <p:spPr>
          <a:xfrm>
            <a:off x="11035050" y="3273275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7F</a:t>
            </a: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8" name="Google Shape;688;p42"/>
          <p:cNvSpPr txBox="1"/>
          <p:nvPr/>
        </p:nvSpPr>
        <p:spPr>
          <a:xfrm>
            <a:off x="2626675" y="4571675"/>
            <a:ext cx="41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Hace BL - BH y lo almacena en BL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9" name="Google Shape;689;p42"/>
          <p:cNvSpPr txBox="1"/>
          <p:nvPr/>
        </p:nvSpPr>
        <p:spPr>
          <a:xfrm>
            <a:off x="4292225" y="2081250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80H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0" name="Google Shape;690;p42"/>
          <p:cNvSpPr txBox="1"/>
          <p:nvPr/>
        </p:nvSpPr>
        <p:spPr>
          <a:xfrm>
            <a:off x="6858800" y="2455625"/>
            <a:ext cx="55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AA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1" name="Google Shape;691;p42"/>
          <p:cNvSpPr txBox="1"/>
          <p:nvPr/>
        </p:nvSpPr>
        <p:spPr>
          <a:xfrm>
            <a:off x="2626675" y="5301725"/>
            <a:ext cx="57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Niega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BITS0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utilizando Ca1 y lo almacena en </a:t>
            </a: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BITS0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2" name="Google Shape;692;p42"/>
          <p:cNvSpPr txBox="1"/>
          <p:nvPr/>
        </p:nvSpPr>
        <p:spPr>
          <a:xfrm>
            <a:off x="2626675" y="5576628"/>
            <a:ext cx="555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Hace CH OR BITS0 y lo almacena en CH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93" name="Google Shape;693;p42"/>
          <p:cNvGrpSpPr/>
          <p:nvPr/>
        </p:nvGrpSpPr>
        <p:grpSpPr>
          <a:xfrm>
            <a:off x="4419867" y="2083950"/>
            <a:ext cx="925508" cy="314603"/>
            <a:chOff x="4419867" y="2083950"/>
            <a:chExt cx="925508" cy="314603"/>
          </a:xfrm>
        </p:grpSpPr>
        <p:cxnSp>
          <p:nvCxnSpPr>
            <p:cNvPr id="694" name="Google Shape;694;p42"/>
            <p:cNvCxnSpPr/>
            <p:nvPr/>
          </p:nvCxnSpPr>
          <p:spPr>
            <a:xfrm flipH="1">
              <a:off x="4419867" y="215615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5" name="Google Shape;695;p42"/>
            <p:cNvSpPr txBox="1"/>
            <p:nvPr/>
          </p:nvSpPr>
          <p:spPr>
            <a:xfrm>
              <a:off x="4730376" y="2083950"/>
              <a:ext cx="615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00H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696" name="Google Shape;696;p42"/>
          <p:cNvSpPr txBox="1"/>
          <p:nvPr/>
        </p:nvSpPr>
        <p:spPr>
          <a:xfrm>
            <a:off x="2626675" y="4814622"/>
            <a:ext cx="410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valor de BITS1 en CH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7" name="Google Shape;697;p42"/>
          <p:cNvSpPr txBox="1"/>
          <p:nvPr/>
        </p:nvSpPr>
        <p:spPr>
          <a:xfrm>
            <a:off x="2626675" y="5057572"/>
            <a:ext cx="518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Hace CH AND BITS0 y lo almacena en CH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98" name="Google Shape;698;p42"/>
          <p:cNvGrpSpPr/>
          <p:nvPr/>
        </p:nvGrpSpPr>
        <p:grpSpPr>
          <a:xfrm>
            <a:off x="5896362" y="2088350"/>
            <a:ext cx="917214" cy="310203"/>
            <a:chOff x="6553467" y="2088350"/>
            <a:chExt cx="917214" cy="310203"/>
          </a:xfrm>
        </p:grpSpPr>
        <p:sp>
          <p:nvSpPr>
            <p:cNvPr id="699" name="Google Shape;699;p42"/>
            <p:cNvSpPr txBox="1"/>
            <p:nvPr/>
          </p:nvSpPr>
          <p:spPr>
            <a:xfrm>
              <a:off x="6911481" y="2088350"/>
              <a:ext cx="55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FF</a:t>
              </a: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700" name="Google Shape;700;p42"/>
            <p:cNvCxnSpPr/>
            <p:nvPr/>
          </p:nvCxnSpPr>
          <p:spPr>
            <a:xfrm flipH="1">
              <a:off x="6553467" y="2156153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1" name="Google Shape;701;p42"/>
          <p:cNvGrpSpPr/>
          <p:nvPr/>
        </p:nvGrpSpPr>
        <p:grpSpPr>
          <a:xfrm>
            <a:off x="11202855" y="3277647"/>
            <a:ext cx="819895" cy="308136"/>
            <a:chOff x="11307750" y="2044100"/>
            <a:chExt cx="819895" cy="308136"/>
          </a:xfrm>
        </p:grpSpPr>
        <p:cxnSp>
          <p:nvCxnSpPr>
            <p:cNvPr id="702" name="Google Shape;702;p42"/>
            <p:cNvCxnSpPr/>
            <p:nvPr/>
          </p:nvCxnSpPr>
          <p:spPr>
            <a:xfrm flipH="1">
              <a:off x="11307750" y="2109836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3" name="Google Shape;703;p42"/>
            <p:cNvSpPr txBox="1"/>
            <p:nvPr/>
          </p:nvSpPr>
          <p:spPr>
            <a:xfrm>
              <a:off x="11568445" y="2044100"/>
              <a:ext cx="559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80H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704" name="Google Shape;704;p42"/>
          <p:cNvGrpSpPr/>
          <p:nvPr/>
        </p:nvGrpSpPr>
        <p:grpSpPr>
          <a:xfrm>
            <a:off x="7006204" y="2455000"/>
            <a:ext cx="727471" cy="310206"/>
            <a:chOff x="6567814" y="2074000"/>
            <a:chExt cx="727471" cy="310206"/>
          </a:xfrm>
        </p:grpSpPr>
        <p:sp>
          <p:nvSpPr>
            <p:cNvPr id="705" name="Google Shape;705;p42"/>
            <p:cNvSpPr txBox="1"/>
            <p:nvPr/>
          </p:nvSpPr>
          <p:spPr>
            <a:xfrm>
              <a:off x="6826986" y="20740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2A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706" name="Google Shape;706;p42"/>
            <p:cNvCxnSpPr/>
            <p:nvPr/>
          </p:nvCxnSpPr>
          <p:spPr>
            <a:xfrm flipH="1">
              <a:off x="6567814" y="2141806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7" name="Google Shape;707;p42"/>
          <p:cNvGrpSpPr/>
          <p:nvPr/>
        </p:nvGrpSpPr>
        <p:grpSpPr>
          <a:xfrm>
            <a:off x="7387204" y="2455000"/>
            <a:ext cx="727471" cy="310206"/>
            <a:chOff x="6567814" y="2074000"/>
            <a:chExt cx="727471" cy="310206"/>
          </a:xfrm>
        </p:grpSpPr>
        <p:sp>
          <p:nvSpPr>
            <p:cNvPr id="708" name="Google Shape;708;p42"/>
            <p:cNvSpPr txBox="1"/>
            <p:nvPr/>
          </p:nvSpPr>
          <p:spPr>
            <a:xfrm>
              <a:off x="6826986" y="207400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A</a:t>
              </a: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A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709" name="Google Shape;709;p42"/>
            <p:cNvCxnSpPr/>
            <p:nvPr/>
          </p:nvCxnSpPr>
          <p:spPr>
            <a:xfrm flipH="1">
              <a:off x="6567814" y="2141806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43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715" name="Google Shape;715;p43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718" name="Google Shape;718;p43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719" name="Google Shape;719;p43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722" name="Google Shape;722;p43"/>
          <p:cNvSpPr txBox="1"/>
          <p:nvPr/>
        </p:nvSpPr>
        <p:spPr>
          <a:xfrm>
            <a:off x="2728250" y="2374263"/>
            <a:ext cx="67740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252738"/>
                </a:solidFill>
              </a:rPr>
              <a:t>Assembler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723" name="Google Shape;723;p43"/>
          <p:cNvSpPr txBox="1"/>
          <p:nvPr/>
        </p:nvSpPr>
        <p:spPr>
          <a:xfrm>
            <a:off x="2728250" y="3584413"/>
            <a:ext cx="6774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Libre Baskerville"/>
                <a:ea typeface="Libre Baskerville"/>
                <a:cs typeface="Libre Baskerville"/>
                <a:sym typeface="Libre Baskerville"/>
              </a:rPr>
              <a:t>Saltos</a:t>
            </a:r>
            <a:endParaRPr sz="24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Esquema global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81025" y="1689550"/>
            <a:ext cx="3632700" cy="5436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Binarios y Hexadecimales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871750" y="2598725"/>
            <a:ext cx="3632700" cy="5436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Punto Flotante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12125" y="4302100"/>
            <a:ext cx="3632700" cy="543600"/>
          </a:xfrm>
          <a:prstGeom prst="rect">
            <a:avLst/>
          </a:prstGeom>
          <a:noFill/>
          <a:ln cap="flat" cmpd="sng" w="28575">
            <a:solidFill>
              <a:srgbClr val="EB64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IEEE 754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784125" y="5024475"/>
            <a:ext cx="3632700" cy="5436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Circuitos combinacionales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4144825" y="2205025"/>
            <a:ext cx="3726925" cy="3091250"/>
            <a:chOff x="4144825" y="2205025"/>
            <a:chExt cx="3726925" cy="3091250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4204500" y="2205025"/>
              <a:ext cx="1233300" cy="897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7"/>
            <p:cNvCxnSpPr>
              <a:stCxn id="123" idx="1"/>
            </p:cNvCxnSpPr>
            <p:nvPr/>
          </p:nvCxnSpPr>
          <p:spPr>
            <a:xfrm flipH="1">
              <a:off x="6540350" y="2870525"/>
              <a:ext cx="1331400" cy="278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9" name="Google Shape;129;p17"/>
            <p:cNvCxnSpPr>
              <a:stCxn id="124" idx="3"/>
            </p:cNvCxnSpPr>
            <p:nvPr/>
          </p:nvCxnSpPr>
          <p:spPr>
            <a:xfrm flipH="1" rot="10800000">
              <a:off x="4144825" y="3924100"/>
              <a:ext cx="1423800" cy="649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130" name="Google Shape;13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7788" y="2924450"/>
              <a:ext cx="1222100" cy="122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" name="Google Shape;131;p17"/>
            <p:cNvCxnSpPr>
              <a:stCxn id="125" idx="1"/>
            </p:cNvCxnSpPr>
            <p:nvPr/>
          </p:nvCxnSpPr>
          <p:spPr>
            <a:xfrm rot="10800000">
              <a:off x="6521725" y="4045575"/>
              <a:ext cx="1262400" cy="1250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2" name="Google Shape;132;p17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 que vimos hasta ahora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4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729" name="Google Shape;729;p44"/>
          <p:cNvSpPr txBox="1"/>
          <p:nvPr/>
        </p:nvSpPr>
        <p:spPr>
          <a:xfrm>
            <a:off x="375500" y="1436525"/>
            <a:ext cx="1142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Los saltos permiten ir a un determinado punto del código indicado por una etiqueta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0" name="Google Shape;730;p44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Saltos</a:t>
            </a:r>
            <a:endParaRPr/>
          </a:p>
        </p:txBody>
      </p:sp>
      <p:sp>
        <p:nvSpPr>
          <p:cNvPr id="731" name="Google Shape;731;p44"/>
          <p:cNvSpPr txBox="1"/>
          <p:nvPr/>
        </p:nvSpPr>
        <p:spPr>
          <a:xfrm>
            <a:off x="436100" y="2285175"/>
            <a:ext cx="5052300" cy="517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Flujo normal de ejecución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732" name="Google Shape;732;p44"/>
          <p:cNvGrpSpPr/>
          <p:nvPr/>
        </p:nvGrpSpPr>
        <p:grpSpPr>
          <a:xfrm>
            <a:off x="1971650" y="3401575"/>
            <a:ext cx="1702200" cy="2465400"/>
            <a:chOff x="1971650" y="3401575"/>
            <a:chExt cx="1702200" cy="2465400"/>
          </a:xfrm>
        </p:grpSpPr>
        <p:sp>
          <p:nvSpPr>
            <p:cNvPr id="733" name="Google Shape;733;p44"/>
            <p:cNvSpPr/>
            <p:nvPr/>
          </p:nvSpPr>
          <p:spPr>
            <a:xfrm>
              <a:off x="2250650" y="3401575"/>
              <a:ext cx="1423200" cy="2465400"/>
            </a:xfrm>
            <a:prstGeom prst="rect">
              <a:avLst/>
            </a:prstGeom>
            <a:solidFill>
              <a:srgbClr val="9FCD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734" name="Google Shape;734;p44"/>
            <p:cNvCxnSpPr/>
            <p:nvPr/>
          </p:nvCxnSpPr>
          <p:spPr>
            <a:xfrm>
              <a:off x="1971650" y="3401575"/>
              <a:ext cx="0" cy="2465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44"/>
          <p:cNvGrpSpPr/>
          <p:nvPr/>
        </p:nvGrpSpPr>
        <p:grpSpPr>
          <a:xfrm>
            <a:off x="6096000" y="2248350"/>
            <a:ext cx="5717000" cy="3899700"/>
            <a:chOff x="6096000" y="2248350"/>
            <a:chExt cx="5717000" cy="3899700"/>
          </a:xfrm>
        </p:grpSpPr>
        <p:cxnSp>
          <p:nvCxnSpPr>
            <p:cNvPr id="736" name="Google Shape;736;p44"/>
            <p:cNvCxnSpPr/>
            <p:nvPr/>
          </p:nvCxnSpPr>
          <p:spPr>
            <a:xfrm>
              <a:off x="6096000" y="2248350"/>
              <a:ext cx="0" cy="389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7" name="Google Shape;737;p44"/>
            <p:cNvSpPr txBox="1"/>
            <p:nvPr/>
          </p:nvSpPr>
          <p:spPr>
            <a:xfrm>
              <a:off x="6760700" y="2285175"/>
              <a:ext cx="5052300" cy="517800"/>
            </a:xfrm>
            <a:prstGeom prst="rect">
              <a:avLst/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Flujo de ejecución con saltos</a:t>
              </a:r>
              <a:endParaRPr b="1"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9337250" y="3401575"/>
              <a:ext cx="1423200" cy="2465400"/>
            </a:xfrm>
            <a:prstGeom prst="rect">
              <a:avLst/>
            </a:prstGeom>
            <a:solidFill>
              <a:srgbClr val="9FCD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739" name="Google Shape;739;p44"/>
            <p:cNvCxnSpPr/>
            <p:nvPr/>
          </p:nvCxnSpPr>
          <p:spPr>
            <a:xfrm>
              <a:off x="9058250" y="3401575"/>
              <a:ext cx="1200" cy="941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44"/>
            <p:cNvCxnSpPr/>
            <p:nvPr/>
          </p:nvCxnSpPr>
          <p:spPr>
            <a:xfrm>
              <a:off x="9058250" y="4925575"/>
              <a:ext cx="1200" cy="941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1" name="Google Shape;741;p44"/>
            <p:cNvSpPr/>
            <p:nvPr/>
          </p:nvSpPr>
          <p:spPr>
            <a:xfrm>
              <a:off x="8868575" y="4324975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8716175" y="4477375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8716175" y="4705975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0849775" y="56701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11002175" y="55177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1154575" y="53653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11306975" y="52129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1459375" y="50605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11611775" y="49081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11687975" y="47557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11697936" y="46033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11687975" y="44509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11611775" y="42985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1459375" y="41461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 flipH="1" rot="10800000">
              <a:off x="10849775" y="35365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 flipH="1" rot="10800000">
              <a:off x="11002175" y="36889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 flipH="1" rot="10800000">
              <a:off x="11154575" y="38413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 flipH="1" rot="10800000">
              <a:off x="11306975" y="3993779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8868575" y="4858375"/>
              <a:ext cx="109500" cy="996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 txBox="1"/>
            <p:nvPr/>
          </p:nvSpPr>
          <p:spPr>
            <a:xfrm>
              <a:off x="6394800" y="3294475"/>
              <a:ext cx="2198100" cy="25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1</a:t>
              </a:r>
              <a:endParaRPr sz="11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etiqueta: </a:t>
              </a: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2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3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4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5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6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7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JMP etiqueta</a:t>
              </a:r>
              <a:endParaRPr b="1"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9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instruccion 10</a:t>
              </a:r>
              <a:endParaRPr sz="1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5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766" name="Google Shape;766;p45"/>
          <p:cNvSpPr txBox="1"/>
          <p:nvPr/>
        </p:nvSpPr>
        <p:spPr>
          <a:xfrm>
            <a:off x="453275" y="2295175"/>
            <a:ext cx="5781600" cy="4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JMP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etiq	🡪 Salto incondicional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JS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etiq 		🡪 Salto si S == 1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JNS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etiq 		🡪 Salto si ~ S  (S == 0) 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JZ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etiq 		🡪 Salto si Z == 1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JNZ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etiq 	🡪 Salto si ~ Z (Z == 0) 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JC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etiq 		🡪 Salto si C == 1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ibre Baskerville"/>
              <a:buChar char="●"/>
            </a:pP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JNC</a:t>
            </a:r>
            <a:r>
              <a:rPr lang="en-US" sz="2100">
                <a:latin typeface="Libre Baskerville"/>
                <a:ea typeface="Libre Baskerville"/>
                <a:cs typeface="Libre Baskerville"/>
                <a:sym typeface="Libre Baskerville"/>
              </a:rPr>
              <a:t> etiq 	🡪 Salto si ~ C (C == 0) 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Baskerville"/>
              <a:buChar char="●"/>
            </a:pPr>
            <a:r>
              <a:rPr lang="en-U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JO</a:t>
            </a:r>
            <a:r>
              <a:rPr lang="en-U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etiq 		🡪 Salto si O == 1</a:t>
            </a:r>
            <a:endParaRPr sz="2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Baskerville"/>
              <a:buChar char="●"/>
            </a:pPr>
            <a:r>
              <a:rPr lang="en-U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1" lang="en-U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JNO</a:t>
            </a:r>
            <a:r>
              <a:rPr lang="en-U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etiq 	🡪 Salto si ~ O (O == 0) </a:t>
            </a:r>
            <a:endParaRPr sz="21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7" name="Google Shape;767;p45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Saltos</a:t>
            </a:r>
            <a:endParaRPr/>
          </a:p>
        </p:txBody>
      </p:sp>
      <p:sp>
        <p:nvSpPr>
          <p:cNvPr id="768" name="Google Shape;768;p45"/>
          <p:cNvSpPr txBox="1"/>
          <p:nvPr/>
        </p:nvSpPr>
        <p:spPr>
          <a:xfrm>
            <a:off x="6760700" y="2285175"/>
            <a:ext cx="5052300" cy="517800"/>
          </a:xfrm>
          <a:prstGeom prst="rect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Flujo de ejecución con saltos</a:t>
            </a:r>
            <a:endParaRPr b="1"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9" name="Google Shape;769;p45"/>
          <p:cNvSpPr/>
          <p:nvPr/>
        </p:nvSpPr>
        <p:spPr>
          <a:xfrm>
            <a:off x="9337250" y="3401575"/>
            <a:ext cx="1423200" cy="2465400"/>
          </a:xfrm>
          <a:prstGeom prst="rect">
            <a:avLst/>
          </a:prstGeom>
          <a:solidFill>
            <a:srgbClr val="9FCD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770" name="Google Shape;770;p45"/>
          <p:cNvCxnSpPr/>
          <p:nvPr/>
        </p:nvCxnSpPr>
        <p:spPr>
          <a:xfrm>
            <a:off x="9058250" y="3401575"/>
            <a:ext cx="1200" cy="94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1" name="Google Shape;771;p45"/>
          <p:cNvCxnSpPr/>
          <p:nvPr/>
        </p:nvCxnSpPr>
        <p:spPr>
          <a:xfrm>
            <a:off x="9058250" y="4925575"/>
            <a:ext cx="1200" cy="94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45"/>
          <p:cNvSpPr/>
          <p:nvPr/>
        </p:nvSpPr>
        <p:spPr>
          <a:xfrm>
            <a:off x="8868575" y="4324975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5"/>
          <p:cNvSpPr/>
          <p:nvPr/>
        </p:nvSpPr>
        <p:spPr>
          <a:xfrm>
            <a:off x="8716175" y="4477375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"/>
          <p:cNvSpPr/>
          <p:nvPr/>
        </p:nvSpPr>
        <p:spPr>
          <a:xfrm>
            <a:off x="8716175" y="4705975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5"/>
          <p:cNvSpPr/>
          <p:nvPr/>
        </p:nvSpPr>
        <p:spPr>
          <a:xfrm>
            <a:off x="10849775" y="56701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5"/>
          <p:cNvSpPr/>
          <p:nvPr/>
        </p:nvSpPr>
        <p:spPr>
          <a:xfrm>
            <a:off x="11002175" y="55177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5"/>
          <p:cNvSpPr/>
          <p:nvPr/>
        </p:nvSpPr>
        <p:spPr>
          <a:xfrm>
            <a:off x="11154575" y="53653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5"/>
          <p:cNvSpPr/>
          <p:nvPr/>
        </p:nvSpPr>
        <p:spPr>
          <a:xfrm>
            <a:off x="11306975" y="52129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5"/>
          <p:cNvSpPr/>
          <p:nvPr/>
        </p:nvSpPr>
        <p:spPr>
          <a:xfrm>
            <a:off x="11459375" y="50605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5"/>
          <p:cNvSpPr/>
          <p:nvPr/>
        </p:nvSpPr>
        <p:spPr>
          <a:xfrm>
            <a:off x="11611775" y="49081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5"/>
          <p:cNvSpPr/>
          <p:nvPr/>
        </p:nvSpPr>
        <p:spPr>
          <a:xfrm>
            <a:off x="11687975" y="47557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5"/>
          <p:cNvSpPr/>
          <p:nvPr/>
        </p:nvSpPr>
        <p:spPr>
          <a:xfrm>
            <a:off x="11697936" y="46033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11687975" y="44509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11611775" y="42985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5"/>
          <p:cNvSpPr/>
          <p:nvPr/>
        </p:nvSpPr>
        <p:spPr>
          <a:xfrm>
            <a:off x="11459375" y="41461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5"/>
          <p:cNvSpPr/>
          <p:nvPr/>
        </p:nvSpPr>
        <p:spPr>
          <a:xfrm flipH="1" rot="10800000">
            <a:off x="10849775" y="35365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5"/>
          <p:cNvSpPr/>
          <p:nvPr/>
        </p:nvSpPr>
        <p:spPr>
          <a:xfrm flipH="1" rot="10800000">
            <a:off x="11002175" y="36889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5"/>
          <p:cNvSpPr/>
          <p:nvPr/>
        </p:nvSpPr>
        <p:spPr>
          <a:xfrm flipH="1" rot="10800000">
            <a:off x="11154575" y="38413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5"/>
          <p:cNvSpPr/>
          <p:nvPr/>
        </p:nvSpPr>
        <p:spPr>
          <a:xfrm flipH="1" rot="10800000">
            <a:off x="11306975" y="3993779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5"/>
          <p:cNvSpPr/>
          <p:nvPr/>
        </p:nvSpPr>
        <p:spPr>
          <a:xfrm>
            <a:off x="8868575" y="4858375"/>
            <a:ext cx="109500" cy="99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5"/>
          <p:cNvSpPr txBox="1"/>
          <p:nvPr/>
        </p:nvSpPr>
        <p:spPr>
          <a:xfrm>
            <a:off x="375500" y="1436525"/>
            <a:ext cx="114279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Las sentencias de saltos son las siguientes. Las condiciones se </a:t>
            </a:r>
            <a:r>
              <a:rPr b="1"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basan sobre los flags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6" name="Google Shape;796;p46"/>
          <p:cNvGraphicFramePr/>
          <p:nvPr/>
        </p:nvGraphicFramePr>
        <p:xfrm>
          <a:off x="4327463" y="212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{13E1794A-AD00-42F3-9D05-1B4A15D591BB}</a:tableStyleId>
              </a:tblPr>
              <a:tblGrid>
                <a:gridCol w="2280225"/>
                <a:gridCol w="620025"/>
                <a:gridCol w="583950"/>
                <a:gridCol w="621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7" name="Google Shape;797;p46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sp>
        <p:nvSpPr>
          <p:cNvPr id="798" name="Google Shape;798;p46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Ejemplo saltos</a:t>
            </a:r>
            <a:endParaRPr/>
          </a:p>
        </p:txBody>
      </p:sp>
      <p:sp>
        <p:nvSpPr>
          <p:cNvPr id="799" name="Google Shape;799;p46"/>
          <p:cNvSpPr txBox="1"/>
          <p:nvPr/>
        </p:nvSpPr>
        <p:spPr>
          <a:xfrm>
            <a:off x="365525" y="2569775"/>
            <a:ext cx="26151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1000H 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    DB  0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FIN   DB  15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ORG 2000H 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MOV  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AL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INI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MOV  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AH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FIN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SUMA:   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  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AL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		CMP  </a:t>
            </a:r>
            <a:r>
              <a:rPr b="1" lang="en-US" sz="1600">
                <a:solidFill>
                  <a:srgbClr val="8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1" lang="en-US" sz="1600">
                <a:solidFill>
                  <a:srgbClr val="0000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AH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	JNZ   </a:t>
            </a: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SUMA</a:t>
            </a:r>
            <a:r>
              <a:rPr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HLT 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 b="1"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800" name="Google Shape;800;p46"/>
          <p:cNvGraphicFramePr/>
          <p:nvPr/>
        </p:nvGraphicFramePr>
        <p:xfrm>
          <a:off x="10262475" y="238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{1F74A174-E018-4536-A82A-EF655A6C9DA8}</a:tableStyleId>
              </a:tblPr>
              <a:tblGrid>
                <a:gridCol w="647700"/>
                <a:gridCol w="1082675"/>
              </a:tblGrid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1002H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1003H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3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2000H</a:t>
                      </a:r>
                      <a:endParaRPr sz="1300"/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Twentieth Century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127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BEB7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46"/>
          <p:cNvSpPr txBox="1"/>
          <p:nvPr/>
        </p:nvSpPr>
        <p:spPr>
          <a:xfrm>
            <a:off x="10500063" y="1963625"/>
            <a:ext cx="12552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Memoria</a:t>
            </a:r>
            <a:endParaRPr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2" name="Google Shape;802;p46"/>
          <p:cNvSpPr txBox="1"/>
          <p:nvPr/>
        </p:nvSpPr>
        <p:spPr>
          <a:xfrm>
            <a:off x="10958850" y="2425111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10958850" y="2882311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04" name="Google Shape;804;p46"/>
          <p:cNvGrpSpPr/>
          <p:nvPr/>
        </p:nvGrpSpPr>
        <p:grpSpPr>
          <a:xfrm>
            <a:off x="8727650" y="2383719"/>
            <a:ext cx="1444375" cy="456600"/>
            <a:chOff x="8118050" y="1545519"/>
            <a:chExt cx="1444375" cy="456600"/>
          </a:xfrm>
        </p:grpSpPr>
        <p:sp>
          <p:nvSpPr>
            <p:cNvPr id="805" name="Google Shape;805;p46"/>
            <p:cNvSpPr/>
            <p:nvPr/>
          </p:nvSpPr>
          <p:spPr>
            <a:xfrm rot="10800000">
              <a:off x="8953125" y="1545519"/>
              <a:ext cx="609300" cy="456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06" name="Google Shape;806;p46"/>
            <p:cNvSpPr txBox="1"/>
            <p:nvPr/>
          </p:nvSpPr>
          <p:spPr>
            <a:xfrm>
              <a:off x="8118050" y="1580100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INI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807" name="Google Shape;807;p46"/>
          <p:cNvGrpSpPr/>
          <p:nvPr/>
        </p:nvGrpSpPr>
        <p:grpSpPr>
          <a:xfrm>
            <a:off x="8727650" y="2840919"/>
            <a:ext cx="1444375" cy="456600"/>
            <a:chOff x="8118050" y="2002719"/>
            <a:chExt cx="1444375" cy="456600"/>
          </a:xfrm>
        </p:grpSpPr>
        <p:sp>
          <p:nvSpPr>
            <p:cNvPr id="808" name="Google Shape;808;p46"/>
            <p:cNvSpPr/>
            <p:nvPr/>
          </p:nvSpPr>
          <p:spPr>
            <a:xfrm rot="10800000">
              <a:off x="8953125" y="2002719"/>
              <a:ext cx="609300" cy="456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DC5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09" name="Google Shape;809;p46"/>
            <p:cNvSpPr txBox="1"/>
            <p:nvPr/>
          </p:nvSpPr>
          <p:spPr>
            <a:xfrm>
              <a:off x="8118050" y="2037300"/>
              <a:ext cx="794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FIN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10" name="Google Shape;810;p46"/>
          <p:cNvSpPr txBox="1"/>
          <p:nvPr/>
        </p:nvSpPr>
        <p:spPr>
          <a:xfrm>
            <a:off x="3074532" y="3547756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valor de INI en AL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1" name="Google Shape;811;p46"/>
          <p:cNvSpPr txBox="1"/>
          <p:nvPr/>
        </p:nvSpPr>
        <p:spPr>
          <a:xfrm>
            <a:off x="3074532" y="3786317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Copia valor de FIN en AH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2" name="Google Shape;812;p46"/>
          <p:cNvSpPr txBox="1"/>
          <p:nvPr/>
        </p:nvSpPr>
        <p:spPr>
          <a:xfrm>
            <a:off x="3074532" y="4044799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Incremento en 1 el valor de AL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3" name="Google Shape;813;p46"/>
          <p:cNvSpPr txBox="1"/>
          <p:nvPr/>
        </p:nvSpPr>
        <p:spPr>
          <a:xfrm>
            <a:off x="4327462" y="1658825"/>
            <a:ext cx="757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AX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4" name="Google Shape;814;p46"/>
          <p:cNvSpPr txBox="1"/>
          <p:nvPr/>
        </p:nvSpPr>
        <p:spPr>
          <a:xfrm>
            <a:off x="6581245" y="1658825"/>
            <a:ext cx="621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BX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5" name="Google Shape;815;p46"/>
          <p:cNvSpPr txBox="1"/>
          <p:nvPr/>
        </p:nvSpPr>
        <p:spPr>
          <a:xfrm>
            <a:off x="7203050" y="1658825"/>
            <a:ext cx="621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CX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6" name="Google Shape;816;p46"/>
          <p:cNvSpPr txBox="1"/>
          <p:nvPr/>
        </p:nvSpPr>
        <p:spPr>
          <a:xfrm>
            <a:off x="7811675" y="1632075"/>
            <a:ext cx="621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DX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3758362" y="212037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L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8" name="Google Shape;818;p46"/>
          <p:cNvSpPr txBox="1"/>
          <p:nvPr/>
        </p:nvSpPr>
        <p:spPr>
          <a:xfrm>
            <a:off x="3758362" y="2501375"/>
            <a:ext cx="4683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Libre Baskerville"/>
                <a:ea typeface="Libre Baskerville"/>
                <a:cs typeface="Libre Baskerville"/>
                <a:sym typeface="Libre Baskerville"/>
              </a:rPr>
              <a:t>H</a:t>
            </a:r>
            <a:endParaRPr b="1" sz="15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3074532" y="4283360"/>
            <a:ext cx="359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Comparo AL con AH</a:t>
            </a:r>
            <a:endParaRPr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3074520" y="4541850"/>
            <a:ext cx="654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; Si la comparación termina con el flag Z = 0 salta a </a:t>
            </a:r>
            <a:r>
              <a:rPr i="1" lang="en-US" sz="1600">
                <a:solidFill>
                  <a:srgbClr val="666666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SUMA</a:t>
            </a:r>
            <a:endParaRPr i="1" sz="1600">
              <a:solidFill>
                <a:srgbClr val="666666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1" name="Google Shape;821;p46"/>
          <p:cNvSpPr txBox="1"/>
          <p:nvPr/>
        </p:nvSpPr>
        <p:spPr>
          <a:xfrm>
            <a:off x="4302937" y="215745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2" name="Google Shape;822;p46"/>
          <p:cNvSpPr txBox="1"/>
          <p:nvPr/>
        </p:nvSpPr>
        <p:spPr>
          <a:xfrm>
            <a:off x="4302937" y="2544925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23" name="Google Shape;823;p46"/>
          <p:cNvGrpSpPr/>
          <p:nvPr/>
        </p:nvGrpSpPr>
        <p:grpSpPr>
          <a:xfrm>
            <a:off x="4419867" y="2157450"/>
            <a:ext cx="656170" cy="310828"/>
            <a:chOff x="4419867" y="2157450"/>
            <a:chExt cx="656170" cy="310828"/>
          </a:xfrm>
        </p:grpSpPr>
        <p:cxnSp>
          <p:nvCxnSpPr>
            <p:cNvPr id="824" name="Google Shape;824;p46"/>
            <p:cNvCxnSpPr/>
            <p:nvPr/>
          </p:nvCxnSpPr>
          <p:spPr>
            <a:xfrm flipH="1">
              <a:off x="4419867" y="2225879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5" name="Google Shape;825;p46"/>
            <p:cNvSpPr txBox="1"/>
            <p:nvPr/>
          </p:nvSpPr>
          <p:spPr>
            <a:xfrm>
              <a:off x="4607737" y="215745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26" name="Google Shape;826;p46"/>
          <p:cNvSpPr txBox="1"/>
          <p:nvPr/>
        </p:nvSpPr>
        <p:spPr>
          <a:xfrm>
            <a:off x="382050" y="5961725"/>
            <a:ext cx="9825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Flag Z: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7" name="Google Shape;827;p46"/>
          <p:cNvSpPr txBox="1"/>
          <p:nvPr/>
        </p:nvSpPr>
        <p:spPr>
          <a:xfrm>
            <a:off x="1304773" y="5981646"/>
            <a:ext cx="5280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0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28" name="Google Shape;828;p46"/>
          <p:cNvGrpSpPr/>
          <p:nvPr/>
        </p:nvGrpSpPr>
        <p:grpSpPr>
          <a:xfrm>
            <a:off x="1448067" y="5983886"/>
            <a:ext cx="646209" cy="330750"/>
            <a:chOff x="4429828" y="2117607"/>
            <a:chExt cx="646209" cy="330750"/>
          </a:xfrm>
        </p:grpSpPr>
        <p:cxnSp>
          <p:nvCxnSpPr>
            <p:cNvPr id="829" name="Google Shape;829;p46"/>
            <p:cNvCxnSpPr/>
            <p:nvPr/>
          </p:nvCxnSpPr>
          <p:spPr>
            <a:xfrm flipH="1">
              <a:off x="4429828" y="2205957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0" name="Google Shape;830;p46"/>
            <p:cNvSpPr txBox="1"/>
            <p:nvPr/>
          </p:nvSpPr>
          <p:spPr>
            <a:xfrm>
              <a:off x="4607737" y="2117607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 sz="16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831" name="Google Shape;831;p46"/>
          <p:cNvGrpSpPr/>
          <p:nvPr/>
        </p:nvGrpSpPr>
        <p:grpSpPr>
          <a:xfrm>
            <a:off x="4724667" y="2157450"/>
            <a:ext cx="656170" cy="310828"/>
            <a:chOff x="4419867" y="2157450"/>
            <a:chExt cx="656170" cy="310828"/>
          </a:xfrm>
        </p:grpSpPr>
        <p:cxnSp>
          <p:nvCxnSpPr>
            <p:cNvPr id="832" name="Google Shape;832;p46"/>
            <p:cNvCxnSpPr/>
            <p:nvPr/>
          </p:nvCxnSpPr>
          <p:spPr>
            <a:xfrm flipH="1">
              <a:off x="4419867" y="2225879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3" name="Google Shape;833;p46"/>
            <p:cNvSpPr txBox="1"/>
            <p:nvPr/>
          </p:nvSpPr>
          <p:spPr>
            <a:xfrm>
              <a:off x="4607737" y="215745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834" name="Google Shape;834;p46"/>
          <p:cNvGrpSpPr/>
          <p:nvPr/>
        </p:nvGrpSpPr>
        <p:grpSpPr>
          <a:xfrm>
            <a:off x="5029467" y="2157450"/>
            <a:ext cx="656170" cy="310828"/>
            <a:chOff x="4419867" y="2157450"/>
            <a:chExt cx="656170" cy="310828"/>
          </a:xfrm>
        </p:grpSpPr>
        <p:cxnSp>
          <p:nvCxnSpPr>
            <p:cNvPr id="835" name="Google Shape;835;p46"/>
            <p:cNvCxnSpPr/>
            <p:nvPr/>
          </p:nvCxnSpPr>
          <p:spPr>
            <a:xfrm flipH="1">
              <a:off x="4419867" y="2225879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6" name="Google Shape;836;p46"/>
            <p:cNvSpPr txBox="1"/>
            <p:nvPr/>
          </p:nvSpPr>
          <p:spPr>
            <a:xfrm>
              <a:off x="4607737" y="215745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837" name="Google Shape;837;p46"/>
          <p:cNvGrpSpPr/>
          <p:nvPr/>
        </p:nvGrpSpPr>
        <p:grpSpPr>
          <a:xfrm>
            <a:off x="5334267" y="2157450"/>
            <a:ext cx="656170" cy="310828"/>
            <a:chOff x="4419867" y="2157450"/>
            <a:chExt cx="656170" cy="310828"/>
          </a:xfrm>
        </p:grpSpPr>
        <p:cxnSp>
          <p:nvCxnSpPr>
            <p:cNvPr id="838" name="Google Shape;838;p46"/>
            <p:cNvCxnSpPr/>
            <p:nvPr/>
          </p:nvCxnSpPr>
          <p:spPr>
            <a:xfrm flipH="1">
              <a:off x="4419867" y="2225879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9" name="Google Shape;839;p46"/>
            <p:cNvSpPr txBox="1"/>
            <p:nvPr/>
          </p:nvSpPr>
          <p:spPr>
            <a:xfrm>
              <a:off x="4607737" y="2157450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Libre Baskerville"/>
                  <a:ea typeface="Libre Baskerville"/>
                  <a:cs typeface="Libre Baskerville"/>
                  <a:sym typeface="Libre Baskerville"/>
                </a:rPr>
                <a:t>...</a:t>
              </a:r>
              <a:endParaRPr sz="13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40" name="Google Shape;840;p46"/>
          <p:cNvSpPr txBox="1"/>
          <p:nvPr/>
        </p:nvSpPr>
        <p:spPr>
          <a:xfrm>
            <a:off x="5903137" y="2157450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Libre Baskerville"/>
                <a:ea typeface="Libre Baskerville"/>
                <a:cs typeface="Libre Baskerville"/>
                <a:sym typeface="Libre Baskerville"/>
              </a:rPr>
              <a:t>15</a:t>
            </a:r>
            <a:endParaRPr sz="1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41" name="Google Shape;841;p46"/>
          <p:cNvGrpSpPr/>
          <p:nvPr/>
        </p:nvGrpSpPr>
        <p:grpSpPr>
          <a:xfrm>
            <a:off x="1752867" y="5983886"/>
            <a:ext cx="646209" cy="330750"/>
            <a:chOff x="4429828" y="2117607"/>
            <a:chExt cx="646209" cy="330750"/>
          </a:xfrm>
        </p:grpSpPr>
        <p:cxnSp>
          <p:nvCxnSpPr>
            <p:cNvPr id="842" name="Google Shape;842;p46"/>
            <p:cNvCxnSpPr/>
            <p:nvPr/>
          </p:nvCxnSpPr>
          <p:spPr>
            <a:xfrm flipH="1">
              <a:off x="4429828" y="2205957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3" name="Google Shape;843;p46"/>
            <p:cNvSpPr txBox="1"/>
            <p:nvPr/>
          </p:nvSpPr>
          <p:spPr>
            <a:xfrm>
              <a:off x="4607737" y="2117607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Libre Baskerville"/>
                  <a:ea typeface="Libre Baskerville"/>
                  <a:cs typeface="Libre Baskerville"/>
                  <a:sym typeface="Libre Baskerville"/>
                </a:rPr>
                <a:t>0</a:t>
              </a:r>
              <a:endParaRPr sz="16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844" name="Google Shape;844;p46"/>
          <p:cNvGrpSpPr/>
          <p:nvPr/>
        </p:nvGrpSpPr>
        <p:grpSpPr>
          <a:xfrm>
            <a:off x="2057667" y="5983886"/>
            <a:ext cx="646209" cy="330750"/>
            <a:chOff x="4429828" y="2117607"/>
            <a:chExt cx="646209" cy="330750"/>
          </a:xfrm>
        </p:grpSpPr>
        <p:cxnSp>
          <p:nvCxnSpPr>
            <p:cNvPr id="845" name="Google Shape;845;p46"/>
            <p:cNvCxnSpPr/>
            <p:nvPr/>
          </p:nvCxnSpPr>
          <p:spPr>
            <a:xfrm flipH="1">
              <a:off x="4429828" y="2205957"/>
              <a:ext cx="227700" cy="2424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6" name="Google Shape;846;p46"/>
            <p:cNvSpPr txBox="1"/>
            <p:nvPr/>
          </p:nvSpPr>
          <p:spPr>
            <a:xfrm>
              <a:off x="4607737" y="2117607"/>
              <a:ext cx="468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Libre Baskerville"/>
                  <a:ea typeface="Libre Baskerville"/>
                  <a:cs typeface="Libre Baskerville"/>
                  <a:sym typeface="Libre Baskerville"/>
                </a:rPr>
                <a:t>...</a:t>
              </a:r>
              <a:endParaRPr sz="16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47" name="Google Shape;847;p46"/>
          <p:cNvSpPr txBox="1"/>
          <p:nvPr/>
        </p:nvSpPr>
        <p:spPr>
          <a:xfrm>
            <a:off x="2616576" y="5983886"/>
            <a:ext cx="46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8" name="Google Shape;848;p46"/>
          <p:cNvSpPr txBox="1"/>
          <p:nvPr/>
        </p:nvSpPr>
        <p:spPr>
          <a:xfrm>
            <a:off x="6012325" y="5596419"/>
            <a:ext cx="621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Libre Baskerville"/>
                <a:ea typeface="Libre Baskerville"/>
                <a:cs typeface="Libre Baskerville"/>
                <a:sym typeface="Libre Baskerville"/>
              </a:rPr>
              <a:t>...</a:t>
            </a:r>
            <a:endParaRPr sz="23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849" name="Google Shape;849;p46"/>
          <p:cNvGrpSpPr/>
          <p:nvPr/>
        </p:nvGrpSpPr>
        <p:grpSpPr>
          <a:xfrm>
            <a:off x="4014200" y="5299125"/>
            <a:ext cx="1494000" cy="1051200"/>
            <a:chOff x="4014200" y="5299125"/>
            <a:chExt cx="1494000" cy="1051200"/>
          </a:xfrm>
        </p:grpSpPr>
        <p:sp>
          <p:nvSpPr>
            <p:cNvPr id="850" name="Google Shape;850;p46"/>
            <p:cNvSpPr txBox="1"/>
            <p:nvPr/>
          </p:nvSpPr>
          <p:spPr>
            <a:xfrm>
              <a:off x="4014200" y="5299125"/>
              <a:ext cx="14940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66"/>
                  </a:solidFill>
                </a:rPr>
                <a:t>   </a:t>
              </a:r>
              <a:r>
                <a:rPr b="1" lang="en-US" sz="1600">
                  <a:solidFill>
                    <a:srgbClr val="800000"/>
                  </a:solidFill>
                </a:rPr>
                <a:t>0000 0001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Clr>
                  <a:srgbClr val="000066"/>
                </a:buClr>
                <a:buSzPts val="1600"/>
                <a:buFont typeface="Arial"/>
                <a:buNone/>
              </a:pPr>
              <a:r>
                <a:rPr b="1" lang="en-US" sz="1600">
                  <a:solidFill>
                    <a:srgbClr val="000066"/>
                  </a:solidFill>
                </a:rPr>
                <a:t>-  0000 1111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66"/>
                  </a:solidFill>
                </a:rPr>
                <a:t>   1111 0010</a:t>
              </a:r>
              <a:endParaRPr b="1" sz="1600">
                <a:solidFill>
                  <a:srgbClr val="000066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600">
                <a:solidFill>
                  <a:srgbClr val="000066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Clr>
                  <a:srgbClr val="000066"/>
                </a:buClr>
                <a:buSzPts val="1600"/>
                <a:buFont typeface="Arial"/>
                <a:buNone/>
              </a:pPr>
              <a:r>
                <a:t/>
              </a:r>
              <a:endParaRPr b="1" sz="1600">
                <a:solidFill>
                  <a:srgbClr val="000066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851" name="Google Shape;851;p46"/>
            <p:cNvCxnSpPr/>
            <p:nvPr/>
          </p:nvCxnSpPr>
          <p:spPr>
            <a:xfrm>
              <a:off x="4034125" y="5974478"/>
              <a:ext cx="1344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2" name="Google Shape;852;p46"/>
          <p:cNvGrpSpPr/>
          <p:nvPr/>
        </p:nvGrpSpPr>
        <p:grpSpPr>
          <a:xfrm>
            <a:off x="7138338" y="5299125"/>
            <a:ext cx="1494000" cy="1051200"/>
            <a:chOff x="7138338" y="5299125"/>
            <a:chExt cx="1494000" cy="1051200"/>
          </a:xfrm>
        </p:grpSpPr>
        <p:sp>
          <p:nvSpPr>
            <p:cNvPr id="853" name="Google Shape;853;p46"/>
            <p:cNvSpPr txBox="1"/>
            <p:nvPr/>
          </p:nvSpPr>
          <p:spPr>
            <a:xfrm>
              <a:off x="7138338" y="5299125"/>
              <a:ext cx="14940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66"/>
                  </a:solidFill>
                </a:rPr>
                <a:t>   </a:t>
              </a:r>
              <a:r>
                <a:rPr b="1" lang="en-US" sz="1600">
                  <a:solidFill>
                    <a:srgbClr val="800000"/>
                  </a:solidFill>
                </a:rPr>
                <a:t>0000 1111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66"/>
                  </a:solidFill>
                </a:rPr>
                <a:t>-  0000 1111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66"/>
                  </a:solidFill>
                </a:rPr>
                <a:t>   0000 0000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854" name="Google Shape;854;p46"/>
            <p:cNvCxnSpPr/>
            <p:nvPr/>
          </p:nvCxnSpPr>
          <p:spPr>
            <a:xfrm>
              <a:off x="7158325" y="5974478"/>
              <a:ext cx="1344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5" name="Google Shape;855;p46"/>
          <p:cNvSpPr/>
          <p:nvPr/>
        </p:nvSpPr>
        <p:spPr>
          <a:xfrm rot="-5364006">
            <a:off x="707101" y="4380578"/>
            <a:ext cx="489969" cy="495423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4857" y="0"/>
                </a:lnTo>
                <a:lnTo>
                  <a:pt x="14857" y="3599"/>
                </a:lnTo>
                <a:lnTo>
                  <a:pt x="12427" y="3599"/>
                </a:lnTo>
                <a:cubicBezTo>
                  <a:pt x="5564" y="3599"/>
                  <a:pt x="0" y="7431"/>
                  <a:pt x="0" y="12158"/>
                </a:cubicBezTo>
                <a:lnTo>
                  <a:pt x="0" y="21600"/>
                </a:lnTo>
                <a:lnTo>
                  <a:pt x="5070" y="21600"/>
                </a:lnTo>
                <a:lnTo>
                  <a:pt x="5070" y="12158"/>
                </a:lnTo>
                <a:cubicBezTo>
                  <a:pt x="5070" y="10170"/>
                  <a:pt x="8364" y="8559"/>
                  <a:pt x="12427" y="8559"/>
                </a:cubicBezTo>
                <a:lnTo>
                  <a:pt x="14857" y="8559"/>
                </a:lnTo>
                <a:lnTo>
                  <a:pt x="14857" y="12158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Esquema global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Arquitectura de Von Neumann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1825318"/>
            <a:ext cx="5715000" cy="384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8"/>
          <p:cNvGrpSpPr/>
          <p:nvPr/>
        </p:nvGrpSpPr>
        <p:grpSpPr>
          <a:xfrm>
            <a:off x="288875" y="2679350"/>
            <a:ext cx="3555900" cy="577800"/>
            <a:chOff x="288875" y="2679350"/>
            <a:chExt cx="3555900" cy="577800"/>
          </a:xfrm>
        </p:grpSpPr>
        <p:cxnSp>
          <p:nvCxnSpPr>
            <p:cNvPr id="141" name="Google Shape;141;p18"/>
            <p:cNvCxnSpPr>
              <a:endCxn id="142" idx="3"/>
            </p:cNvCxnSpPr>
            <p:nvPr/>
          </p:nvCxnSpPr>
          <p:spPr>
            <a:xfrm flipH="1">
              <a:off x="2340875" y="2958350"/>
              <a:ext cx="1503900" cy="99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2" name="Google Shape;142;p18"/>
            <p:cNvSpPr txBox="1"/>
            <p:nvPr/>
          </p:nvSpPr>
          <p:spPr>
            <a:xfrm>
              <a:off x="288875" y="2679350"/>
              <a:ext cx="20520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Procesador</a:t>
              </a:r>
              <a:r>
                <a:rPr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: Intel, AMD, etc</a:t>
              </a:r>
              <a:endParaRPr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8357125" y="2830005"/>
            <a:ext cx="3545400" cy="348600"/>
            <a:chOff x="8357125" y="2830005"/>
            <a:chExt cx="3545400" cy="348600"/>
          </a:xfrm>
        </p:grpSpPr>
        <p:cxnSp>
          <p:nvCxnSpPr>
            <p:cNvPr id="144" name="Google Shape;144;p18"/>
            <p:cNvCxnSpPr/>
            <p:nvPr/>
          </p:nvCxnSpPr>
          <p:spPr>
            <a:xfrm>
              <a:off x="8357125" y="3033000"/>
              <a:ext cx="1689000" cy="30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" name="Google Shape;145;p18"/>
            <p:cNvSpPr txBox="1"/>
            <p:nvPr/>
          </p:nvSpPr>
          <p:spPr>
            <a:xfrm>
              <a:off x="9850525" y="2830005"/>
              <a:ext cx="20520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Memoria RAM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6100475" y="5069775"/>
            <a:ext cx="4773100" cy="348600"/>
            <a:chOff x="6100475" y="5069775"/>
            <a:chExt cx="4773100" cy="348600"/>
          </a:xfrm>
        </p:grpSpPr>
        <p:cxnSp>
          <p:nvCxnSpPr>
            <p:cNvPr id="147" name="Google Shape;147;p18"/>
            <p:cNvCxnSpPr/>
            <p:nvPr/>
          </p:nvCxnSpPr>
          <p:spPr>
            <a:xfrm>
              <a:off x="6100475" y="5288400"/>
              <a:ext cx="1391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Google Shape;148;p18"/>
            <p:cNvSpPr txBox="1"/>
            <p:nvPr/>
          </p:nvSpPr>
          <p:spPr>
            <a:xfrm>
              <a:off x="7133475" y="5069775"/>
              <a:ext cx="374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Teclado, mouse, monitor, etc</a:t>
              </a:r>
              <a:endParaRPr b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Esquema global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Arquitectura de Von Neumann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75500" y="1698875"/>
            <a:ext cx="1316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Ahora…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-24100" y="2827800"/>
            <a:ext cx="5466300" cy="3098975"/>
            <a:chOff x="-24100" y="2827800"/>
            <a:chExt cx="5466300" cy="3098975"/>
          </a:xfrm>
        </p:grpSpPr>
        <p:grpSp>
          <p:nvGrpSpPr>
            <p:cNvPr id="157" name="Google Shape;157;p19"/>
            <p:cNvGrpSpPr/>
            <p:nvPr/>
          </p:nvGrpSpPr>
          <p:grpSpPr>
            <a:xfrm>
              <a:off x="834850" y="2827800"/>
              <a:ext cx="3748401" cy="2004137"/>
              <a:chOff x="1808225" y="3614200"/>
              <a:chExt cx="3748401" cy="2004137"/>
            </a:xfrm>
          </p:grpSpPr>
          <p:pic>
            <p:nvPicPr>
              <p:cNvPr id="158" name="Google Shape;15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08225" y="3614200"/>
                <a:ext cx="1008975" cy="1008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64057" y="4824651"/>
                <a:ext cx="793644" cy="7936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1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086875" y="3738361"/>
                <a:ext cx="1469751" cy="7936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817200" y="3738350"/>
                <a:ext cx="1243800" cy="932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808225" y="4998715"/>
                <a:ext cx="1868475" cy="61962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" name="Google Shape;163;p19"/>
            <p:cNvSpPr txBox="1"/>
            <p:nvPr/>
          </p:nvSpPr>
          <p:spPr>
            <a:xfrm>
              <a:off x="-24100" y="5135975"/>
              <a:ext cx="54663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</a:t>
              </a:r>
              <a:r>
                <a:rPr lang="en-US" sz="15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rogramamos en un lenguaje de alto nivel (Pascal, Python, Ruby, Java, etc)</a:t>
              </a:r>
              <a:endParaRPr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8170638" y="2470911"/>
            <a:ext cx="3966000" cy="3455864"/>
            <a:chOff x="8170638" y="2470911"/>
            <a:chExt cx="3966000" cy="3455864"/>
          </a:xfrm>
        </p:grpSpPr>
        <p:pic>
          <p:nvPicPr>
            <p:cNvPr id="165" name="Google Shape;16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58538" y="2470911"/>
              <a:ext cx="3590175" cy="257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9"/>
            <p:cNvSpPr txBox="1"/>
            <p:nvPr/>
          </p:nvSpPr>
          <p:spPr>
            <a:xfrm>
              <a:off x="8170638" y="5135975"/>
              <a:ext cx="3966000" cy="7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Los procesadores solo entienden binario</a:t>
              </a:r>
              <a:endParaRPr sz="15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4783388" y="3409050"/>
            <a:ext cx="3398662" cy="1222100"/>
            <a:chOff x="4783388" y="3409050"/>
            <a:chExt cx="3398662" cy="1222100"/>
          </a:xfrm>
        </p:grpSpPr>
        <p:pic>
          <p:nvPicPr>
            <p:cNvPr id="168" name="Google Shape;168;p1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896088" y="3409050"/>
              <a:ext cx="1222100" cy="122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9" name="Google Shape;169;p19"/>
            <p:cNvCxnSpPr>
              <a:endCxn id="168" idx="1"/>
            </p:cNvCxnSpPr>
            <p:nvPr/>
          </p:nvCxnSpPr>
          <p:spPr>
            <a:xfrm>
              <a:off x="4783388" y="4004800"/>
              <a:ext cx="1112700" cy="153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19"/>
            <p:cNvCxnSpPr/>
            <p:nvPr/>
          </p:nvCxnSpPr>
          <p:spPr>
            <a:xfrm>
              <a:off x="7069350" y="4004675"/>
              <a:ext cx="1112700" cy="1530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Compiladores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75500" y="1698875"/>
            <a:ext cx="7263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Baskerville"/>
                <a:ea typeface="Libre Baskerville"/>
                <a:cs typeface="Libre Baskerville"/>
                <a:sym typeface="Libre Baskerville"/>
              </a:rPr>
              <a:t>El compilador se encarga de generar código que la máquina entiende (binario) a partir de nuestro código de alto nivel</a:t>
            </a:r>
            <a:endParaRPr b="1" sz="1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177" name="Google Shape;177;p20"/>
          <p:cNvGrpSpPr/>
          <p:nvPr/>
        </p:nvGrpSpPr>
        <p:grpSpPr>
          <a:xfrm>
            <a:off x="10123133" y="1578080"/>
            <a:ext cx="1740561" cy="4789344"/>
            <a:chOff x="10123133" y="1578080"/>
            <a:chExt cx="1740561" cy="4789344"/>
          </a:xfrm>
        </p:grpSpPr>
        <p:pic>
          <p:nvPicPr>
            <p:cNvPr id="178" name="Google Shape;17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23133" y="1578080"/>
              <a:ext cx="1740561" cy="124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0"/>
            <p:cNvPicPr preferRelativeResize="0"/>
            <p:nvPr/>
          </p:nvPicPr>
          <p:blipFill rotWithShape="1">
            <a:blip r:embed="rId4">
              <a:alphaModFix/>
            </a:blip>
            <a:srcRect b="0" l="14441" r="15862" t="0"/>
            <a:stretch/>
          </p:blipFill>
          <p:spPr>
            <a:xfrm>
              <a:off x="10269375" y="3574200"/>
              <a:ext cx="1448076" cy="99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0"/>
            <p:cNvPicPr preferRelativeResize="0"/>
            <p:nvPr/>
          </p:nvPicPr>
          <p:blipFill rotWithShape="1">
            <a:blip r:embed="rId5">
              <a:alphaModFix/>
            </a:blip>
            <a:srcRect b="14531" l="14702" r="14885" t="14722"/>
            <a:stretch/>
          </p:blipFill>
          <p:spPr>
            <a:xfrm>
              <a:off x="10437062" y="5267008"/>
              <a:ext cx="1112700" cy="11004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" name="Google Shape;181;p20"/>
          <p:cNvGrpSpPr/>
          <p:nvPr/>
        </p:nvGrpSpPr>
        <p:grpSpPr>
          <a:xfrm>
            <a:off x="1275375" y="3385065"/>
            <a:ext cx="1868475" cy="1869410"/>
            <a:chOff x="1275375" y="3385065"/>
            <a:chExt cx="1868475" cy="1869410"/>
          </a:xfrm>
        </p:grpSpPr>
        <p:pic>
          <p:nvPicPr>
            <p:cNvPr id="182" name="Google Shape;18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75375" y="3385065"/>
              <a:ext cx="1868475" cy="6196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0"/>
            <p:cNvSpPr txBox="1"/>
            <p:nvPr/>
          </p:nvSpPr>
          <p:spPr>
            <a:xfrm>
              <a:off x="1339288" y="4004675"/>
              <a:ext cx="1740600" cy="12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….</a:t>
              </a:r>
              <a:endParaRPr i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Begin</a:t>
              </a:r>
              <a:endParaRPr i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	num := 5;</a:t>
              </a:r>
              <a:endParaRPr i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end</a:t>
              </a:r>
              <a:endParaRPr i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Libre Baskerville"/>
                  <a:ea typeface="Libre Baskerville"/>
                  <a:cs typeface="Libre Baskerville"/>
                  <a:sym typeface="Libre Baskerville"/>
                </a:rPr>
                <a:t>...</a:t>
              </a:r>
              <a:endParaRPr i="1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3620988" y="4133975"/>
            <a:ext cx="3361512" cy="991200"/>
            <a:chOff x="3620988" y="4133975"/>
            <a:chExt cx="3361512" cy="991200"/>
          </a:xfrm>
        </p:grpSpPr>
        <p:cxnSp>
          <p:nvCxnSpPr>
            <p:cNvPr id="185" name="Google Shape;185;p20"/>
            <p:cNvCxnSpPr/>
            <p:nvPr/>
          </p:nvCxnSpPr>
          <p:spPr>
            <a:xfrm>
              <a:off x="3620988" y="4621925"/>
              <a:ext cx="1112700" cy="153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" name="Google Shape;186;p20"/>
            <p:cNvSpPr txBox="1"/>
            <p:nvPr/>
          </p:nvSpPr>
          <p:spPr>
            <a:xfrm>
              <a:off x="4870800" y="4133975"/>
              <a:ext cx="2111700" cy="9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Compilador o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Libre Baskerville"/>
                  <a:ea typeface="Libre Baskerville"/>
                  <a:cs typeface="Libre Baskerville"/>
                  <a:sym typeface="Libre Baskerville"/>
                </a:rPr>
                <a:t>Intérprete</a:t>
              </a:r>
              <a:endParaRPr sz="20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6982500" y="2095225"/>
            <a:ext cx="3095838" cy="2534350"/>
            <a:chOff x="6982500" y="2095225"/>
            <a:chExt cx="3095838" cy="2534350"/>
          </a:xfrm>
        </p:grpSpPr>
        <p:cxnSp>
          <p:nvCxnSpPr>
            <p:cNvPr id="188" name="Google Shape;188;p20"/>
            <p:cNvCxnSpPr>
              <a:stCxn id="186" idx="3"/>
            </p:cNvCxnSpPr>
            <p:nvPr/>
          </p:nvCxnSpPr>
          <p:spPr>
            <a:xfrm flipH="1" rot="10800000">
              <a:off x="6982500" y="2540075"/>
              <a:ext cx="1344600" cy="20895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20"/>
            <p:cNvSpPr txBox="1"/>
            <p:nvPr/>
          </p:nvSpPr>
          <p:spPr>
            <a:xfrm>
              <a:off x="8262438" y="2095225"/>
              <a:ext cx="181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1100111010...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6982500" y="3827563"/>
            <a:ext cx="3095838" cy="802013"/>
            <a:chOff x="6982500" y="3827563"/>
            <a:chExt cx="3095838" cy="802013"/>
          </a:xfrm>
        </p:grpSpPr>
        <p:sp>
          <p:nvSpPr>
            <p:cNvPr id="191" name="Google Shape;191;p20"/>
            <p:cNvSpPr txBox="1"/>
            <p:nvPr/>
          </p:nvSpPr>
          <p:spPr>
            <a:xfrm>
              <a:off x="8262438" y="3827563"/>
              <a:ext cx="181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0010101011...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192" name="Google Shape;192;p20"/>
            <p:cNvCxnSpPr>
              <a:stCxn id="186" idx="3"/>
              <a:endCxn id="191" idx="1"/>
            </p:cNvCxnSpPr>
            <p:nvPr/>
          </p:nvCxnSpPr>
          <p:spPr>
            <a:xfrm flipH="1" rot="10800000">
              <a:off x="6982500" y="4069775"/>
              <a:ext cx="1279800" cy="5598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3" name="Google Shape;193;p20"/>
          <p:cNvGrpSpPr/>
          <p:nvPr/>
        </p:nvGrpSpPr>
        <p:grpSpPr>
          <a:xfrm>
            <a:off x="6982500" y="4629575"/>
            <a:ext cx="3095838" cy="1429875"/>
            <a:chOff x="6982500" y="4629575"/>
            <a:chExt cx="3095838" cy="1429875"/>
          </a:xfrm>
        </p:grpSpPr>
        <p:sp>
          <p:nvSpPr>
            <p:cNvPr id="194" name="Google Shape;194;p20"/>
            <p:cNvSpPr txBox="1"/>
            <p:nvPr/>
          </p:nvSpPr>
          <p:spPr>
            <a:xfrm>
              <a:off x="8262438" y="5574950"/>
              <a:ext cx="181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1110110000...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195" name="Google Shape;195;p20"/>
            <p:cNvCxnSpPr>
              <a:stCxn id="186" idx="3"/>
              <a:endCxn id="194" idx="1"/>
            </p:cNvCxnSpPr>
            <p:nvPr/>
          </p:nvCxnSpPr>
          <p:spPr>
            <a:xfrm>
              <a:off x="6982500" y="4629575"/>
              <a:ext cx="1279800" cy="1187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Assembler</a:t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1145513" y="3615767"/>
            <a:ext cx="1145986" cy="2931079"/>
            <a:chOff x="730108" y="1578080"/>
            <a:chExt cx="1740561" cy="4789344"/>
          </a:xfrm>
        </p:grpSpPr>
        <p:pic>
          <p:nvPicPr>
            <p:cNvPr id="202" name="Google Shape;20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108" y="1578080"/>
              <a:ext cx="1740561" cy="124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1"/>
            <p:cNvPicPr preferRelativeResize="0"/>
            <p:nvPr/>
          </p:nvPicPr>
          <p:blipFill rotWithShape="1">
            <a:blip r:embed="rId4">
              <a:alphaModFix/>
            </a:blip>
            <a:srcRect b="0" l="14441" r="15862" t="0"/>
            <a:stretch/>
          </p:blipFill>
          <p:spPr>
            <a:xfrm>
              <a:off x="876350" y="3574200"/>
              <a:ext cx="1448076" cy="99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1"/>
            <p:cNvPicPr preferRelativeResize="0"/>
            <p:nvPr/>
          </p:nvPicPr>
          <p:blipFill rotWithShape="1">
            <a:blip r:embed="rId5">
              <a:alphaModFix/>
            </a:blip>
            <a:srcRect b="14531" l="14702" r="14885" t="14722"/>
            <a:stretch/>
          </p:blipFill>
          <p:spPr>
            <a:xfrm>
              <a:off x="1044037" y="5267008"/>
              <a:ext cx="1112700" cy="11004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21"/>
          <p:cNvSpPr txBox="1"/>
          <p:nvPr/>
        </p:nvSpPr>
        <p:spPr>
          <a:xfrm>
            <a:off x="375500" y="1362550"/>
            <a:ext cx="108204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El </a:t>
            </a: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Lenguaje Ensamblador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, también llamado </a:t>
            </a: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Assembler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o </a:t>
            </a: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Assembly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. Es otro lenguaje de programación común y corriente. Pero... </a:t>
            </a:r>
            <a:endParaRPr sz="1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Baskerville"/>
              <a:buAutoNum type="arabicPeriod"/>
            </a:pP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Es de </a:t>
            </a: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bajo nivel</a:t>
            </a:r>
            <a:r>
              <a:rPr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 y es un </a:t>
            </a: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mapeo directo de las instrucciones de binario</a:t>
            </a:r>
            <a:endParaRPr b="1" sz="16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bre Baskerville"/>
              <a:buAutoNum type="arabicPeriod"/>
            </a:pPr>
            <a:r>
              <a:rPr b="1" lang="en-US" sz="1600">
                <a:latin typeface="Libre Baskerville"/>
                <a:ea typeface="Libre Baskerville"/>
                <a:cs typeface="Libre Baskerville"/>
                <a:sym typeface="Libre Baskerville"/>
              </a:rPr>
              <a:t>Cada procesador tiene el propio</a:t>
            </a:r>
            <a:endParaRPr b="1" sz="1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06" name="Google Shape;206;p21"/>
          <p:cNvGrpSpPr/>
          <p:nvPr/>
        </p:nvGrpSpPr>
        <p:grpSpPr>
          <a:xfrm>
            <a:off x="2867563" y="3083725"/>
            <a:ext cx="1815900" cy="3229687"/>
            <a:chOff x="2867563" y="3083725"/>
            <a:chExt cx="1815900" cy="3229687"/>
          </a:xfrm>
        </p:grpSpPr>
        <p:sp>
          <p:nvSpPr>
            <p:cNvPr id="207" name="Google Shape;207;p21"/>
            <p:cNvSpPr txBox="1"/>
            <p:nvPr/>
          </p:nvSpPr>
          <p:spPr>
            <a:xfrm>
              <a:off x="3025363" y="3769525"/>
              <a:ext cx="1500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mov num, 5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8" name="Google Shape;208;p21"/>
            <p:cNvSpPr txBox="1"/>
            <p:nvPr/>
          </p:nvSpPr>
          <p:spPr>
            <a:xfrm>
              <a:off x="2867563" y="4919750"/>
              <a:ext cx="1815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move num, 5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3025363" y="5990312"/>
              <a:ext cx="1500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store 5, num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0" name="Google Shape;210;p21"/>
            <p:cNvSpPr txBox="1"/>
            <p:nvPr/>
          </p:nvSpPr>
          <p:spPr>
            <a:xfrm>
              <a:off x="3025363" y="3083725"/>
              <a:ext cx="1500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Assembler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5592513" y="3083725"/>
            <a:ext cx="1835700" cy="3137376"/>
            <a:chOff x="5592513" y="3083725"/>
            <a:chExt cx="1835700" cy="3137376"/>
          </a:xfrm>
        </p:grpSpPr>
        <p:cxnSp>
          <p:nvCxnSpPr>
            <p:cNvPr id="212" name="Google Shape;212;p21"/>
            <p:cNvCxnSpPr/>
            <p:nvPr/>
          </p:nvCxnSpPr>
          <p:spPr>
            <a:xfrm>
              <a:off x="6050622" y="4011232"/>
              <a:ext cx="919500" cy="10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6050622" y="5145929"/>
              <a:ext cx="919500" cy="10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6050622" y="6210901"/>
              <a:ext cx="919500" cy="102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p21"/>
            <p:cNvSpPr txBox="1"/>
            <p:nvPr/>
          </p:nvSpPr>
          <p:spPr>
            <a:xfrm>
              <a:off x="5592513" y="3083725"/>
              <a:ext cx="1835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Compilación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8157875" y="3083725"/>
            <a:ext cx="2490300" cy="3374525"/>
            <a:chOff x="8157875" y="3083725"/>
            <a:chExt cx="2490300" cy="3374525"/>
          </a:xfrm>
        </p:grpSpPr>
        <p:sp>
          <p:nvSpPr>
            <p:cNvPr id="217" name="Google Shape;217;p21"/>
            <p:cNvSpPr txBox="1"/>
            <p:nvPr/>
          </p:nvSpPr>
          <p:spPr>
            <a:xfrm>
              <a:off x="8157875" y="3083725"/>
              <a:ext cx="2490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Cód. Máquina</a:t>
              </a:r>
              <a:endParaRPr b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8495063" y="3774075"/>
              <a:ext cx="181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1100111010...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19" name="Google Shape;219;p21"/>
            <p:cNvSpPr txBox="1"/>
            <p:nvPr/>
          </p:nvSpPr>
          <p:spPr>
            <a:xfrm>
              <a:off x="8495063" y="5973750"/>
              <a:ext cx="181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1110110000...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8495063" y="4908763"/>
              <a:ext cx="18159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latin typeface="Libre Baskerville"/>
                  <a:ea typeface="Libre Baskerville"/>
                  <a:cs typeface="Libre Baskerville"/>
                  <a:sym typeface="Libre Baskerville"/>
                </a:rPr>
                <a:t>0010101011...</a:t>
              </a:r>
              <a:endParaRPr i="1" sz="1800"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ctrTitle"/>
          </p:nvPr>
        </p:nvSpPr>
        <p:spPr>
          <a:xfrm>
            <a:off x="1524000" y="2318525"/>
            <a:ext cx="91440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2738"/>
              </a:buClr>
              <a:buSzPts val="6000"/>
              <a:buFont typeface="Arial"/>
              <a:buNone/>
            </a:pPr>
            <a:r>
              <a:rPr lang="en-US">
                <a:solidFill>
                  <a:srgbClr val="252738"/>
                </a:solidFill>
              </a:rPr>
              <a:t>Máquinas</a:t>
            </a:r>
            <a:r>
              <a:rPr lang="en-US">
                <a:solidFill>
                  <a:srgbClr val="252738"/>
                </a:solidFill>
              </a:rPr>
              <a:t> de </a:t>
            </a:r>
            <a:r>
              <a:rPr i="1" lang="en-US">
                <a:solidFill>
                  <a:srgbClr val="252738"/>
                </a:solidFill>
              </a:rPr>
              <a:t>N</a:t>
            </a:r>
            <a:r>
              <a:rPr lang="en-US">
                <a:solidFill>
                  <a:srgbClr val="252738"/>
                </a:solidFill>
              </a:rPr>
              <a:t> direcciones</a:t>
            </a:r>
            <a:endParaRPr/>
          </a:p>
        </p:txBody>
      </p:sp>
      <p:grpSp>
        <p:nvGrpSpPr>
          <p:cNvPr id="226" name="Google Shape;226;p22"/>
          <p:cNvGrpSpPr/>
          <p:nvPr/>
        </p:nvGrpSpPr>
        <p:grpSpPr>
          <a:xfrm>
            <a:off x="2490160" y="2035835"/>
            <a:ext cx="1345852" cy="2387719"/>
            <a:chOff x="1406105" y="1846054"/>
            <a:chExt cx="1345852" cy="2387719"/>
          </a:xfrm>
        </p:grpSpPr>
        <p:sp>
          <p:nvSpPr>
            <p:cNvPr id="227" name="Google Shape;227;p22"/>
            <p:cNvSpPr/>
            <p:nvPr/>
          </p:nvSpPr>
          <p:spPr>
            <a:xfrm>
              <a:off x="1411857" y="18460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1406105" y="1846054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1406105" y="4043873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8373374" y="2035835"/>
            <a:ext cx="1340100" cy="2387719"/>
            <a:chOff x="8373374" y="2035835"/>
            <a:chExt cx="1340100" cy="2387719"/>
          </a:xfrm>
        </p:grpSpPr>
        <p:sp>
          <p:nvSpPr>
            <p:cNvPr id="231" name="Google Shape;231;p22"/>
            <p:cNvSpPr/>
            <p:nvPr/>
          </p:nvSpPr>
          <p:spPr>
            <a:xfrm>
              <a:off x="8373374" y="2035835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9489057" y="2035835"/>
              <a:ext cx="224400" cy="23877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8373374" y="4233654"/>
              <a:ext cx="1340100" cy="189900"/>
            </a:xfrm>
            <a:prstGeom prst="rect">
              <a:avLst/>
            </a:prstGeom>
            <a:solidFill>
              <a:srgbClr val="DC5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>
            <a:off x="3205200" y="347875"/>
            <a:ext cx="57816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Arial"/>
              <a:buNone/>
            </a:pPr>
            <a:r>
              <a:rPr lang="en-US" sz="3959"/>
              <a:t>Práctica 5</a:t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4021347" y="1050818"/>
            <a:ext cx="414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Ejercicio 1</a:t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375500" y="1698875"/>
            <a:ext cx="10916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Por cada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dirección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 puedo utilizar una </a:t>
            </a:r>
            <a:r>
              <a:rPr b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variable</a:t>
            </a: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De la práctica: escribir el programa que implemente </a:t>
            </a:r>
            <a:r>
              <a:rPr b="1" i="1"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F = [(A + B) / C] - D</a:t>
            </a:r>
            <a:endParaRPr b="1" i="1" sz="200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ibre Baskerville"/>
              <a:buChar char="●"/>
            </a:pPr>
            <a:r>
              <a:rPr lang="en-US" sz="2000">
                <a:latin typeface="Libre Baskerville"/>
                <a:ea typeface="Libre Baskerville"/>
                <a:cs typeface="Libre Baskerville"/>
                <a:sym typeface="Libre Baskerville"/>
              </a:rPr>
              <a:t>Escribir en máquinas de 1, 2 y 3 direcciones.</a:t>
            </a:r>
            <a:endParaRPr sz="2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4569300" y="3877625"/>
            <a:ext cx="3053400" cy="19068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ombre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</a:t>
            </a: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amaño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1800" u="sng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alor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		 1 byte	  	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		 1 byte	  	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C: 		 1 byte	  	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D: 		 1 byte	  	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F: 		 1 byte	  	?</a:t>
            </a:r>
            <a:endParaRPr/>
          </a:p>
          <a:p>
            <a:pPr indent="0" lvl="0" marL="0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