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DE0B60-131A-4A0F-B5C9-F8897C1E317D}">
  <a:tblStyle styleId="{BDDE0B60-131A-4A0F-B5C9-F8897C1E31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AF06AF-EB2D-4EFF-8AA2-17CE61F251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a204e3e96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8a204e3e96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204e3e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a204e3e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a59bb869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9a59bb869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204e3e9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a204e3e9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204e3e96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8a204e3e96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204e3e96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8a204e3e96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a59bb86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89a59bb869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a204e3e96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a204e3e96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204e3e96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a204e3e96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50"/>
            <a:ext cx="12191999" cy="6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Organización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375500" y="1591150"/>
            <a:ext cx="2503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Veamos un ejemplo...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02" name="Google Shape;302;p24"/>
          <p:cNvGraphicFramePr/>
          <p:nvPr/>
        </p:nvGraphicFramePr>
        <p:xfrm>
          <a:off x="8144763" y="380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{BDDE0B60-131A-4A0F-B5C9-F8897C1E317D}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24"/>
          <p:cNvSpPr txBox="1"/>
          <p:nvPr/>
        </p:nvSpPr>
        <p:spPr>
          <a:xfrm>
            <a:off x="9800800" y="3352200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4" name="Google Shape;304;p24"/>
          <p:cNvGrpSpPr/>
          <p:nvPr/>
        </p:nvGrpSpPr>
        <p:grpSpPr>
          <a:xfrm>
            <a:off x="6655338" y="5647763"/>
            <a:ext cx="1413300" cy="396900"/>
            <a:chOff x="6532813" y="5647763"/>
            <a:chExt cx="1413300" cy="396900"/>
          </a:xfrm>
        </p:grpSpPr>
        <p:sp>
          <p:nvSpPr>
            <p:cNvPr id="305" name="Google Shape;305;p24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24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7" name="Google Shape;307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grpSp>
        <p:nvGrpSpPr>
          <p:cNvPr id="308" name="Google Shape;308;p24"/>
          <p:cNvGrpSpPr/>
          <p:nvPr/>
        </p:nvGrpSpPr>
        <p:grpSpPr>
          <a:xfrm>
            <a:off x="6655338" y="4912425"/>
            <a:ext cx="4066762" cy="662404"/>
            <a:chOff x="6655338" y="4912425"/>
            <a:chExt cx="4066762" cy="662404"/>
          </a:xfrm>
        </p:grpSpPr>
        <p:grpSp>
          <p:nvGrpSpPr>
            <p:cNvPr id="309" name="Google Shape;309;p24"/>
            <p:cNvGrpSpPr/>
            <p:nvPr/>
          </p:nvGrpSpPr>
          <p:grpSpPr>
            <a:xfrm>
              <a:off x="6655338" y="4922120"/>
              <a:ext cx="1413300" cy="396900"/>
              <a:chOff x="6532813" y="5647763"/>
              <a:chExt cx="1413300" cy="396900"/>
            </a:xfrm>
          </p:grpSpPr>
          <p:sp>
            <p:nvSpPr>
              <p:cNvPr id="310" name="Google Shape;310;p24"/>
              <p:cNvSpPr txBox="1"/>
              <p:nvPr/>
            </p:nvSpPr>
            <p:spPr>
              <a:xfrm>
                <a:off x="6532813" y="5647763"/>
                <a:ext cx="8112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CC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SP</a:t>
                </a:r>
                <a:endParaRPr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11" name="Google Shape;311;p24"/>
              <p:cNvCxnSpPr/>
              <p:nvPr/>
            </p:nvCxnSpPr>
            <p:spPr>
              <a:xfrm>
                <a:off x="7267813" y="5846213"/>
                <a:ext cx="678300" cy="7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12" name="Google Shape;312;p24"/>
            <p:cNvSpPr txBox="1"/>
            <p:nvPr/>
          </p:nvSpPr>
          <p:spPr>
            <a:xfrm>
              <a:off x="9992200" y="4912425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02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13" name="Google Shape;313;p24"/>
            <p:cNvSpPr txBox="1"/>
            <p:nvPr/>
          </p:nvSpPr>
          <p:spPr>
            <a:xfrm>
              <a:off x="9992200" y="5267029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20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aphicFrame>
        <p:nvGraphicFramePr>
          <p:cNvPr id="314" name="Google Shape;314;p24"/>
          <p:cNvGraphicFramePr/>
          <p:nvPr/>
        </p:nvGraphicFramePr>
        <p:xfrm>
          <a:off x="7366225" y="183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{24AF06AF-EB2D-4EFF-8AA2-17CE61F25187}</a:tableStyleId>
              </a:tblPr>
              <a:tblGrid>
                <a:gridCol w="4216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5" name="Google Shape;315;p24"/>
          <p:cNvGrpSpPr/>
          <p:nvPr/>
        </p:nvGrpSpPr>
        <p:grpSpPr>
          <a:xfrm>
            <a:off x="7545542" y="1877050"/>
            <a:ext cx="911132" cy="698303"/>
            <a:chOff x="8459942" y="1877050"/>
            <a:chExt cx="911132" cy="698303"/>
          </a:xfrm>
        </p:grpSpPr>
        <p:grpSp>
          <p:nvGrpSpPr>
            <p:cNvPr id="316" name="Google Shape;316;p24"/>
            <p:cNvGrpSpPr/>
            <p:nvPr/>
          </p:nvGrpSpPr>
          <p:grpSpPr>
            <a:xfrm>
              <a:off x="8459942" y="1877050"/>
              <a:ext cx="911132" cy="317303"/>
              <a:chOff x="9810142" y="1916900"/>
              <a:chExt cx="911132" cy="317303"/>
            </a:xfrm>
          </p:grpSpPr>
          <p:cxnSp>
            <p:nvCxnSpPr>
              <p:cNvPr id="317" name="Google Shape;317;p24"/>
              <p:cNvCxnSpPr/>
              <p:nvPr/>
            </p:nvCxnSpPr>
            <p:spPr>
              <a:xfrm flipH="1">
                <a:off x="9810142" y="1991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8" name="Google Shape;318;p24"/>
              <p:cNvSpPr txBox="1"/>
              <p:nvPr/>
            </p:nvSpPr>
            <p:spPr>
              <a:xfrm>
                <a:off x="10119774" y="1916900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01H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319" name="Google Shape;319;p24"/>
            <p:cNvGrpSpPr/>
            <p:nvPr/>
          </p:nvGrpSpPr>
          <p:grpSpPr>
            <a:xfrm>
              <a:off x="8459942" y="2264525"/>
              <a:ext cx="911132" cy="310829"/>
              <a:chOff x="9810142" y="2304375"/>
              <a:chExt cx="911132" cy="310829"/>
            </a:xfrm>
          </p:grpSpPr>
          <p:cxnSp>
            <p:nvCxnSpPr>
              <p:cNvPr id="320" name="Google Shape;320;p24"/>
              <p:cNvCxnSpPr/>
              <p:nvPr/>
            </p:nvCxnSpPr>
            <p:spPr>
              <a:xfrm flipH="1">
                <a:off x="9810142" y="2372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1" name="Google Shape;321;p24"/>
              <p:cNvSpPr txBox="1"/>
              <p:nvPr/>
            </p:nvSpPr>
            <p:spPr>
              <a:xfrm>
                <a:off x="10119774" y="2304375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20H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322" name="Google Shape;322;p24"/>
          <p:cNvGrpSpPr/>
          <p:nvPr/>
        </p:nvGrpSpPr>
        <p:grpSpPr>
          <a:xfrm>
            <a:off x="70700" y="1416000"/>
            <a:ext cx="9171400" cy="5167200"/>
            <a:chOff x="70700" y="1416000"/>
            <a:chExt cx="9171400" cy="5167200"/>
          </a:xfrm>
        </p:grpSpPr>
        <p:sp>
          <p:nvSpPr>
            <p:cNvPr id="323" name="Google Shape;323;p24"/>
            <p:cNvSpPr txBox="1"/>
            <p:nvPr/>
          </p:nvSpPr>
          <p:spPr>
            <a:xfrm>
              <a:off x="70700" y="2517600"/>
              <a:ext cx="5355600" cy="40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1000H</a:t>
              </a:r>
              <a:endParaRPr b="1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  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Definición de mis variables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3000H</a:t>
              </a:r>
              <a:endParaRPr b="1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SUB_1: ...  	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Inst. de subrutina 1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… 			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Inst. de subrutina 2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RET</a:t>
              </a: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		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Vuelve al Prog. P.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2000H</a:t>
              </a:r>
              <a:endParaRPr b="1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MOV AL, 1 		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Instrucción inútil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CALL</a:t>
              </a: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 SUB_1 	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Invoco 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subrutina 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MOV AL, 2 	</a:t>
              </a:r>
              <a:r>
                <a:rPr lang="en-US" sz="18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Otra instrucción inútil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HLT</a:t>
              </a:r>
              <a:endParaRPr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END</a:t>
              </a:r>
              <a:endParaRPr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391400" y="1416000"/>
              <a:ext cx="1850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1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24"/>
            <p:cNvGrpSpPr/>
            <p:nvPr/>
          </p:nvGrpSpPr>
          <p:grpSpPr>
            <a:xfrm>
              <a:off x="7341700" y="1877050"/>
              <a:ext cx="617100" cy="695275"/>
              <a:chOff x="9682500" y="1916900"/>
              <a:chExt cx="617100" cy="695275"/>
            </a:xfrm>
          </p:grpSpPr>
          <p:sp>
            <p:nvSpPr>
              <p:cNvPr id="326" name="Google Shape;326;p24"/>
              <p:cNvSpPr txBox="1"/>
              <p:nvPr/>
            </p:nvSpPr>
            <p:spPr>
              <a:xfrm>
                <a:off x="9682500" y="1916900"/>
                <a:ext cx="617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327" name="Google Shape;327;p24"/>
              <p:cNvSpPr txBox="1"/>
              <p:nvPr/>
            </p:nvSpPr>
            <p:spPr>
              <a:xfrm>
                <a:off x="9682500" y="2304375"/>
                <a:ext cx="617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20H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328" name="Google Shape;328;p24"/>
            <p:cNvGrpSpPr/>
            <p:nvPr/>
          </p:nvGrpSpPr>
          <p:grpSpPr>
            <a:xfrm>
              <a:off x="6851925" y="1869864"/>
              <a:ext cx="468300" cy="749700"/>
              <a:chOff x="6928125" y="1879825"/>
              <a:chExt cx="468300" cy="749700"/>
            </a:xfrm>
          </p:grpSpPr>
          <p:sp>
            <p:nvSpPr>
              <p:cNvPr id="329" name="Google Shape;329;p24"/>
              <p:cNvSpPr txBox="1"/>
              <p:nvPr/>
            </p:nvSpPr>
            <p:spPr>
              <a:xfrm>
                <a:off x="6928125" y="1879825"/>
                <a:ext cx="468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L</a:t>
                </a:r>
                <a:endParaRPr b="1" sz="15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330" name="Google Shape;330;p24"/>
              <p:cNvSpPr txBox="1"/>
              <p:nvPr/>
            </p:nvSpPr>
            <p:spPr>
              <a:xfrm>
                <a:off x="6928125" y="2260825"/>
                <a:ext cx="468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H</a:t>
                </a:r>
                <a:endParaRPr b="1" sz="15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cxnSp>
        <p:nvCxnSpPr>
          <p:cNvPr id="331" name="Google Shape;331;p24"/>
          <p:cNvCxnSpPr/>
          <p:nvPr/>
        </p:nvCxnSpPr>
        <p:spPr>
          <a:xfrm rot="10800000">
            <a:off x="5547191" y="5216691"/>
            <a:ext cx="6783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4"/>
          <p:cNvCxnSpPr/>
          <p:nvPr/>
        </p:nvCxnSpPr>
        <p:spPr>
          <a:xfrm rot="10800000">
            <a:off x="5547191" y="5521491"/>
            <a:ext cx="6783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4"/>
          <p:cNvCxnSpPr/>
          <p:nvPr/>
        </p:nvCxnSpPr>
        <p:spPr>
          <a:xfrm rot="10800000">
            <a:off x="5547191" y="3862258"/>
            <a:ext cx="6783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4"/>
          <p:cNvCxnSpPr/>
          <p:nvPr/>
        </p:nvCxnSpPr>
        <p:spPr>
          <a:xfrm rot="10800000">
            <a:off x="5547191" y="4446108"/>
            <a:ext cx="6783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4"/>
          <p:cNvCxnSpPr/>
          <p:nvPr/>
        </p:nvCxnSpPr>
        <p:spPr>
          <a:xfrm rot="10800000">
            <a:off x="5547191" y="5806370"/>
            <a:ext cx="6783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6" name="Google Shape;336;p24"/>
          <p:cNvGrpSpPr/>
          <p:nvPr/>
        </p:nvGrpSpPr>
        <p:grpSpPr>
          <a:xfrm>
            <a:off x="8049060" y="1877050"/>
            <a:ext cx="911132" cy="698303"/>
            <a:chOff x="8459942" y="1877050"/>
            <a:chExt cx="911132" cy="698303"/>
          </a:xfrm>
        </p:grpSpPr>
        <p:grpSp>
          <p:nvGrpSpPr>
            <p:cNvPr id="337" name="Google Shape;337;p24"/>
            <p:cNvGrpSpPr/>
            <p:nvPr/>
          </p:nvGrpSpPr>
          <p:grpSpPr>
            <a:xfrm>
              <a:off x="8459942" y="1877050"/>
              <a:ext cx="911132" cy="317303"/>
              <a:chOff x="9810142" y="1916900"/>
              <a:chExt cx="911132" cy="317303"/>
            </a:xfrm>
          </p:grpSpPr>
          <p:cxnSp>
            <p:nvCxnSpPr>
              <p:cNvPr id="338" name="Google Shape;338;p24"/>
              <p:cNvCxnSpPr/>
              <p:nvPr/>
            </p:nvCxnSpPr>
            <p:spPr>
              <a:xfrm flipH="1">
                <a:off x="9810142" y="1991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9" name="Google Shape;339;p24"/>
              <p:cNvSpPr txBox="1"/>
              <p:nvPr/>
            </p:nvSpPr>
            <p:spPr>
              <a:xfrm>
                <a:off x="10119774" y="1916900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340" name="Google Shape;340;p24"/>
            <p:cNvGrpSpPr/>
            <p:nvPr/>
          </p:nvGrpSpPr>
          <p:grpSpPr>
            <a:xfrm>
              <a:off x="8459942" y="2264525"/>
              <a:ext cx="911132" cy="310829"/>
              <a:chOff x="9810142" y="2304375"/>
              <a:chExt cx="911132" cy="310829"/>
            </a:xfrm>
          </p:grpSpPr>
          <p:cxnSp>
            <p:nvCxnSpPr>
              <p:cNvPr id="341" name="Google Shape;341;p24"/>
              <p:cNvCxnSpPr/>
              <p:nvPr/>
            </p:nvCxnSpPr>
            <p:spPr>
              <a:xfrm flipH="1">
                <a:off x="9810142" y="2372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2" name="Google Shape;342;p24"/>
              <p:cNvSpPr txBox="1"/>
              <p:nvPr/>
            </p:nvSpPr>
            <p:spPr>
              <a:xfrm>
                <a:off x="10119774" y="2304375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30H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cxnSp>
        <p:nvCxnSpPr>
          <p:cNvPr id="343" name="Google Shape;343;p24"/>
          <p:cNvCxnSpPr/>
          <p:nvPr/>
        </p:nvCxnSpPr>
        <p:spPr>
          <a:xfrm rot="10800000">
            <a:off x="5547191" y="4157097"/>
            <a:ext cx="6783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4" name="Google Shape;344;p24"/>
          <p:cNvGrpSpPr/>
          <p:nvPr/>
        </p:nvGrpSpPr>
        <p:grpSpPr>
          <a:xfrm>
            <a:off x="8506260" y="1877050"/>
            <a:ext cx="911132" cy="698303"/>
            <a:chOff x="8459942" y="1877050"/>
            <a:chExt cx="911132" cy="698303"/>
          </a:xfrm>
        </p:grpSpPr>
        <p:grpSp>
          <p:nvGrpSpPr>
            <p:cNvPr id="345" name="Google Shape;345;p24"/>
            <p:cNvGrpSpPr/>
            <p:nvPr/>
          </p:nvGrpSpPr>
          <p:grpSpPr>
            <a:xfrm>
              <a:off x="8459942" y="1877050"/>
              <a:ext cx="911132" cy="317303"/>
              <a:chOff x="9810142" y="1916900"/>
              <a:chExt cx="911132" cy="317303"/>
            </a:xfrm>
          </p:grpSpPr>
          <p:cxnSp>
            <p:nvCxnSpPr>
              <p:cNvPr id="346" name="Google Shape;346;p24"/>
              <p:cNvCxnSpPr/>
              <p:nvPr/>
            </p:nvCxnSpPr>
            <p:spPr>
              <a:xfrm flipH="1">
                <a:off x="9810142" y="1991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7" name="Google Shape;347;p24"/>
              <p:cNvSpPr txBox="1"/>
              <p:nvPr/>
            </p:nvSpPr>
            <p:spPr>
              <a:xfrm>
                <a:off x="10119774" y="1916900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01H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348" name="Google Shape;348;p24"/>
            <p:cNvGrpSpPr/>
            <p:nvPr/>
          </p:nvGrpSpPr>
          <p:grpSpPr>
            <a:xfrm>
              <a:off x="8459942" y="2264525"/>
              <a:ext cx="911132" cy="310829"/>
              <a:chOff x="9810142" y="2304375"/>
              <a:chExt cx="911132" cy="310829"/>
            </a:xfrm>
          </p:grpSpPr>
          <p:cxnSp>
            <p:nvCxnSpPr>
              <p:cNvPr id="349" name="Google Shape;349;p24"/>
              <p:cNvCxnSpPr/>
              <p:nvPr/>
            </p:nvCxnSpPr>
            <p:spPr>
              <a:xfrm flipH="1">
                <a:off x="9810142" y="2372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24"/>
              <p:cNvSpPr txBox="1"/>
              <p:nvPr/>
            </p:nvSpPr>
            <p:spPr>
              <a:xfrm>
                <a:off x="10119774" y="2304375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30H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351" name="Google Shape;351;p24"/>
          <p:cNvGrpSpPr/>
          <p:nvPr/>
        </p:nvGrpSpPr>
        <p:grpSpPr>
          <a:xfrm>
            <a:off x="8963460" y="1877050"/>
            <a:ext cx="911132" cy="698303"/>
            <a:chOff x="8459942" y="1877050"/>
            <a:chExt cx="911132" cy="698303"/>
          </a:xfrm>
        </p:grpSpPr>
        <p:grpSp>
          <p:nvGrpSpPr>
            <p:cNvPr id="352" name="Google Shape;352;p24"/>
            <p:cNvGrpSpPr/>
            <p:nvPr/>
          </p:nvGrpSpPr>
          <p:grpSpPr>
            <a:xfrm>
              <a:off x="8459942" y="1877050"/>
              <a:ext cx="911132" cy="317303"/>
              <a:chOff x="9810142" y="1916900"/>
              <a:chExt cx="911132" cy="317303"/>
            </a:xfrm>
          </p:grpSpPr>
          <p:cxnSp>
            <p:nvCxnSpPr>
              <p:cNvPr id="353" name="Google Shape;353;p24"/>
              <p:cNvCxnSpPr/>
              <p:nvPr/>
            </p:nvCxnSpPr>
            <p:spPr>
              <a:xfrm flipH="1">
                <a:off x="9810142" y="1991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4" name="Google Shape;354;p24"/>
              <p:cNvSpPr txBox="1"/>
              <p:nvPr/>
            </p:nvSpPr>
            <p:spPr>
              <a:xfrm>
                <a:off x="10119774" y="1916900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02H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355" name="Google Shape;355;p24"/>
            <p:cNvGrpSpPr/>
            <p:nvPr/>
          </p:nvGrpSpPr>
          <p:grpSpPr>
            <a:xfrm>
              <a:off x="8459942" y="2264525"/>
              <a:ext cx="911132" cy="310829"/>
              <a:chOff x="9810142" y="2304375"/>
              <a:chExt cx="911132" cy="310829"/>
            </a:xfrm>
          </p:grpSpPr>
          <p:cxnSp>
            <p:nvCxnSpPr>
              <p:cNvPr id="356" name="Google Shape;356;p24"/>
              <p:cNvCxnSpPr/>
              <p:nvPr/>
            </p:nvCxnSpPr>
            <p:spPr>
              <a:xfrm flipH="1">
                <a:off x="9810142" y="2372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7" name="Google Shape;357;p24"/>
              <p:cNvSpPr txBox="1"/>
              <p:nvPr/>
            </p:nvSpPr>
            <p:spPr>
              <a:xfrm>
                <a:off x="10119774" y="2304375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30H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358" name="Google Shape;358;p24"/>
          <p:cNvGrpSpPr/>
          <p:nvPr/>
        </p:nvGrpSpPr>
        <p:grpSpPr>
          <a:xfrm>
            <a:off x="9420660" y="1877050"/>
            <a:ext cx="911132" cy="698303"/>
            <a:chOff x="8459942" y="1877050"/>
            <a:chExt cx="911132" cy="698303"/>
          </a:xfrm>
        </p:grpSpPr>
        <p:grpSp>
          <p:nvGrpSpPr>
            <p:cNvPr id="359" name="Google Shape;359;p24"/>
            <p:cNvGrpSpPr/>
            <p:nvPr/>
          </p:nvGrpSpPr>
          <p:grpSpPr>
            <a:xfrm>
              <a:off x="8459942" y="1877050"/>
              <a:ext cx="911132" cy="317303"/>
              <a:chOff x="9810142" y="1916900"/>
              <a:chExt cx="911132" cy="317303"/>
            </a:xfrm>
          </p:grpSpPr>
          <p:cxnSp>
            <p:nvCxnSpPr>
              <p:cNvPr id="360" name="Google Shape;360;p24"/>
              <p:cNvCxnSpPr/>
              <p:nvPr/>
            </p:nvCxnSpPr>
            <p:spPr>
              <a:xfrm flipH="1">
                <a:off x="9810142" y="1991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1" name="Google Shape;361;p24"/>
              <p:cNvSpPr txBox="1"/>
              <p:nvPr/>
            </p:nvSpPr>
            <p:spPr>
              <a:xfrm>
                <a:off x="10119774" y="1916900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02H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362" name="Google Shape;362;p24"/>
            <p:cNvGrpSpPr/>
            <p:nvPr/>
          </p:nvGrpSpPr>
          <p:grpSpPr>
            <a:xfrm>
              <a:off x="8459942" y="2264525"/>
              <a:ext cx="911132" cy="310829"/>
              <a:chOff x="9810142" y="2304375"/>
              <a:chExt cx="911132" cy="310829"/>
            </a:xfrm>
          </p:grpSpPr>
          <p:cxnSp>
            <p:nvCxnSpPr>
              <p:cNvPr id="363" name="Google Shape;363;p24"/>
              <p:cNvCxnSpPr/>
              <p:nvPr/>
            </p:nvCxnSpPr>
            <p:spPr>
              <a:xfrm flipH="1">
                <a:off x="9810142" y="237280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24"/>
              <p:cNvSpPr txBox="1"/>
              <p:nvPr/>
            </p:nvSpPr>
            <p:spPr>
              <a:xfrm>
                <a:off x="10119774" y="2304375"/>
                <a:ext cx="601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2</a:t>
                </a: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09" name="Google Shape;109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3" name="Google Shape;113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1524000" y="2376444"/>
            <a:ext cx="91440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52738"/>
                </a:solidFill>
              </a:rPr>
              <a:t>Pila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524000" y="3602042"/>
            <a:ext cx="9144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También llamada Stack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Pila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75500" y="2005200"/>
            <a:ext cx="623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requiere un registro Puntero de Pila: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 (Stack Pointer)</a:t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6840913" y="2070000"/>
            <a:ext cx="5268437" cy="672600"/>
            <a:chOff x="6840913" y="2070000"/>
            <a:chExt cx="5268437" cy="672600"/>
          </a:xfrm>
        </p:grpSpPr>
        <p:cxnSp>
          <p:nvCxnSpPr>
            <p:cNvPr id="125" name="Google Shape;125;p17"/>
            <p:cNvCxnSpPr/>
            <p:nvPr/>
          </p:nvCxnSpPr>
          <p:spPr>
            <a:xfrm>
              <a:off x="6840913" y="2247150"/>
              <a:ext cx="1112700" cy="15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8249250" y="2070000"/>
              <a:ext cx="3860100" cy="6726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Se encuentra implícitamente en el tope de la pila</a:t>
              </a:r>
              <a:endParaRPr sz="18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27" name="Google Shape;127;p17"/>
          <p:cNvSpPr txBox="1"/>
          <p:nvPr/>
        </p:nvSpPr>
        <p:spPr>
          <a:xfrm>
            <a:off x="375500" y="1362550"/>
            <a:ext cx="623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La pila es un sector de la memoria con acceso </a:t>
            </a:r>
            <a:r>
              <a:rPr b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LIFO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840913" y="1427350"/>
            <a:ext cx="3612437" cy="369600"/>
            <a:chOff x="6840913" y="1427350"/>
            <a:chExt cx="3612437" cy="3696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6840913" y="1604500"/>
              <a:ext cx="1112700" cy="15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8249250" y="1427350"/>
              <a:ext cx="2204100" cy="3696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Last in, first out</a:t>
              </a:r>
              <a:endParaRPr i="1" sz="18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aphicFrame>
        <p:nvGraphicFramePr>
          <p:cNvPr id="131" name="Google Shape;131;p17"/>
          <p:cNvGraphicFramePr/>
          <p:nvPr/>
        </p:nvGraphicFramePr>
        <p:xfrm>
          <a:off x="1850038" y="380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{BDDE0B60-131A-4A0F-B5C9-F8897C1E317D}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17"/>
          <p:cNvSpPr txBox="1"/>
          <p:nvPr/>
        </p:nvSpPr>
        <p:spPr>
          <a:xfrm>
            <a:off x="9520550" y="4224375"/>
            <a:ext cx="2305200" cy="1376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CECE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Solo se pueden usar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CECE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registros enteros </a:t>
            </a:r>
            <a:r>
              <a:rPr i="1" lang="en-US" sz="16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(16 bits)</a:t>
            </a: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506075" y="3352200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360613" y="5647763"/>
            <a:ext cx="1413300" cy="396900"/>
            <a:chOff x="6532813" y="5647763"/>
            <a:chExt cx="1413300" cy="396900"/>
          </a:xfrm>
        </p:grpSpPr>
        <p:sp>
          <p:nvSpPr>
            <p:cNvPr id="135" name="Google Shape;135;p17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" name="Google Shape;136;p17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7" name="Google Shape;137;p17"/>
          <p:cNvSpPr txBox="1"/>
          <p:nvPr/>
        </p:nvSpPr>
        <p:spPr>
          <a:xfrm>
            <a:off x="6094850" y="4455325"/>
            <a:ext cx="3018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Poner datos: </a:t>
            </a:r>
            <a:r>
              <a:rPr b="1" lang="en-US" sz="16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dato</a:t>
            </a:r>
            <a:endParaRPr b="1" i="1"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094850" y="4870300"/>
            <a:ext cx="3018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Sacar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datos: </a:t>
            </a:r>
            <a:r>
              <a:rPr b="1" lang="en-US" sz="16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dato</a:t>
            </a:r>
            <a:endParaRPr b="1" i="1"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39" name="Google Shape;139;p17"/>
          <p:cNvGrpSpPr/>
          <p:nvPr/>
        </p:nvGrpSpPr>
        <p:grpSpPr>
          <a:xfrm>
            <a:off x="5815000" y="2955375"/>
            <a:ext cx="2896150" cy="3439800"/>
            <a:chOff x="5815000" y="2955375"/>
            <a:chExt cx="2896150" cy="3439800"/>
          </a:xfrm>
        </p:grpSpPr>
        <p:sp>
          <p:nvSpPr>
            <p:cNvPr id="140" name="Google Shape;140;p17"/>
            <p:cNvSpPr txBox="1"/>
            <p:nvPr/>
          </p:nvSpPr>
          <p:spPr>
            <a:xfrm>
              <a:off x="6094850" y="3352200"/>
              <a:ext cx="261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Libre Baskerville"/>
                  <a:ea typeface="Libre Baskerville"/>
                  <a:cs typeface="Libre Baskerville"/>
                  <a:sym typeface="Libre Baskerville"/>
                </a:rPr>
                <a:t>2 INSTRUCCIONES DISPONIBLES</a:t>
              </a:r>
              <a:endParaRPr b="1" i="1" sz="16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141" name="Google Shape;141;p17"/>
            <p:cNvCxnSpPr/>
            <p:nvPr/>
          </p:nvCxnSpPr>
          <p:spPr>
            <a:xfrm flipH="1">
              <a:off x="5815000" y="2955375"/>
              <a:ext cx="2100" cy="34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Pila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375500" y="2057975"/>
            <a:ext cx="76932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Los pasos que se ejecutan internamente cuando hacemos un </a:t>
            </a:r>
            <a:r>
              <a:rPr b="1" lang="en-US" sz="16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son: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Decrementa en 1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Inserta parte alta del dato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Decrementa en 1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 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nuevamente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Inserta parte baja del dato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75500" y="1591150"/>
            <a:ext cx="776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La operación </a:t>
            </a:r>
            <a:r>
              <a:rPr b="1" lang="en-US" sz="16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guarda un dato (de 16 bits) 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 la pila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8144763" y="380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{BDDE0B60-131A-4A0F-B5C9-F8897C1E317D}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18"/>
          <p:cNvSpPr txBox="1"/>
          <p:nvPr/>
        </p:nvSpPr>
        <p:spPr>
          <a:xfrm>
            <a:off x="9800800" y="3352200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6655338" y="5647763"/>
            <a:ext cx="1413300" cy="396900"/>
            <a:chOff x="6532813" y="5647763"/>
            <a:chExt cx="1413300" cy="396900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4" name="Google Shape;154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Operación PUSH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15950" y="4147600"/>
            <a:ext cx="623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MOV AX, 1234H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el valor 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1234H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 AX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CX, 96FCH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el valor 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96FCH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 CX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>
            <a:off x="6655338" y="5293159"/>
            <a:ext cx="1413300" cy="396900"/>
            <a:chOff x="6532813" y="5647763"/>
            <a:chExt cx="1413300" cy="396900"/>
          </a:xfrm>
        </p:grpSpPr>
        <p:sp>
          <p:nvSpPr>
            <p:cNvPr id="157" name="Google Shape;157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" name="Google Shape;158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9" name="Google Shape;159;p18"/>
          <p:cNvGrpSpPr/>
          <p:nvPr/>
        </p:nvGrpSpPr>
        <p:grpSpPr>
          <a:xfrm>
            <a:off x="6655338" y="4922120"/>
            <a:ext cx="1413300" cy="396900"/>
            <a:chOff x="6532813" y="5647763"/>
            <a:chExt cx="1413300" cy="396900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" name="Google Shape;161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2" name="Google Shape;162;p18"/>
          <p:cNvGrpSpPr/>
          <p:nvPr/>
        </p:nvGrpSpPr>
        <p:grpSpPr>
          <a:xfrm>
            <a:off x="6655338" y="4551081"/>
            <a:ext cx="1413300" cy="396900"/>
            <a:chOff x="6532813" y="5647763"/>
            <a:chExt cx="1413300" cy="396900"/>
          </a:xfrm>
        </p:grpSpPr>
        <p:sp>
          <p:nvSpPr>
            <p:cNvPr id="163" name="Google Shape;163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" name="Google Shape;164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5" name="Google Shape;165;p18"/>
          <p:cNvGrpSpPr/>
          <p:nvPr/>
        </p:nvGrpSpPr>
        <p:grpSpPr>
          <a:xfrm>
            <a:off x="6655338" y="4180041"/>
            <a:ext cx="1413300" cy="396900"/>
            <a:chOff x="6532813" y="5647763"/>
            <a:chExt cx="1413300" cy="396900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" name="Google Shape;167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8" name="Google Shape;168;p18"/>
          <p:cNvSpPr txBox="1"/>
          <p:nvPr/>
        </p:nvSpPr>
        <p:spPr>
          <a:xfrm>
            <a:off x="9992200" y="4912425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34H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9992200" y="5267029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12</a:t>
            </a: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15950" y="5270678"/>
            <a:ext cx="623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CX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Guardo CX en la pila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9992200" y="4206703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FC</a:t>
            </a: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9992200" y="4561307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96</a:t>
            </a: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15950" y="4889678"/>
            <a:ext cx="623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AX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Guardo AX en la pila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74" name="Google Shape;174;p18"/>
          <p:cNvGraphicFramePr/>
          <p:nvPr/>
        </p:nvGraphicFramePr>
        <p:xfrm>
          <a:off x="9707025" y="187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{24AF06AF-EB2D-4EFF-8AA2-17CE61F25187}</a:tableStyleId>
              </a:tblPr>
              <a:tblGrid>
                <a:gridCol w="757600"/>
                <a:gridCol w="901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pSp>
        <p:nvGrpSpPr>
          <p:cNvPr id="175" name="Google Shape;175;p18"/>
          <p:cNvGrpSpPr/>
          <p:nvPr/>
        </p:nvGrpSpPr>
        <p:grpSpPr>
          <a:xfrm>
            <a:off x="9137925" y="1418275"/>
            <a:ext cx="2227700" cy="1211250"/>
            <a:chOff x="9137925" y="1418275"/>
            <a:chExt cx="2227700" cy="1211250"/>
          </a:xfrm>
        </p:grpSpPr>
        <p:sp>
          <p:nvSpPr>
            <p:cNvPr id="176" name="Google Shape;176;p18"/>
            <p:cNvSpPr txBox="1"/>
            <p:nvPr/>
          </p:nvSpPr>
          <p:spPr>
            <a:xfrm>
              <a:off x="10520700" y="191690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FC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10520700" y="2304375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96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9707025" y="1418275"/>
              <a:ext cx="7575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Libre Baskerville"/>
                  <a:ea typeface="Libre Baskerville"/>
                  <a:cs typeface="Libre Baskerville"/>
                  <a:sym typeface="Libre Baskerville"/>
                </a:rPr>
                <a:t>AX</a:t>
              </a:r>
              <a:endParaRPr b="1" sz="15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10455125" y="1418275"/>
              <a:ext cx="9105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Libre Baskerville"/>
                  <a:ea typeface="Libre Baskerville"/>
                  <a:cs typeface="Libre Baskerville"/>
                  <a:sym typeface="Libre Baskerville"/>
                </a:rPr>
                <a:t>C</a:t>
              </a:r>
              <a:r>
                <a:rPr b="1" lang="en-US" sz="1500">
                  <a:latin typeface="Libre Baskerville"/>
                  <a:ea typeface="Libre Baskerville"/>
                  <a:cs typeface="Libre Baskerville"/>
                  <a:sym typeface="Libre Baskerville"/>
                </a:rPr>
                <a:t>X</a:t>
              </a:r>
              <a:endParaRPr b="1" sz="15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9137925" y="1879825"/>
              <a:ext cx="4683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Libre Baskerville"/>
                  <a:ea typeface="Libre Baskerville"/>
                  <a:cs typeface="Libre Baskerville"/>
                  <a:sym typeface="Libre Baskerville"/>
                </a:rPr>
                <a:t>L</a:t>
              </a:r>
              <a:endParaRPr b="1" sz="15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9137925" y="2260825"/>
              <a:ext cx="4683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 sz="15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9682500" y="191690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34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9682500" y="2304375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12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Pila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375500" y="2057975"/>
            <a:ext cx="76932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Los pasos que se ejecutan internamente cuando hacemos un </a:t>
            </a:r>
            <a:r>
              <a:rPr b="1" lang="en-US" sz="16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son: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Guarda parte baja del dato en la parte baja del registro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Incrementa en 1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Guarda parte alta del dato en la parte alta del registro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eriod"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Incrementa en 1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 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nuevamente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375500" y="1591150"/>
            <a:ext cx="776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La operación </a:t>
            </a:r>
            <a:r>
              <a:rPr b="1" lang="en-US" sz="16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desapila un dato (de 16 bits) y lo guarda en un registro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91" name="Google Shape;191;p19"/>
          <p:cNvGraphicFramePr/>
          <p:nvPr/>
        </p:nvGraphicFramePr>
        <p:xfrm>
          <a:off x="8144763" y="380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{BDDE0B60-131A-4A0F-B5C9-F8897C1E317D}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19"/>
          <p:cNvSpPr txBox="1"/>
          <p:nvPr/>
        </p:nvSpPr>
        <p:spPr>
          <a:xfrm>
            <a:off x="9800800" y="3352200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>
            <a:off x="6655338" y="5647763"/>
            <a:ext cx="1413300" cy="396900"/>
            <a:chOff x="6532813" y="5647763"/>
            <a:chExt cx="1413300" cy="396900"/>
          </a:xfrm>
        </p:grpSpPr>
        <p:sp>
          <p:nvSpPr>
            <p:cNvPr id="194" name="Google Shape;194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6" name="Google Shape;196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Operación POP</a:t>
            </a:r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6655338" y="5293159"/>
            <a:ext cx="1413300" cy="396900"/>
            <a:chOff x="6532813" y="5647763"/>
            <a:chExt cx="1413300" cy="396900"/>
          </a:xfrm>
        </p:grpSpPr>
        <p:sp>
          <p:nvSpPr>
            <p:cNvPr id="198" name="Google Shape;198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" name="Google Shape;199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0" name="Google Shape;200;p19"/>
          <p:cNvGrpSpPr/>
          <p:nvPr/>
        </p:nvGrpSpPr>
        <p:grpSpPr>
          <a:xfrm>
            <a:off x="6655338" y="4922120"/>
            <a:ext cx="1413300" cy="396900"/>
            <a:chOff x="6532813" y="5647763"/>
            <a:chExt cx="1413300" cy="396900"/>
          </a:xfrm>
        </p:grpSpPr>
        <p:sp>
          <p:nvSpPr>
            <p:cNvPr id="201" name="Google Shape;201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3" name="Google Shape;203;p19"/>
          <p:cNvGrpSpPr/>
          <p:nvPr/>
        </p:nvGrpSpPr>
        <p:grpSpPr>
          <a:xfrm>
            <a:off x="6655338" y="4551081"/>
            <a:ext cx="1413300" cy="396900"/>
            <a:chOff x="6532813" y="5647763"/>
            <a:chExt cx="1413300" cy="396900"/>
          </a:xfrm>
        </p:grpSpPr>
        <p:sp>
          <p:nvSpPr>
            <p:cNvPr id="204" name="Google Shape;204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5" name="Google Shape;205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6" name="Google Shape;206;p19"/>
          <p:cNvGrpSpPr/>
          <p:nvPr/>
        </p:nvGrpSpPr>
        <p:grpSpPr>
          <a:xfrm>
            <a:off x="6655338" y="4180041"/>
            <a:ext cx="1413300" cy="396900"/>
            <a:chOff x="6532813" y="5647763"/>
            <a:chExt cx="1413300" cy="396900"/>
          </a:xfrm>
        </p:grpSpPr>
        <p:sp>
          <p:nvSpPr>
            <p:cNvPr id="207" name="Google Shape;207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" name="Google Shape;208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9" name="Google Shape;209;p19"/>
          <p:cNvSpPr txBox="1"/>
          <p:nvPr/>
        </p:nvSpPr>
        <p:spPr>
          <a:xfrm>
            <a:off x="9992200" y="4912425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34H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9992200" y="5267029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12H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15950" y="4587703"/>
            <a:ext cx="623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CX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Desapilo un elemento y lo guardo en CX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9992200" y="4206703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FCH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9992200" y="4561307"/>
            <a:ext cx="7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96H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15950" y="4206703"/>
            <a:ext cx="6239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AX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Desapilo un elemento y lo guardo en AX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15" name="Google Shape;215;p19"/>
          <p:cNvGraphicFramePr/>
          <p:nvPr/>
        </p:nvGraphicFramePr>
        <p:xfrm>
          <a:off x="9707025" y="187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{24AF06AF-EB2D-4EFF-8AA2-17CE61F25187}</a:tableStyleId>
              </a:tblPr>
              <a:tblGrid>
                <a:gridCol w="757600"/>
                <a:gridCol w="901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6" name="Google Shape;216;p19"/>
          <p:cNvSpPr txBox="1"/>
          <p:nvPr/>
        </p:nvSpPr>
        <p:spPr>
          <a:xfrm>
            <a:off x="9707025" y="1418275"/>
            <a:ext cx="75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AX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10455125" y="1418275"/>
            <a:ext cx="910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CX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9137925" y="187982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9137925" y="226082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20" name="Google Shape;220;p19"/>
          <p:cNvGrpSpPr/>
          <p:nvPr/>
        </p:nvGrpSpPr>
        <p:grpSpPr>
          <a:xfrm>
            <a:off x="9682500" y="1916900"/>
            <a:ext cx="468300" cy="695275"/>
            <a:chOff x="9682500" y="1916900"/>
            <a:chExt cx="468300" cy="695275"/>
          </a:xfrm>
        </p:grpSpPr>
        <p:sp>
          <p:nvSpPr>
            <p:cNvPr id="221" name="Google Shape;221;p19"/>
            <p:cNvSpPr txBox="1"/>
            <p:nvPr/>
          </p:nvSpPr>
          <p:spPr>
            <a:xfrm>
              <a:off x="9682500" y="191690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34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9682500" y="2304375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12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9810142" y="1916900"/>
            <a:ext cx="701736" cy="317303"/>
            <a:chOff x="9810142" y="1916900"/>
            <a:chExt cx="701736" cy="317303"/>
          </a:xfrm>
        </p:grpSpPr>
        <p:cxnSp>
          <p:nvCxnSpPr>
            <p:cNvPr id="224" name="Google Shape;224;p19"/>
            <p:cNvCxnSpPr/>
            <p:nvPr/>
          </p:nvCxnSpPr>
          <p:spPr>
            <a:xfrm flipH="1">
              <a:off x="9810142" y="1991803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10043578" y="191690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FC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9810142" y="2304375"/>
            <a:ext cx="701736" cy="310828"/>
            <a:chOff x="9810142" y="2304375"/>
            <a:chExt cx="701736" cy="310828"/>
          </a:xfrm>
        </p:grpSpPr>
        <p:cxnSp>
          <p:nvCxnSpPr>
            <p:cNvPr id="227" name="Google Shape;227;p19"/>
            <p:cNvCxnSpPr/>
            <p:nvPr/>
          </p:nvCxnSpPr>
          <p:spPr>
            <a:xfrm flipH="1">
              <a:off x="9810142" y="2372803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19"/>
            <p:cNvSpPr txBox="1"/>
            <p:nvPr/>
          </p:nvSpPr>
          <p:spPr>
            <a:xfrm>
              <a:off x="10043578" y="2304375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96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10648342" y="1916900"/>
            <a:ext cx="701736" cy="317303"/>
            <a:chOff x="10648342" y="1916900"/>
            <a:chExt cx="701736" cy="317303"/>
          </a:xfrm>
        </p:grpSpPr>
        <p:cxnSp>
          <p:nvCxnSpPr>
            <p:cNvPr id="230" name="Google Shape;230;p19"/>
            <p:cNvCxnSpPr/>
            <p:nvPr/>
          </p:nvCxnSpPr>
          <p:spPr>
            <a:xfrm flipH="1">
              <a:off x="10648342" y="1991803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19"/>
            <p:cNvSpPr txBox="1"/>
            <p:nvPr/>
          </p:nvSpPr>
          <p:spPr>
            <a:xfrm>
              <a:off x="10881778" y="191690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34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32" name="Google Shape;232;p19"/>
          <p:cNvSpPr txBox="1"/>
          <p:nvPr/>
        </p:nvSpPr>
        <p:spPr>
          <a:xfrm>
            <a:off x="10520700" y="191690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FC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10520700" y="2304375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96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10648342" y="2304375"/>
            <a:ext cx="701736" cy="310828"/>
            <a:chOff x="10648342" y="2304375"/>
            <a:chExt cx="701736" cy="310828"/>
          </a:xfrm>
        </p:grpSpPr>
        <p:cxnSp>
          <p:nvCxnSpPr>
            <p:cNvPr id="235" name="Google Shape;235;p19"/>
            <p:cNvCxnSpPr/>
            <p:nvPr/>
          </p:nvCxnSpPr>
          <p:spPr>
            <a:xfrm flipH="1">
              <a:off x="10648342" y="2372803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9"/>
            <p:cNvSpPr txBox="1"/>
            <p:nvPr/>
          </p:nvSpPr>
          <p:spPr>
            <a:xfrm>
              <a:off x="10881778" y="2304375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12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0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42" name="Google Shape;242;p20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5" name="Google Shape;245;p20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46" name="Google Shape;246;p20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49" name="Google Shape;249;p20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52738"/>
                </a:solidFill>
              </a:rPr>
              <a:t>Subrutinas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1524000" y="3602042"/>
            <a:ext cx="9144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Programación modular en Assembler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1"/>
          <p:cNvGrpSpPr/>
          <p:nvPr/>
        </p:nvGrpSpPr>
        <p:grpSpPr>
          <a:xfrm>
            <a:off x="308775" y="2609725"/>
            <a:ext cx="7669775" cy="813600"/>
            <a:chOff x="308775" y="2609725"/>
            <a:chExt cx="7669775" cy="813600"/>
          </a:xfrm>
        </p:grpSpPr>
        <p:sp>
          <p:nvSpPr>
            <p:cNvPr id="256" name="Google Shape;256;p21"/>
            <p:cNvSpPr/>
            <p:nvPr/>
          </p:nvSpPr>
          <p:spPr>
            <a:xfrm>
              <a:off x="308775" y="2609725"/>
              <a:ext cx="6026400" cy="813600"/>
            </a:xfrm>
            <a:prstGeom prst="rect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 txBox="1"/>
            <p:nvPr/>
          </p:nvSpPr>
          <p:spPr>
            <a:xfrm>
              <a:off x="6743450" y="2817325"/>
              <a:ext cx="12351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F81BD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b="1" sz="1600">
                <a:solidFill>
                  <a:srgbClr val="4F81B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21"/>
          <p:cNvGrpSpPr/>
          <p:nvPr/>
        </p:nvGrpSpPr>
        <p:grpSpPr>
          <a:xfrm>
            <a:off x="308775" y="3505250"/>
            <a:ext cx="8018375" cy="1266000"/>
            <a:chOff x="308775" y="3505250"/>
            <a:chExt cx="8018375" cy="1266000"/>
          </a:xfrm>
        </p:grpSpPr>
        <p:sp>
          <p:nvSpPr>
            <p:cNvPr id="259" name="Google Shape;259;p21"/>
            <p:cNvSpPr/>
            <p:nvPr/>
          </p:nvSpPr>
          <p:spPr>
            <a:xfrm>
              <a:off x="308775" y="3505250"/>
              <a:ext cx="6026400" cy="1266000"/>
            </a:xfrm>
            <a:prstGeom prst="rect">
              <a:avLst/>
            </a:prstGeom>
            <a:noFill/>
            <a:ln cap="flat" cmpd="sng" w="28575">
              <a:solidFill>
                <a:srgbClr val="EB64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6743450" y="3939050"/>
              <a:ext cx="1583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EB641B"/>
                  </a:solidFill>
                  <a:latin typeface="Roboto"/>
                  <a:ea typeface="Roboto"/>
                  <a:cs typeface="Roboto"/>
                  <a:sym typeface="Roboto"/>
                </a:rPr>
                <a:t>SUBRUTINAS</a:t>
              </a:r>
              <a:endParaRPr b="1" sz="1600">
                <a:solidFill>
                  <a:srgbClr val="EB641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21"/>
          <p:cNvGrpSpPr/>
          <p:nvPr/>
        </p:nvGrpSpPr>
        <p:grpSpPr>
          <a:xfrm>
            <a:off x="308775" y="4862225"/>
            <a:ext cx="8018375" cy="1533000"/>
            <a:chOff x="308775" y="4862225"/>
            <a:chExt cx="8018375" cy="1533000"/>
          </a:xfrm>
        </p:grpSpPr>
        <p:sp>
          <p:nvSpPr>
            <p:cNvPr id="262" name="Google Shape;262;p21"/>
            <p:cNvSpPr/>
            <p:nvPr/>
          </p:nvSpPr>
          <p:spPr>
            <a:xfrm>
              <a:off x="308775" y="4862225"/>
              <a:ext cx="6026400" cy="15330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6743450" y="5429525"/>
              <a:ext cx="1583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PROG. PRINC.</a:t>
              </a:r>
              <a:endParaRPr b="1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" name="Google Shape;264;p21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Concepto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375500" y="1622675"/>
            <a:ext cx="10710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Al igual que otros lenguajes, Assembler también permite programar de manera modular.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Las subrutinas son similares a los </a:t>
            </a:r>
            <a:r>
              <a:rPr i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procedures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o </a:t>
            </a:r>
            <a:r>
              <a:rPr i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functions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 en Pascal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75500" y="2670000"/>
            <a:ext cx="57816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… 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Definición de mis variables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3000H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SUB_1: ... 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Definición de la subrutina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…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Cuerpo de la subrutina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Vuelve al programa principal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… 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El código de mi programa principal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CALL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 SUB_1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Invoco a la subrutina </a:t>
            </a:r>
            <a:r>
              <a:rPr i="1"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SUB_1</a:t>
            </a:r>
            <a:endParaRPr b="1" i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HLT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68" name="Google Shape;268;p21"/>
          <p:cNvCxnSpPr/>
          <p:nvPr/>
        </p:nvCxnSpPr>
        <p:spPr>
          <a:xfrm flipH="1">
            <a:off x="8481875" y="2639600"/>
            <a:ext cx="7200" cy="3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1"/>
          <p:cNvSpPr txBox="1"/>
          <p:nvPr/>
        </p:nvSpPr>
        <p:spPr>
          <a:xfrm>
            <a:off x="8795375" y="2715800"/>
            <a:ext cx="326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Con </a:t>
            </a:r>
            <a:r>
              <a:rPr b="1"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CALL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llamamos a la subrutina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8795375" y="3630200"/>
            <a:ext cx="326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Con </a:t>
            </a:r>
            <a:r>
              <a:rPr b="1"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volvemos de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 la subrutina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8795375" y="5078000"/>
            <a:ext cx="326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¿Cómo funciona esto a bajo nivel?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Concepto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375500" y="1622675"/>
            <a:ext cx="10710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Para entender cómo funciona hay que conocer el registro 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IP (Instruction Pointer)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375500" y="2079875"/>
            <a:ext cx="10710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El registro IP indica qué instrucción es la siguiente a ejecutar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375500" y="2537075"/>
            <a:ext cx="10710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Dicho registro se incrementa a la dirección de la próxima instrucción a ejecutar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81" name="Google Shape;281;p22"/>
          <p:cNvGrpSpPr/>
          <p:nvPr/>
        </p:nvGrpSpPr>
        <p:grpSpPr>
          <a:xfrm>
            <a:off x="375500" y="3451475"/>
            <a:ext cx="11119250" cy="2654425"/>
            <a:chOff x="375500" y="3451475"/>
            <a:chExt cx="11119250" cy="2654425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375500" y="3884400"/>
              <a:ext cx="9973800" cy="22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Cuando ejecutamos la sentencia </a:t>
              </a: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CALL</a:t>
              </a: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 ocurre lo siguiente</a:t>
              </a: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:</a:t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AutoNum type="arabicPeriod"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Guarda la dir. de la siguiente instrucción en la pila (</a:t>
              </a:r>
              <a:r>
                <a:rPr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PUSH</a:t>
              </a: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IP)</a:t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AutoNum type="arabicPeriod"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Asigna la dirección de la subrutina a IP para poder ejecutarla!</a:t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AutoNum type="arabicPeriod"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Sigue la ejecución como siempre. Solo que ahora está en la dirección de la subrutina</a:t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83" name="Google Shape;283;p22"/>
            <p:cNvCxnSpPr/>
            <p:nvPr/>
          </p:nvCxnSpPr>
          <p:spPr>
            <a:xfrm rot="10800000">
              <a:off x="441850" y="3451475"/>
              <a:ext cx="110529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Concepto</a:t>
            </a: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375500" y="1622675"/>
            <a:ext cx="10710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Una vez que termina el cuerpo de la subrutina se debe hacer uso de la sentencia </a:t>
            </a:r>
            <a:r>
              <a:rPr b="1"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</a:t>
            </a:r>
            <a:endParaRPr b="1" sz="18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375500" y="2079875"/>
            <a:ext cx="115674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De esta manera el programa podrá continuar por donde estaba antes de entrar a la subrutina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375500" y="2551422"/>
            <a:ext cx="10710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Pero… ¿Cómo funciona?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93" name="Google Shape;293;p23"/>
          <p:cNvGrpSpPr/>
          <p:nvPr/>
        </p:nvGrpSpPr>
        <p:grpSpPr>
          <a:xfrm>
            <a:off x="375500" y="3451475"/>
            <a:ext cx="11119250" cy="2654425"/>
            <a:chOff x="375500" y="3451475"/>
            <a:chExt cx="11119250" cy="2654425"/>
          </a:xfrm>
        </p:grpSpPr>
        <p:sp>
          <p:nvSpPr>
            <p:cNvPr id="294" name="Google Shape;294;p23"/>
            <p:cNvSpPr txBox="1"/>
            <p:nvPr/>
          </p:nvSpPr>
          <p:spPr>
            <a:xfrm>
              <a:off x="375500" y="3884400"/>
              <a:ext cx="11119200" cy="22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Cuando ejecutamos la sentencia </a:t>
              </a: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RET</a:t>
              </a: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 ocurre lo siguiente</a:t>
              </a: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:</a:t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AutoNum type="arabicPeriod"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Desapila la instrucción que habíamos salvado en la pila y la guarda en IP (</a:t>
              </a:r>
              <a:r>
                <a:rPr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POP</a:t>
              </a: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IP)</a:t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AutoNum type="arabicPeriod"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Listo! Sigue la ejecución como siempre. Solo que ahora está en la dirección donde nos habíamos quedamos</a:t>
              </a:r>
              <a:endPara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95" name="Google Shape;295;p23"/>
            <p:cNvCxnSpPr/>
            <p:nvPr/>
          </p:nvCxnSpPr>
          <p:spPr>
            <a:xfrm rot="10800000">
              <a:off x="441850" y="3451475"/>
              <a:ext cx="110529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