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6" autoAdjust="0"/>
  </p:normalViewPr>
  <p:slideViewPr>
    <p:cSldViewPr snapToGrid="0">
      <p:cViewPr>
        <p:scale>
          <a:sx n="66" d="100"/>
          <a:sy n="66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C6FE4-7E15-4F16-A8B3-F424BF7DA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F99D3-1AA7-4745-BAC3-A98331FA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56677-9FB1-4AAE-A166-04A5DCD8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117CF-8236-44E3-9F11-916BD680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64D07-F9AA-4854-98BB-D6988738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3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269F7-87C2-437C-AC20-596CBC73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9E1425-1CF9-402F-BACF-B5C69E95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E0514-E71A-4E0A-BE9D-2B412816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C639C-C797-47AA-A394-38B40CB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B68A3-D8C8-40BC-BC91-9CE82856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8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B9A397-C9E3-4FA7-BB4F-A1799FFA0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BB57F7-3A01-4FEC-9B06-286347DE8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6AB07-C41F-4005-B422-DF7FB9B0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3129A-8178-4AB0-93A1-B4F8FE21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8B6AA-59C5-426E-9371-8B1438C5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4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4CB7A-3BA3-49A0-B1BB-844712D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3BA21-B4D4-4F95-8B44-913BB250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181E9-F4A5-4FE2-B6ED-DB37CA11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DE48D-93DD-4AA1-A2AB-1D7578CE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F96CF-8A55-4657-BC26-BDC6B2F0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103D-5129-4F74-9518-A8ED0D33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98CB37-653B-4072-A3C8-A6E748BC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554B1-BA38-4EBB-879C-6C1415C5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F5F45-6BBE-49B0-BA03-2F214C9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BC21C-20C0-468C-BF0B-596C97A1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DF63-4592-48EE-A692-3052464E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F6A82-CA6E-42EC-8299-A760F3511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624783-EF3D-4E08-AEBF-8362BF09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B6983-9D36-47C3-8FB3-0CE8A31E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7FEA7-5AAF-4A32-BBE8-8D853ADF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A26F9-E4F0-45B4-BE3E-FAA80E8F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9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9AB43-4960-4FCD-993C-09A765F3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C1D5C-006F-4C73-9759-6353D82E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85F22A-90B8-438E-B73A-E1336FC3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C81F01-30B7-4A02-BFF6-C68472EA5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51C39B-0AE8-4555-A49C-237457A0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625F62-E7C5-47BF-9DAF-B7B936D5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370D25-10B9-455C-935D-CD6CFC7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88ECC4-FF08-42AE-A20F-F86EED55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3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8835-0B61-4DB4-9808-09C30195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7C76C-A37F-4355-874F-2A54F35E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8E9791-DCDE-4061-97B2-83B2805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505E94-F726-41AB-8519-9C812AD1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D810DE-2466-4B1D-8BA6-8106231B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C71553-7546-42A1-9FE8-72FF2BE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451B83-9854-440C-BC99-75F51D8A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F350-88FC-418B-9754-7EB179AB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3725-4550-47AB-9386-671D0CE0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278011-93E9-4AB8-8712-A6DD5AC7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50DFC-D2FB-4925-AAD9-2A930D5E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98D70-2711-46BE-9055-A32053AB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0C62C-3EF8-4863-9F99-74B55876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96A-676B-4E59-BE46-CD328122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DAE57-A8AF-4B5F-923B-516A2E6F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0584E-0508-4E4F-AA73-7A3DA355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B1498-3E12-4A38-BD51-91100EE1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C938FA-193D-4F2B-B5B4-EE0293A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C41C-08A1-4AAB-81BC-E1EC9BC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A1BB25-E2E1-443F-B4FF-6758CD21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01771-9A2D-498E-82B6-94DCE283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643FC-A047-4F83-9547-B5FB2AD7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3480-7CA3-400F-AC84-13432C86038F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2B6D6-5479-461F-8DB1-4BB4DAF6C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730B8-3B0A-4EFF-AA16-83EA81B1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4E233A-08AA-4B1A-9E2C-1869270813DB}"/>
              </a:ext>
            </a:extLst>
          </p:cNvPr>
          <p:cNvSpPr txBox="1"/>
          <p:nvPr/>
        </p:nvSpPr>
        <p:spPr>
          <a:xfrm>
            <a:off x="381000" y="54434"/>
            <a:ext cx="1120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33%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EC122-F9FE-4615-B0B8-190B7173F151}"/>
              </a:ext>
            </a:extLst>
          </p:cNvPr>
          <p:cNvSpPr txBox="1"/>
          <p:nvPr/>
        </p:nvSpPr>
        <p:spPr>
          <a:xfrm>
            <a:off x="381000" y="937590"/>
            <a:ext cx="1120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0,33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A488F5-3263-420F-9E05-10537B84D6D6}"/>
              </a:ext>
            </a:extLst>
          </p:cNvPr>
          <p:cNvSpPr txBox="1"/>
          <p:nvPr/>
        </p:nvSpPr>
        <p:spPr>
          <a:xfrm>
            <a:off x="381000" y="1377385"/>
            <a:ext cx="1120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0,46% de R$1.000,0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F25F23-1D93-4065-A77F-8974BBE62E7B}"/>
              </a:ext>
            </a:extLst>
          </p:cNvPr>
          <p:cNvSpPr txBox="1"/>
          <p:nvPr/>
        </p:nvSpPr>
        <p:spPr>
          <a:xfrm>
            <a:off x="381000" y="2274658"/>
            <a:ext cx="1120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Acrescentar 15% no saldo da conta 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 R$1.000,00</a:t>
            </a:r>
          </a:p>
          <a:p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1.000,00*15%  1.000,00*0,15 = 150,00 (valor que precisa ser acrescido)</a:t>
            </a:r>
          </a:p>
          <a:p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1.000,00+150,00 = 1.150,00 (Saldo final da conta)</a:t>
            </a:r>
          </a:p>
          <a:p>
            <a:endParaRPr lang="pt-BR" sz="2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pt-BR" sz="3200" b="1" i="1" dirty="0">
                <a:solidFill>
                  <a:schemeClr val="bg1"/>
                </a:solidFill>
                <a:sym typeface="Wingdings" panose="05000000000000000000" pitchFamily="2" charset="2"/>
              </a:rPr>
              <a:t>Saldo final = Saldo + (Saldo * </a:t>
            </a:r>
            <a:r>
              <a:rPr lang="pt-BR" sz="3200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perc</a:t>
            </a:r>
            <a:r>
              <a:rPr lang="pt-BR" sz="3200" b="1" i="1" dirty="0">
                <a:solidFill>
                  <a:schemeClr val="bg1"/>
                </a:solidFill>
                <a:sym typeface="Wingdings" panose="05000000000000000000" pitchFamily="2" charset="2"/>
              </a:rPr>
              <a:t>)   Acréscimo</a:t>
            </a:r>
          </a:p>
          <a:p>
            <a:r>
              <a:rPr lang="pt-BR" sz="3200" b="1" i="1" dirty="0">
                <a:solidFill>
                  <a:schemeClr val="bg1"/>
                </a:solidFill>
                <a:sym typeface="Wingdings" panose="05000000000000000000" pitchFamily="2" charset="2"/>
              </a:rPr>
              <a:t>Saldo final = Saldo – (Saldo * </a:t>
            </a:r>
            <a:r>
              <a:rPr lang="pt-BR" sz="3200" b="1" i="1" dirty="0" err="1">
                <a:solidFill>
                  <a:schemeClr val="bg1"/>
                </a:solidFill>
                <a:sym typeface="Wingdings" panose="05000000000000000000" pitchFamily="2" charset="2"/>
              </a:rPr>
              <a:t>perc</a:t>
            </a:r>
            <a:r>
              <a:rPr lang="pt-BR" sz="3200" b="1" i="1" dirty="0">
                <a:solidFill>
                  <a:schemeClr val="bg1"/>
                </a:solidFill>
                <a:sym typeface="Wingdings" panose="05000000000000000000" pitchFamily="2" charset="2"/>
              </a:rPr>
              <a:t>)   Desconto</a:t>
            </a:r>
          </a:p>
          <a:p>
            <a:endParaRPr lang="pt-BR" sz="2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Acréscimo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Saldo final = 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Saldo + (Saldo * </a:t>
            </a:r>
            <a:r>
              <a:rPr lang="pt-B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perc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)    Saldo final = saldo * (1 + </a:t>
            </a:r>
            <a:r>
              <a:rPr lang="pt-B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perc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                                                                        Saldo final = 1000 * (1+0,15)</a:t>
            </a:r>
          </a:p>
          <a:p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                                                                        Saldo final = 1000* 1,15</a:t>
            </a:r>
          </a:p>
          <a:p>
            <a:endParaRPr lang="pt-BR" sz="20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20% 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 1+0,20 =1,20         33%  1+0,33 =1,33       7%  1+0,07 = 1,07     0,46%  1+0,0046 = 1,0046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604464-F90A-478E-A908-434DD4149789}"/>
              </a:ext>
            </a:extLst>
          </p:cNvPr>
          <p:cNvSpPr txBox="1"/>
          <p:nvPr/>
        </p:nvSpPr>
        <p:spPr>
          <a:xfrm>
            <a:off x="381000" y="516099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33 / 100</a:t>
            </a:r>
          </a:p>
          <a:p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0EDFE7-2CA3-462F-88B9-F7920A5596C1}"/>
              </a:ext>
            </a:extLst>
          </p:cNvPr>
          <p:cNvSpPr txBox="1"/>
          <p:nvPr/>
        </p:nvSpPr>
        <p:spPr>
          <a:xfrm>
            <a:off x="381000" y="1820746"/>
            <a:ext cx="1120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1.000,00</a:t>
            </a:r>
            <a:r>
              <a:rPr lang="pt-BR" sz="2400" b="1" dirty="0">
                <a:solidFill>
                  <a:schemeClr val="bg1"/>
                </a:solidFill>
              </a:rPr>
              <a:t> * 0,46%   </a:t>
            </a:r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    1.000,00 * 0,0046    R$ 4,60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0F25F23-1D93-4065-A77F-8974BBE62E7B}"/>
              </a:ext>
            </a:extLst>
          </p:cNvPr>
          <p:cNvSpPr txBox="1"/>
          <p:nvPr/>
        </p:nvSpPr>
        <p:spPr>
          <a:xfrm>
            <a:off x="308811" y="188131"/>
            <a:ext cx="1120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Descontar 15% no saldo da conta </a:t>
            </a:r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 R$1.000,00</a:t>
            </a:r>
          </a:p>
          <a:p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1.000,00*15%  1.000,00*0,15 = 150,00 (valor que precisa ser abatido)</a:t>
            </a:r>
          </a:p>
          <a:p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1.000,00-150,00 = 850,00 (Saldo final da conta)</a:t>
            </a:r>
          </a:p>
          <a:p>
            <a:endParaRPr lang="pt-B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Saldo final = Saldo – (Saldo * </a:t>
            </a:r>
            <a:r>
              <a:rPr lang="pt-B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perc</a:t>
            </a:r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)   Desconto</a:t>
            </a:r>
          </a:p>
          <a:p>
            <a:endParaRPr lang="pt-B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Desconto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Saldo final = </a:t>
            </a:r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Saldo - (Saldo * </a:t>
            </a:r>
            <a:r>
              <a:rPr lang="pt-B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perc</a:t>
            </a:r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)    Saldo final = saldo * (1 - (1*</a:t>
            </a:r>
            <a:r>
              <a:rPr lang="pt-B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perc</a:t>
            </a:r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                                                                        Saldo final = 1000 * (1-0,15)</a:t>
            </a:r>
          </a:p>
          <a:p>
            <a:r>
              <a:rPr lang="pt-B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                                                                        Saldo final = 1000* 0,85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E5315D5-B496-47D4-A6FA-C876A2DC10B8}"/>
              </a:ext>
            </a:extLst>
          </p:cNvPr>
          <p:cNvCxnSpPr/>
          <p:nvPr/>
        </p:nvCxnSpPr>
        <p:spPr>
          <a:xfrm>
            <a:off x="1322363" y="1631852"/>
            <a:ext cx="9129932" cy="0"/>
          </a:xfrm>
          <a:prstGeom prst="line">
            <a:avLst/>
          </a:prstGeom>
          <a:ln w="635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DEFE52B-4284-4EDE-9A69-D4F7510A10C5}"/>
              </a:ext>
            </a:extLst>
          </p:cNvPr>
          <p:cNvCxnSpPr/>
          <p:nvPr/>
        </p:nvCxnSpPr>
        <p:spPr>
          <a:xfrm>
            <a:off x="2504049" y="1413803"/>
            <a:ext cx="0" cy="436098"/>
          </a:xfrm>
          <a:prstGeom prst="line">
            <a:avLst/>
          </a:prstGeom>
          <a:ln w="635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236E2A-B64D-486E-993F-2D6BA3D29766}"/>
              </a:ext>
            </a:extLst>
          </p:cNvPr>
          <p:cNvSpPr txBox="1"/>
          <p:nvPr/>
        </p:nvSpPr>
        <p:spPr>
          <a:xfrm>
            <a:off x="2307103" y="659734"/>
            <a:ext cx="801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9CFAC24-F637-47BB-8A4F-E8DED3737F06}"/>
              </a:ext>
            </a:extLst>
          </p:cNvPr>
          <p:cNvCxnSpPr/>
          <p:nvPr/>
        </p:nvCxnSpPr>
        <p:spPr>
          <a:xfrm>
            <a:off x="7256584" y="1448972"/>
            <a:ext cx="0" cy="436098"/>
          </a:xfrm>
          <a:prstGeom prst="line">
            <a:avLst/>
          </a:prstGeom>
          <a:ln w="635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BE82EF-91BC-4B56-AEE3-1536F518A451}"/>
              </a:ext>
            </a:extLst>
          </p:cNvPr>
          <p:cNvSpPr txBox="1"/>
          <p:nvPr/>
        </p:nvSpPr>
        <p:spPr>
          <a:xfrm>
            <a:off x="7059638" y="694903"/>
            <a:ext cx="801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3B5C0F-E9E3-4837-87E9-49728C884981}"/>
              </a:ext>
            </a:extLst>
          </p:cNvPr>
          <p:cNvSpPr txBox="1"/>
          <p:nvPr/>
        </p:nvSpPr>
        <p:spPr>
          <a:xfrm>
            <a:off x="495300" y="2392380"/>
            <a:ext cx="1120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Maior que 3 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 2!  3!  4,5,6.....             		Oposto   menores ou igual que 3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91C9BF6-F8CD-4404-A550-0C7690F2F3BC}"/>
              </a:ext>
            </a:extLst>
          </p:cNvPr>
          <p:cNvSpPr txBox="1"/>
          <p:nvPr/>
        </p:nvSpPr>
        <p:spPr>
          <a:xfrm>
            <a:off x="495300" y="3579502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Entre 3 e 7  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  1! 2!  3,4,5,6,7  8! 9!                              Oposto    Menor que 3  ou  Maior que 7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(Maior ou igual a 3)  e   (menor ou igual a 7)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A3C106-FC85-4BAD-9F7E-0A20EF6CA8E3}"/>
              </a:ext>
            </a:extLst>
          </p:cNvPr>
          <p:cNvSpPr txBox="1"/>
          <p:nvPr/>
        </p:nvSpPr>
        <p:spPr>
          <a:xfrm>
            <a:off x="495300" y="4628819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Até 3 vezes  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  1, 2, 3, 4!    Muita atenção na inclusão ou exclusão do limite, isso depende se a contagem </a:t>
            </a:r>
            <a:r>
              <a:rPr lang="pt-B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inciou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antes ou depois da execução das atividades que estão no “laço” 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C0FB9EF-48B0-4153-A1C5-0B4065699A1A}"/>
              </a:ext>
            </a:extLst>
          </p:cNvPr>
          <p:cNvSpPr txBox="1"/>
          <p:nvPr/>
        </p:nvSpPr>
        <p:spPr>
          <a:xfrm>
            <a:off x="495300" y="5652158"/>
            <a:ext cx="1120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Maior ou igual a 3 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  1!  2!  3,4,5.... 		Oposto    Menor  que 3  1 , 2, 3!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F846C1-0A41-4A2B-9018-FBAF870C62D1}"/>
              </a:ext>
            </a:extLst>
          </p:cNvPr>
          <p:cNvSpPr txBox="1"/>
          <p:nvPr/>
        </p:nvSpPr>
        <p:spPr>
          <a:xfrm>
            <a:off x="495300" y="2962603"/>
            <a:ext cx="1120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Menor que 7  </a:t>
            </a:r>
            <a:r>
              <a:rPr lang="pt-B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  4, 5, 6, 7! 8!              		Oposto  Maior ou igual a 7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Cláudio Frizzarini</dc:creator>
  <cp:lastModifiedBy>Cláudio Frizzarini</cp:lastModifiedBy>
  <cp:revision>16</cp:revision>
  <dcterms:created xsi:type="dcterms:W3CDTF">2020-09-03T11:47:39Z</dcterms:created>
  <dcterms:modified xsi:type="dcterms:W3CDTF">2020-09-03T16:35:23Z</dcterms:modified>
</cp:coreProperties>
</file>