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EA0E-7A1E-4934-8741-CF10865802C9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1864-CBF4-4ABF-A6B1-68ECFCE9FD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5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HD: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 Seagate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BarraCuda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2TB, 3.5´, SATA - ST2000DM008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1864-CBF4-4ABF-A6B1-68ECFCE9FD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59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1864-CBF4-4ABF-A6B1-68ECFCE9FD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8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3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0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0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8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6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03300-AB42-4A12-9EA8-3CB43CB03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9" b="1088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66A0BDAE-85EC-42D9-AF4C-23C15F8A3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72" y="2326042"/>
            <a:ext cx="3412067" cy="73882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1">
                    <a:lumMod val="25000"/>
                  </a:schemeClr>
                </a:solidFill>
              </a:rPr>
              <a:t>Pesquisa e discussão sobre computadores</a:t>
            </a:r>
          </a:p>
        </p:txBody>
      </p:sp>
      <p:pic>
        <p:nvPicPr>
          <p:cNvPr id="5" name="Imagem 4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F0A74C39-F7FB-4470-AA04-4F953A2F9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6" y="973667"/>
            <a:ext cx="2830757" cy="10540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CF180D-E260-45F2-BF93-BF729CB8A631}"/>
              </a:ext>
            </a:extLst>
          </p:cNvPr>
          <p:cNvSpPr txBox="1"/>
          <p:nvPr/>
        </p:nvSpPr>
        <p:spPr>
          <a:xfrm>
            <a:off x="583100" y="5655158"/>
            <a:ext cx="276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10000"/>
                  </a:schemeClr>
                </a:solidFill>
              </a:rPr>
              <a:t>Nicolas Campos de Carvalho</a:t>
            </a:r>
          </a:p>
          <a:p>
            <a:r>
              <a:rPr lang="pt-BR" sz="1600" dirty="0">
                <a:solidFill>
                  <a:schemeClr val="accent1">
                    <a:lumMod val="10000"/>
                  </a:schemeClr>
                </a:solidFill>
              </a:rPr>
              <a:t>Vinícius Santos de Oliveira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322C51-0734-4ED9-9110-442104931C70}"/>
              </a:ext>
            </a:extLst>
          </p:cNvPr>
          <p:cNvSpPr txBox="1"/>
          <p:nvPr/>
        </p:nvSpPr>
        <p:spPr>
          <a:xfrm>
            <a:off x="583100" y="2940212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Estudo Comparativo (Celular e Computador);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Relação entre Processadores;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012B27-46AD-442A-ACBF-5FB0186454D6}"/>
              </a:ext>
            </a:extLst>
          </p:cNvPr>
          <p:cNvSpPr txBox="1"/>
          <p:nvPr/>
        </p:nvSpPr>
        <p:spPr>
          <a:xfrm>
            <a:off x="3078338" y="5914404"/>
            <a:ext cx="97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10000"/>
                  </a:schemeClr>
                </a:solidFill>
              </a:rPr>
              <a:t>1° ADSB</a:t>
            </a:r>
          </a:p>
        </p:txBody>
      </p:sp>
      <p:pic>
        <p:nvPicPr>
          <p:cNvPr id="17" name="Imagem 16" descr="Uma imagem contendo luz, computador, mesa&#10;&#10;Descrição gerada automaticamente">
            <a:extLst>
              <a:ext uri="{FF2B5EF4-FFF2-40B4-BE49-F238E27FC236}">
                <a16:creationId xmlns:a16="http://schemas.microsoft.com/office/drawing/2014/main" id="{527832AE-835D-40FE-8677-BFADDBFF4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98" y="1430646"/>
            <a:ext cx="3716597" cy="2189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00D2577-EEE7-4D39-8D64-9D9F04F4C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20" y="457200"/>
            <a:ext cx="3934025" cy="230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agem 26" descr="Uma imagem contendo placar&#10;&#10;Descrição gerada automaticamente">
            <a:extLst>
              <a:ext uri="{FF2B5EF4-FFF2-40B4-BE49-F238E27FC236}">
                <a16:creationId xmlns:a16="http://schemas.microsoft.com/office/drawing/2014/main" id="{C35A81F6-E6E6-4608-916A-1172C0338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99" y="2955349"/>
            <a:ext cx="3702133" cy="2644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0A7F356-EA7F-446E-AEE7-996A3E815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1" y="4008735"/>
            <a:ext cx="3357980" cy="2256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Subtítulo 2">
            <a:extLst>
              <a:ext uri="{FF2B5EF4-FFF2-40B4-BE49-F238E27FC236}">
                <a16:creationId xmlns:a16="http://schemas.microsoft.com/office/drawing/2014/main" id="{A7B8FDF1-BBF8-4759-A015-1D0380CE4285}"/>
              </a:ext>
            </a:extLst>
          </p:cNvPr>
          <p:cNvSpPr txBox="1">
            <a:spLocks/>
          </p:cNvSpPr>
          <p:nvPr/>
        </p:nvSpPr>
        <p:spPr>
          <a:xfrm>
            <a:off x="1411353" y="1914199"/>
            <a:ext cx="2663479" cy="496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Prof. Eduardo Verri</a:t>
            </a:r>
          </a:p>
        </p:txBody>
      </p:sp>
    </p:spTree>
    <p:extLst>
      <p:ext uri="{BB962C8B-B14F-4D97-AF65-F5344CB8AC3E}">
        <p14:creationId xmlns:p14="http://schemas.microsoft.com/office/powerpoint/2010/main" val="403886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0D3232-43D2-444D-BA34-4ECA20236EAF}"/>
              </a:ext>
            </a:extLst>
          </p:cNvPr>
          <p:cNvSpPr/>
          <p:nvPr/>
        </p:nvSpPr>
        <p:spPr>
          <a:xfrm>
            <a:off x="4041046" y="723203"/>
            <a:ext cx="4109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ESTUDO COMPARATIVO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3807D47-D05B-413D-B911-C9A31333BEAA}"/>
              </a:ext>
            </a:extLst>
          </p:cNvPr>
          <p:cNvSpPr/>
          <p:nvPr/>
        </p:nvSpPr>
        <p:spPr>
          <a:xfrm>
            <a:off x="1215782" y="1246423"/>
            <a:ext cx="2301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10000"/>
                  </a:schemeClr>
                </a:solidFill>
              </a:rPr>
              <a:t>COMPUTADOR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F68FA8-0042-4B61-ABE3-CEFB7D722C51}"/>
              </a:ext>
            </a:extLst>
          </p:cNvPr>
          <p:cNvSpPr/>
          <p:nvPr/>
        </p:nvSpPr>
        <p:spPr>
          <a:xfrm>
            <a:off x="9205287" y="1246422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10000"/>
                  </a:schemeClr>
                </a:solidFill>
              </a:rPr>
              <a:t>CELULAR</a:t>
            </a:r>
          </a:p>
        </p:txBody>
      </p:sp>
      <p:pic>
        <p:nvPicPr>
          <p:cNvPr id="8" name="Imagem 7" descr="Uma imagem contendo pessoa, segurando, mulher, xícara&#10;&#10;Descrição gerada automaticamente">
            <a:extLst>
              <a:ext uri="{FF2B5EF4-FFF2-40B4-BE49-F238E27FC236}">
                <a16:creationId xmlns:a16="http://schemas.microsoft.com/office/drawing/2014/main" id="{1D7C8262-0FB8-4F1A-B061-AF2F8297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42" y="1862427"/>
            <a:ext cx="1826113" cy="2184327"/>
          </a:xfrm>
          <a:prstGeom prst="rect">
            <a:avLst/>
          </a:prstGeom>
        </p:spPr>
      </p:pic>
      <p:pic>
        <p:nvPicPr>
          <p:cNvPr id="10" name="Imagem 9" descr="Tela de computador com teclado e monitor de computador&#10;&#10;Descrição gerada automaticamente">
            <a:extLst>
              <a:ext uri="{FF2B5EF4-FFF2-40B4-BE49-F238E27FC236}">
                <a16:creationId xmlns:a16="http://schemas.microsoft.com/office/drawing/2014/main" id="{F0FAA810-4A83-45C3-B08A-6095C9B98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1829770"/>
            <a:ext cx="4348429" cy="2184327"/>
          </a:xfrm>
          <a:prstGeom prst="rect">
            <a:avLst/>
          </a:prstGeom>
        </p:spPr>
      </p:pic>
      <p:pic>
        <p:nvPicPr>
          <p:cNvPr id="12" name="Imagem 1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A3DCB63-9C50-4570-9313-3CB278E26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2" y="1698621"/>
            <a:ext cx="3219450" cy="32194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9FEA20-8787-4420-A6C5-282DD823D82D}"/>
              </a:ext>
            </a:extLst>
          </p:cNvPr>
          <p:cNvSpPr txBox="1"/>
          <p:nvPr/>
        </p:nvSpPr>
        <p:spPr>
          <a:xfrm>
            <a:off x="833076" y="4046754"/>
            <a:ext cx="3974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Multitarefas;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Desempenho (Tarefas Pesadas);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Múltiplas Funcionalidades;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Ambiente Fixo / Mobilidade;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Digitação;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Armazenamento.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F01B864-0D10-4C9B-AE17-BE92842DAD51}"/>
              </a:ext>
            </a:extLst>
          </p:cNvPr>
          <p:cNvSpPr/>
          <p:nvPr/>
        </p:nvSpPr>
        <p:spPr>
          <a:xfrm>
            <a:off x="8538326" y="4293426"/>
            <a:ext cx="3343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Manuseabilidade;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Praticidade;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Comunicação;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Cotidiano.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457C013-D732-4B49-86AE-A1053AD8559A}"/>
              </a:ext>
            </a:extLst>
          </p:cNvPr>
          <p:cNvCxnSpPr>
            <a:cxnSpLocks/>
          </p:cNvCxnSpPr>
          <p:nvPr/>
        </p:nvCxnSpPr>
        <p:spPr>
          <a:xfrm>
            <a:off x="6209211" y="5032346"/>
            <a:ext cx="0" cy="120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0F73D8A-8C2F-4A17-ACD8-095BA592FD75}"/>
              </a:ext>
            </a:extLst>
          </p:cNvPr>
          <p:cNvCxnSpPr>
            <a:cxnSpLocks/>
          </p:cNvCxnSpPr>
          <p:nvPr/>
        </p:nvCxnSpPr>
        <p:spPr>
          <a:xfrm>
            <a:off x="6183085" y="1332173"/>
            <a:ext cx="0" cy="120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45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EECC1BA8-D744-4BAD-B3FB-227CB5EA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7587C8C6-99DF-4425-A538-D09A9D1B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577C85-ACDD-4AC9-B9DE-87144E7C2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9CBB29A9-875F-4717-9BF0-B32607BDB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2262C7-8345-45F0-93F8-44E06947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m 6" descr="Uma imagem contendo edifício, ao ar livre, placa, rua&#10;&#10;Descrição gerada automaticamente">
            <a:extLst>
              <a:ext uri="{FF2B5EF4-FFF2-40B4-BE49-F238E27FC236}">
                <a16:creationId xmlns:a16="http://schemas.microsoft.com/office/drawing/2014/main" id="{CEFC6F33-F5C5-4790-8F05-7B78682D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3" r="-1" b="22263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7CAC7AF2-131B-46B7-A442-523855D32253}"/>
              </a:ext>
            </a:extLst>
          </p:cNvPr>
          <p:cNvSpPr/>
          <p:nvPr/>
        </p:nvSpPr>
        <p:spPr>
          <a:xfrm>
            <a:off x="3179856" y="744230"/>
            <a:ext cx="5856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RELAÇÃO ENTRE PROCESSADORES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54DB22-9396-4B56-A1A2-454E48003CFC}"/>
              </a:ext>
            </a:extLst>
          </p:cNvPr>
          <p:cNvSpPr txBox="1"/>
          <p:nvPr/>
        </p:nvSpPr>
        <p:spPr>
          <a:xfrm>
            <a:off x="1337004" y="3666362"/>
            <a:ext cx="39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Processadores AMD Ryzen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402B6A5-A5CD-4B26-B7C1-FA1DEB69F1EA}"/>
              </a:ext>
            </a:extLst>
          </p:cNvPr>
          <p:cNvSpPr/>
          <p:nvPr/>
        </p:nvSpPr>
        <p:spPr>
          <a:xfrm>
            <a:off x="7577133" y="3666363"/>
            <a:ext cx="3354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Processadores Intel Core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C4E0BC-9B75-49D6-B019-70CCEB9D6973}"/>
              </a:ext>
            </a:extLst>
          </p:cNvPr>
          <p:cNvSpPr txBox="1"/>
          <p:nvPr/>
        </p:nvSpPr>
        <p:spPr>
          <a:xfrm>
            <a:off x="1337004" y="4632244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85E67A-5502-406B-868D-BCD6CAA15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6" y="4491881"/>
            <a:ext cx="1352301" cy="145586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8BE6D4-604F-43F5-954F-F739A8D30CB0}"/>
              </a:ext>
            </a:extLst>
          </p:cNvPr>
          <p:cNvSpPr txBox="1"/>
          <p:nvPr/>
        </p:nvSpPr>
        <p:spPr>
          <a:xfrm>
            <a:off x="2141042" y="6022550"/>
            <a:ext cx="244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AMD Ryzen™ 3 3200G</a:t>
            </a:r>
          </a:p>
        </p:txBody>
      </p:sp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7E879B0-AF47-4279-881F-C12A1CC5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42" y="4831338"/>
            <a:ext cx="1352301" cy="1352301"/>
          </a:xfrm>
          <a:prstGeom prst="rect">
            <a:avLst/>
          </a:prstGeom>
        </p:spPr>
      </p:pic>
      <p:sp>
        <p:nvSpPr>
          <p:cNvPr id="14" name="Rolagem: Vertical 13">
            <a:extLst>
              <a:ext uri="{FF2B5EF4-FFF2-40B4-BE49-F238E27FC236}">
                <a16:creationId xmlns:a16="http://schemas.microsoft.com/office/drawing/2014/main" id="{4C51AE8D-B061-47B2-A87F-A8FCB7976A22}"/>
              </a:ext>
            </a:extLst>
          </p:cNvPr>
          <p:cNvSpPr/>
          <p:nvPr/>
        </p:nvSpPr>
        <p:spPr>
          <a:xfrm>
            <a:off x="5183829" y="4467084"/>
            <a:ext cx="596408" cy="592899"/>
          </a:xfrm>
          <a:prstGeom prst="vertic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D0E2B25-3D80-4650-80DC-B10CC3C3A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38" y="4612650"/>
            <a:ext cx="318590" cy="318590"/>
          </a:xfrm>
          <a:prstGeom prst="rect">
            <a:avLst/>
          </a:prstGeom>
        </p:spPr>
      </p:pic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7B88F6B2-F6AB-459B-A51B-7C8DE6735DA8}"/>
              </a:ext>
            </a:extLst>
          </p:cNvPr>
          <p:cNvSpPr/>
          <p:nvPr/>
        </p:nvSpPr>
        <p:spPr>
          <a:xfrm rot="2717951">
            <a:off x="5852200" y="4709570"/>
            <a:ext cx="279373" cy="243537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BE4F1E9-AD8E-4C81-AC3D-A76F7AE39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30" y="4410014"/>
            <a:ext cx="2506950" cy="161959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36C50F-721F-42A6-BD6C-0F902DE5D688}"/>
              </a:ext>
            </a:extLst>
          </p:cNvPr>
          <p:cNvSpPr txBox="1"/>
          <p:nvPr/>
        </p:nvSpPr>
        <p:spPr>
          <a:xfrm>
            <a:off x="7881130" y="5998973"/>
            <a:ext cx="244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Intel Core I3-6006U</a:t>
            </a:r>
          </a:p>
        </p:txBody>
      </p:sp>
    </p:spTree>
    <p:extLst>
      <p:ext uri="{BB962C8B-B14F-4D97-AF65-F5344CB8AC3E}">
        <p14:creationId xmlns:p14="http://schemas.microsoft.com/office/powerpoint/2010/main" val="2427658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eletrônico, circuito, rua, estacionado&#10;&#10;Descrição gerada automaticamente">
            <a:extLst>
              <a:ext uri="{FF2B5EF4-FFF2-40B4-BE49-F238E27FC236}">
                <a16:creationId xmlns:a16="http://schemas.microsoft.com/office/drawing/2014/main" id="{61CCC48D-62AA-497B-B785-4A1CC4800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7" name="Imagem 6" descr="Uma imagem contendo por do sol, céu noturno&#10;&#10;Descrição gerada automaticamente">
            <a:extLst>
              <a:ext uri="{FF2B5EF4-FFF2-40B4-BE49-F238E27FC236}">
                <a16:creationId xmlns:a16="http://schemas.microsoft.com/office/drawing/2014/main" id="{388DF53F-053A-4AD5-A07A-4FD5B7DA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5" y="1021299"/>
            <a:ext cx="3414791" cy="1846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5AC25A-BF7E-4796-89F7-BBB7986A1BD6}"/>
              </a:ext>
            </a:extLst>
          </p:cNvPr>
          <p:cNvSpPr txBox="1"/>
          <p:nvPr/>
        </p:nvSpPr>
        <p:spPr>
          <a:xfrm>
            <a:off x="406725" y="2899965"/>
            <a:ext cx="46877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CLOCK DE 3.6GHz até 4GHz;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CACHE DE 4MB;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4 NÚCLEOS DE CPU;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4 THREADS;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VEL. MEMÓRIA DE 2933MHz;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GRÁFICOS RADEON VEGA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B5DEEF-4610-41B1-B0CD-D2E411163994}"/>
              </a:ext>
            </a:extLst>
          </p:cNvPr>
          <p:cNvSpPr/>
          <p:nvPr/>
        </p:nvSpPr>
        <p:spPr>
          <a:xfrm>
            <a:off x="348715" y="466246"/>
            <a:ext cx="3883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/>
              <a:t>AMD RYZEN™ 3 3200G</a:t>
            </a:r>
          </a:p>
        </p:txBody>
      </p:sp>
      <p:pic>
        <p:nvPicPr>
          <p:cNvPr id="14" name="Imagem 13" descr="Uma imagem contendo circuito, computador&#10;&#10;Descrição gerada automaticamente">
            <a:extLst>
              <a:ext uri="{FF2B5EF4-FFF2-40B4-BE49-F238E27FC236}">
                <a16:creationId xmlns:a16="http://schemas.microsoft.com/office/drawing/2014/main" id="{4AB9B738-70B4-4FAF-91E8-68A33FA472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46" y="4095645"/>
            <a:ext cx="3872481" cy="2092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94A3468-902B-456C-90F8-8EFD47C06102}"/>
              </a:ext>
            </a:extLst>
          </p:cNvPr>
          <p:cNvSpPr/>
          <p:nvPr/>
        </p:nvSpPr>
        <p:spPr>
          <a:xfrm>
            <a:off x="7990537" y="6187743"/>
            <a:ext cx="3618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/>
              <a:t>INTEL CORE I3-6006U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386B086-8F72-4D49-B4B7-EF470B1534EA}"/>
              </a:ext>
            </a:extLst>
          </p:cNvPr>
          <p:cNvSpPr/>
          <p:nvPr/>
        </p:nvSpPr>
        <p:spPr>
          <a:xfrm>
            <a:off x="7826301" y="2577734"/>
            <a:ext cx="42445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CLOCK DE 3.6GHz 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CACHE DE 3MB;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2 NÚCLEOS DE CPU;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4 THREADS;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VEL. MEMÓRIA DE 900MHz;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HD INTEL 520.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6B628F-2338-4652-B268-B179332E1430}"/>
              </a:ext>
            </a:extLst>
          </p:cNvPr>
          <p:cNvSpPr/>
          <p:nvPr/>
        </p:nvSpPr>
        <p:spPr>
          <a:xfrm>
            <a:off x="4486809" y="2747012"/>
            <a:ext cx="32183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dirty="0"/>
              <a:t>QUAIS AS </a:t>
            </a:r>
          </a:p>
          <a:p>
            <a:pPr algn="ctr"/>
            <a:r>
              <a:rPr lang="pt-BR" sz="4000" dirty="0"/>
              <a:t>VANTAGENS?</a:t>
            </a:r>
          </a:p>
        </p:txBody>
      </p:sp>
    </p:spTree>
    <p:extLst>
      <p:ext uri="{BB962C8B-B14F-4D97-AF65-F5344CB8AC3E}">
        <p14:creationId xmlns:p14="http://schemas.microsoft.com/office/powerpoint/2010/main" val="22558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8D5CECED-551A-4B77-8721-E3543D0E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76" y="2239117"/>
            <a:ext cx="2102634" cy="1199977"/>
          </a:xfrm>
          <a:prstGeom prst="rect">
            <a:avLst/>
          </a:prstGeom>
        </p:spPr>
      </p:pic>
      <p:pic>
        <p:nvPicPr>
          <p:cNvPr id="14" name="Imagem 13" descr="Teclado e mouse de computador&#10;&#10;Descrição gerada automaticamente">
            <a:extLst>
              <a:ext uri="{FF2B5EF4-FFF2-40B4-BE49-F238E27FC236}">
                <a16:creationId xmlns:a16="http://schemas.microsoft.com/office/drawing/2014/main" id="{E7BEDD90-9E7D-4D02-9E4C-BC0B34C9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76" y="4130658"/>
            <a:ext cx="1913089" cy="1083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189783C-45C4-4A2E-B1FA-4A03F079B2D9}"/>
              </a:ext>
            </a:extLst>
          </p:cNvPr>
          <p:cNvSpPr/>
          <p:nvPr/>
        </p:nvSpPr>
        <p:spPr>
          <a:xfrm>
            <a:off x="426916" y="736267"/>
            <a:ext cx="11492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 </a:t>
            </a:r>
          </a:p>
        </p:txBody>
      </p:sp>
      <p:pic>
        <p:nvPicPr>
          <p:cNvPr id="4" name="Imagem 3" descr="Uma imagem contendo computador, mesa, display, teclado&#10;&#10;Descrição gerada automaticamente">
            <a:extLst>
              <a:ext uri="{FF2B5EF4-FFF2-40B4-BE49-F238E27FC236}">
                <a16:creationId xmlns:a16="http://schemas.microsoft.com/office/drawing/2014/main" id="{40D106B5-3AF1-4714-B2D1-2D664332B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1" y="1785581"/>
            <a:ext cx="1913089" cy="23450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C0DD54-A94E-4319-8CAC-5F4EDEA793B1}"/>
              </a:ext>
            </a:extLst>
          </p:cNvPr>
          <p:cNvSpPr txBox="1"/>
          <p:nvPr/>
        </p:nvSpPr>
        <p:spPr>
          <a:xfrm>
            <a:off x="226975" y="4130658"/>
            <a:ext cx="278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cap="all" dirty="0"/>
              <a:t>COMPUTADOR PICHAU GAMER, RYZEN 3 3200G, 8GB DDR4, HD 2TB, 500W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E12D3-C9A2-47B0-B876-073DC494940C}"/>
              </a:ext>
            </a:extLst>
          </p:cNvPr>
          <p:cNvSpPr txBox="1"/>
          <p:nvPr/>
        </p:nvSpPr>
        <p:spPr>
          <a:xfrm>
            <a:off x="1900126" y="1321614"/>
            <a:ext cx="172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>
                    <a:lumMod val="10000"/>
                  </a:schemeClr>
                </a:solidFill>
              </a:rPr>
              <a:t>SERVIDOR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E5D043-E150-4186-99C1-438F309BEBF4}"/>
              </a:ext>
            </a:extLst>
          </p:cNvPr>
          <p:cNvSpPr txBox="1"/>
          <p:nvPr/>
        </p:nvSpPr>
        <p:spPr>
          <a:xfrm>
            <a:off x="954769" y="4819387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R$2.578,00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2897A9-6E4E-4200-9C79-B22083FE8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12" y="2098391"/>
            <a:ext cx="1732648" cy="141195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7BEB280-31EB-44F0-9F8C-60B1B69676ED}"/>
              </a:ext>
            </a:extLst>
          </p:cNvPr>
          <p:cNvSpPr/>
          <p:nvPr/>
        </p:nvSpPr>
        <p:spPr>
          <a:xfrm>
            <a:off x="1788273" y="3555461"/>
            <a:ext cx="368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Monitor Philips LED </a:t>
            </a:r>
          </a:p>
          <a:p>
            <a:pPr algn="ctr"/>
            <a:r>
              <a:rPr lang="en-US" sz="1200" b="1" dirty="0"/>
              <a:t>LCD 18.5"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96160E-C788-4FCE-9050-347061CBEA2E}"/>
              </a:ext>
            </a:extLst>
          </p:cNvPr>
          <p:cNvSpPr txBox="1"/>
          <p:nvPr/>
        </p:nvSpPr>
        <p:spPr>
          <a:xfrm>
            <a:off x="3012376" y="3908284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R$ 469,90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561722-5C78-459A-A1BA-A8C24A1ABB4C}"/>
              </a:ext>
            </a:extLst>
          </p:cNvPr>
          <p:cNvSpPr/>
          <p:nvPr/>
        </p:nvSpPr>
        <p:spPr>
          <a:xfrm>
            <a:off x="1928279" y="5097127"/>
            <a:ext cx="368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Kit Multilaser Teclado e Mouse </a:t>
            </a:r>
          </a:p>
          <a:p>
            <a:pPr algn="ctr"/>
            <a:r>
              <a:rPr lang="pt-BR" sz="1200" b="1" dirty="0"/>
              <a:t>Multimídia USB Slim - TC240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06FF2E-0F27-4A28-A768-C25780A40323}"/>
              </a:ext>
            </a:extLst>
          </p:cNvPr>
          <p:cNvSpPr txBox="1"/>
          <p:nvPr/>
        </p:nvSpPr>
        <p:spPr>
          <a:xfrm>
            <a:off x="3211155" y="5492168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R$ 51,90</a:t>
            </a:r>
          </a:p>
        </p:txBody>
      </p:sp>
      <p:pic>
        <p:nvPicPr>
          <p:cNvPr id="18" name="Imagem 17" descr="Computador portátil em cima de uma superfície branca&#10;&#10;Descrição gerada automaticamente">
            <a:extLst>
              <a:ext uri="{FF2B5EF4-FFF2-40B4-BE49-F238E27FC236}">
                <a16:creationId xmlns:a16="http://schemas.microsoft.com/office/drawing/2014/main" id="{C00B1983-C299-428C-B13E-BE5A0439F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52" y="2341076"/>
            <a:ext cx="2468699" cy="203683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F514B5-8C53-4093-ACA7-C159E575F6CE}"/>
              </a:ext>
            </a:extLst>
          </p:cNvPr>
          <p:cNvSpPr txBox="1"/>
          <p:nvPr/>
        </p:nvSpPr>
        <p:spPr>
          <a:xfrm>
            <a:off x="6738610" y="1473043"/>
            <a:ext cx="3161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NOTEBOOK P/ FUNCIONÁRIOS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609043-E936-4D6C-8551-069D49FC02EA}"/>
              </a:ext>
            </a:extLst>
          </p:cNvPr>
          <p:cNvSpPr txBox="1"/>
          <p:nvPr/>
        </p:nvSpPr>
        <p:spPr>
          <a:xfrm>
            <a:off x="6413861" y="4377914"/>
            <a:ext cx="278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Notebook Lenovo Core i3-8130U 4GB 1TB Tela 15.6” Windows 10 Ideapad S145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369A08-CA1A-4145-BCF0-7C85A6438503}"/>
              </a:ext>
            </a:extLst>
          </p:cNvPr>
          <p:cNvSpPr txBox="1"/>
          <p:nvPr/>
        </p:nvSpPr>
        <p:spPr>
          <a:xfrm>
            <a:off x="7167911" y="5494953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R$ 2.899,00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CD14F86-1F37-4ECE-8271-AA4C93FA5DB0}"/>
              </a:ext>
            </a:extLst>
          </p:cNvPr>
          <p:cNvSpPr txBox="1"/>
          <p:nvPr/>
        </p:nvSpPr>
        <p:spPr>
          <a:xfrm>
            <a:off x="7140569" y="5861158"/>
            <a:ext cx="298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6 MODELOS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R$17.394,00</a:t>
            </a:r>
          </a:p>
        </p:txBody>
      </p:sp>
      <p:pic>
        <p:nvPicPr>
          <p:cNvPr id="25" name="Imagem 2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B6C5484-AE0F-4CD9-8450-CD81D5BD8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1" y="5806960"/>
            <a:ext cx="843567" cy="79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B86FF0-DDE4-4CF7-9862-19D5354BA358}"/>
              </a:ext>
            </a:extLst>
          </p:cNvPr>
          <p:cNvSpPr txBox="1"/>
          <p:nvPr/>
        </p:nvSpPr>
        <p:spPr>
          <a:xfrm>
            <a:off x="1468242" y="5897093"/>
            <a:ext cx="34500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Windows 10 Pro for Workstations</a:t>
            </a:r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E785E66-4849-4FF0-B9F5-8425B908E673}"/>
              </a:ext>
            </a:extLst>
          </p:cNvPr>
          <p:cNvSpPr txBox="1"/>
          <p:nvPr/>
        </p:nvSpPr>
        <p:spPr>
          <a:xfrm>
            <a:off x="1506698" y="6166496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R$1.599,00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CD5E85-E77B-45B0-83C5-562A298AE8A9}"/>
              </a:ext>
            </a:extLst>
          </p:cNvPr>
          <p:cNvSpPr txBox="1"/>
          <p:nvPr/>
        </p:nvSpPr>
        <p:spPr>
          <a:xfrm>
            <a:off x="9228391" y="3429000"/>
            <a:ext cx="278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Microsoft 365 Business Standard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945C2DE-EEC1-4967-9969-81688B007B23}"/>
              </a:ext>
            </a:extLst>
          </p:cNvPr>
          <p:cNvSpPr txBox="1"/>
          <p:nvPr/>
        </p:nvSpPr>
        <p:spPr>
          <a:xfrm>
            <a:off x="9375715" y="3936127"/>
            <a:ext cx="238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R$ 59,00 usuário/mês</a:t>
            </a:r>
          </a:p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(compromisso anual)</a:t>
            </a:r>
          </a:p>
        </p:txBody>
      </p:sp>
    </p:spTree>
    <p:extLst>
      <p:ext uri="{BB962C8B-B14F-4D97-AF65-F5344CB8AC3E}">
        <p14:creationId xmlns:p14="http://schemas.microsoft.com/office/powerpoint/2010/main" val="985602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5" grpId="0"/>
      <p:bldP spid="16" grpId="0"/>
      <p:bldP spid="19" grpId="0"/>
      <p:bldP spid="20" grpId="0"/>
      <p:bldP spid="22" grpId="0"/>
      <p:bldP spid="23" grpId="0"/>
      <p:bldP spid="26" grpId="0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FD1D16-D4B4-4C81-A993-CD36E4A6296F}"/>
              </a:ext>
            </a:extLst>
          </p:cNvPr>
          <p:cNvSpPr/>
          <p:nvPr/>
        </p:nvSpPr>
        <p:spPr>
          <a:xfrm>
            <a:off x="609600" y="764417"/>
            <a:ext cx="11693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 </a:t>
            </a:r>
          </a:p>
        </p:txBody>
      </p:sp>
      <p:pic>
        <p:nvPicPr>
          <p:cNvPr id="5" name="Imagem 4" descr="Uma imagem contendo eletrônico, mesa, pequeno, forno&#10;&#10;Descrição gerada automaticamente">
            <a:extLst>
              <a:ext uri="{FF2B5EF4-FFF2-40B4-BE49-F238E27FC236}">
                <a16:creationId xmlns:a16="http://schemas.microsoft.com/office/drawing/2014/main" id="{69BC22C1-84E2-41D1-9A4F-AA9B95B8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73" y="2024575"/>
            <a:ext cx="2553499" cy="140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03B840-9B09-409E-AD92-D0824CA33CA5}"/>
              </a:ext>
            </a:extLst>
          </p:cNvPr>
          <p:cNvSpPr txBox="1"/>
          <p:nvPr/>
        </p:nvSpPr>
        <p:spPr>
          <a:xfrm>
            <a:off x="1611176" y="1562910"/>
            <a:ext cx="201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IMPRESSORA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568817-F109-4A8E-9A4B-0943CEEC7BCA}"/>
              </a:ext>
            </a:extLst>
          </p:cNvPr>
          <p:cNvSpPr txBox="1"/>
          <p:nvPr/>
        </p:nvSpPr>
        <p:spPr>
          <a:xfrm>
            <a:off x="1224318" y="3414971"/>
            <a:ext cx="2785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cap="all" dirty="0"/>
              <a:t>Epson l380 Multifuncional Tanque De Tinta Ecotank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3BED43-2F4D-499A-A8AD-349E1DC02F41}"/>
              </a:ext>
            </a:extLst>
          </p:cNvPr>
          <p:cNvSpPr txBox="1"/>
          <p:nvPr/>
        </p:nvSpPr>
        <p:spPr>
          <a:xfrm>
            <a:off x="1922247" y="4058951"/>
            <a:ext cx="138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R$999,00</a:t>
            </a:r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6403F7-8149-49E3-B737-8247CC98C9BD}"/>
              </a:ext>
            </a:extLst>
          </p:cNvPr>
          <p:cNvSpPr txBox="1"/>
          <p:nvPr/>
        </p:nvSpPr>
        <p:spPr>
          <a:xfrm>
            <a:off x="5489001" y="1374194"/>
            <a:ext cx="52924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25000"/>
                  </a:schemeClr>
                </a:solidFill>
              </a:rPr>
              <a:t>CUSTO DE INSTALAÇÃO TOTAL: R$ 350,00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Instalação 6 notebooks: R$ 180,00 (R$ 30,00 cada)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Instalação de 1 servidor: R$ 120,00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Instalação Impressora: R$ 30,00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Orçamento de Instalação Adicional: R$20,00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77BDD0-7615-4386-B7FF-E2C964C9A2F8}"/>
              </a:ext>
            </a:extLst>
          </p:cNvPr>
          <p:cNvSpPr txBox="1"/>
          <p:nvPr/>
        </p:nvSpPr>
        <p:spPr>
          <a:xfrm>
            <a:off x="5875851" y="2789966"/>
            <a:ext cx="462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25000"/>
                  </a:schemeClr>
                </a:solidFill>
              </a:rPr>
              <a:t>CUSTO DE MANUTENÇÃO: R$ 200/mês</a:t>
            </a:r>
          </a:p>
          <a:p>
            <a:endParaRPr lang="pt-BR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12" name="Imagem 11" descr="Uma imagem contendo camisa, chapéu, desenho, luz&#10;&#10;Descrição gerada automaticamente">
            <a:extLst>
              <a:ext uri="{FF2B5EF4-FFF2-40B4-BE49-F238E27FC236}">
                <a16:creationId xmlns:a16="http://schemas.microsoft.com/office/drawing/2014/main" id="{1CD9625E-60F1-4CD9-80D7-A8A59A28F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4" y="5312674"/>
            <a:ext cx="738664" cy="73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C78786-3FFF-4E87-9E72-EEC81F4879EC}"/>
              </a:ext>
            </a:extLst>
          </p:cNvPr>
          <p:cNvSpPr txBox="1"/>
          <p:nvPr/>
        </p:nvSpPr>
        <p:spPr>
          <a:xfrm>
            <a:off x="1637394" y="5295090"/>
            <a:ext cx="32044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VIVO FIBRA EMPRESARIAL</a:t>
            </a:r>
          </a:p>
          <a:p>
            <a:r>
              <a:rPr lang="en-US" sz="1400" b="1" dirty="0"/>
              <a:t>(Internet + Telefone Fixo ilimitado)</a:t>
            </a:r>
          </a:p>
          <a:p>
            <a:r>
              <a:rPr lang="en-US" sz="1400" b="1" dirty="0"/>
              <a:t>300 MEGA </a:t>
            </a:r>
          </a:p>
          <a:p>
            <a:endParaRPr lang="en-US" sz="1400" b="1" dirty="0"/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BE188A-D930-4844-897A-9849CB129719}"/>
              </a:ext>
            </a:extLst>
          </p:cNvPr>
          <p:cNvSpPr txBox="1"/>
          <p:nvPr/>
        </p:nvSpPr>
        <p:spPr>
          <a:xfrm>
            <a:off x="2372414" y="5743561"/>
            <a:ext cx="193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R$149,00/MÊS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A4521E6-BFB0-4A8F-B3C7-ACC243E58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19" y="3615450"/>
            <a:ext cx="1714500" cy="17145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E1A085-7525-43C1-8FBD-A4922FDFEF03}"/>
              </a:ext>
            </a:extLst>
          </p:cNvPr>
          <p:cNvSpPr txBox="1"/>
          <p:nvPr/>
        </p:nvSpPr>
        <p:spPr>
          <a:xfrm>
            <a:off x="8111814" y="3895131"/>
            <a:ext cx="3539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CONTMATIC</a:t>
            </a:r>
          </a:p>
          <a:p>
            <a:r>
              <a:rPr lang="en-US" sz="1400" b="1" dirty="0"/>
              <a:t>Módulo Completo</a:t>
            </a:r>
          </a:p>
          <a:p>
            <a:r>
              <a:rPr lang="en-US" sz="1400" b="1" dirty="0"/>
              <a:t>R$90,00 </a:t>
            </a:r>
            <a:r>
              <a:rPr lang="en-US" sz="1400" b="1" dirty="0" err="1"/>
              <a:t>ao</a:t>
            </a:r>
            <a:r>
              <a:rPr lang="en-US" sz="1400" b="1" dirty="0"/>
              <a:t> </a:t>
            </a:r>
            <a:r>
              <a:rPr lang="en-US" sz="1400" b="1" dirty="0" err="1"/>
              <a:t>mês</a:t>
            </a:r>
            <a:endParaRPr lang="en-US" sz="1400" b="1" dirty="0"/>
          </a:p>
          <a:p>
            <a:r>
              <a:rPr lang="en-US" sz="1400" b="1" dirty="0"/>
              <a:t>R$16,00 (Btrieve – 6 </a:t>
            </a:r>
            <a:r>
              <a:rPr lang="en-US" sz="1400" b="1" dirty="0" err="1"/>
              <a:t>dispositivos</a:t>
            </a:r>
            <a:r>
              <a:rPr lang="en-US" sz="1400" b="1" dirty="0"/>
              <a:t>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TOTAL R$186,00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A4925B-9C02-4E98-8E80-091C0AC92B13}"/>
              </a:ext>
            </a:extLst>
          </p:cNvPr>
          <p:cNvSpPr txBox="1"/>
          <p:nvPr/>
        </p:nvSpPr>
        <p:spPr>
          <a:xfrm>
            <a:off x="5309979" y="5533361"/>
            <a:ext cx="60609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ORÇAMENTO TOTAL PELO PROJETO</a:t>
            </a:r>
            <a:r>
              <a:rPr lang="en-US" b="1" dirty="0"/>
              <a:t>: </a:t>
            </a:r>
            <a:r>
              <a:rPr lang="en-US" sz="2000" b="1" dirty="0"/>
              <a:t>R$23.441,08</a:t>
            </a:r>
            <a:endParaRPr lang="en-US" b="1" dirty="0"/>
          </a:p>
          <a:p>
            <a:r>
              <a:rPr lang="en-US" sz="1400" b="1" dirty="0"/>
              <a:t>ORÇAMENTOS MENSAIS: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VIVO FIBRA - R$ 149,00/MÊS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CONTMATIC - R$ 186,00/MÊS</a:t>
            </a:r>
          </a:p>
          <a:p>
            <a:endParaRPr lang="en-US" b="1" dirty="0"/>
          </a:p>
          <a:p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89E22A-C3A0-4D38-93A6-12B60A9175E6}"/>
              </a:ext>
            </a:extLst>
          </p:cNvPr>
          <p:cNvSpPr txBox="1"/>
          <p:nvPr/>
        </p:nvSpPr>
        <p:spPr>
          <a:xfrm>
            <a:off x="8340435" y="6045893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MANUTENÇÃO - R$ 200/MÊS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PACOTE OFFICE - R$ 59,00/MÊS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8A6794-6BA2-48F1-9D40-77FABEB300D3}"/>
              </a:ext>
            </a:extLst>
          </p:cNvPr>
          <p:cNvSpPr txBox="1"/>
          <p:nvPr/>
        </p:nvSpPr>
        <p:spPr>
          <a:xfrm>
            <a:off x="1042392" y="4726127"/>
            <a:ext cx="266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PLANO DE INTERNET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43E82F-A995-4F9E-A5D1-94788D1105B5}"/>
              </a:ext>
            </a:extLst>
          </p:cNvPr>
          <p:cNvSpPr txBox="1"/>
          <p:nvPr/>
        </p:nvSpPr>
        <p:spPr>
          <a:xfrm>
            <a:off x="8182280" y="3466288"/>
            <a:ext cx="318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SOFTWARE CONTÁBIL</a:t>
            </a:r>
          </a:p>
        </p:txBody>
      </p:sp>
    </p:spTree>
    <p:extLst>
      <p:ext uri="{BB962C8B-B14F-4D97-AF65-F5344CB8AC3E}">
        <p14:creationId xmlns:p14="http://schemas.microsoft.com/office/powerpoint/2010/main" val="30249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/>
      <p:bldP spid="15" grpId="0"/>
      <p:bldP spid="20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FD1D16-D4B4-4C81-A993-CD36E4A6296F}"/>
              </a:ext>
            </a:extLst>
          </p:cNvPr>
          <p:cNvSpPr/>
          <p:nvPr/>
        </p:nvSpPr>
        <p:spPr>
          <a:xfrm>
            <a:off x="609600" y="686583"/>
            <a:ext cx="11693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EA00D7-E59D-44C4-B818-B8CE8608E97B}"/>
              </a:ext>
            </a:extLst>
          </p:cNvPr>
          <p:cNvSpPr/>
          <p:nvPr/>
        </p:nvSpPr>
        <p:spPr>
          <a:xfrm>
            <a:off x="498764" y="1325219"/>
            <a:ext cx="116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1">
                    <a:lumMod val="25000"/>
                  </a:schemeClr>
                </a:solidFill>
              </a:rPr>
              <a:t>DIAGRAMA DO PROJETO</a:t>
            </a:r>
          </a:p>
        </p:txBody>
      </p:sp>
      <p:pic>
        <p:nvPicPr>
          <p:cNvPr id="8" name="Imagem 7" descr="Uma imagem contendo ar, homem, água, campo&#10;&#10;Descrição gerada automaticamente">
            <a:extLst>
              <a:ext uri="{FF2B5EF4-FFF2-40B4-BE49-F238E27FC236}">
                <a16:creationId xmlns:a16="http://schemas.microsoft.com/office/drawing/2014/main" id="{F6D5BDB6-B5CC-44EE-93B5-DE4BEC76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"/>
          <a:stretch/>
        </p:blipFill>
        <p:spPr>
          <a:xfrm>
            <a:off x="2382982" y="1786884"/>
            <a:ext cx="7924800" cy="4963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65423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3F181C-D8B2-4FB3-86C1-C2D8DB3DF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r="14794"/>
          <a:stretch/>
        </p:blipFill>
        <p:spPr>
          <a:xfrm>
            <a:off x="-45303" y="10"/>
            <a:ext cx="12191980" cy="685799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801D27E-5FDC-4E9C-B807-30A8687569DF}"/>
              </a:ext>
            </a:extLst>
          </p:cNvPr>
          <p:cNvSpPr/>
          <p:nvPr/>
        </p:nvSpPr>
        <p:spPr>
          <a:xfrm>
            <a:off x="4623954" y="3075057"/>
            <a:ext cx="294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25000"/>
                  </a:schemeClr>
                </a:solidFill>
              </a:rPr>
              <a:t>OBRIGADO</a:t>
            </a:r>
          </a:p>
        </p:txBody>
      </p:sp>
      <p:pic>
        <p:nvPicPr>
          <p:cNvPr id="24" name="Imagem 23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F9F4A133-E684-423B-B9E5-293ED294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74" y="4921999"/>
            <a:ext cx="2830757" cy="105407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2681157-F326-4BC8-BD0D-B6D27CDB2089}"/>
              </a:ext>
            </a:extLst>
          </p:cNvPr>
          <p:cNvCxnSpPr/>
          <p:nvPr/>
        </p:nvCxnSpPr>
        <p:spPr>
          <a:xfrm>
            <a:off x="6123699" y="4834828"/>
            <a:ext cx="0" cy="1343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6DA3558-075C-4358-8B84-FCD18692065A}"/>
              </a:ext>
            </a:extLst>
          </p:cNvPr>
          <p:cNvSpPr txBox="1"/>
          <p:nvPr/>
        </p:nvSpPr>
        <p:spPr>
          <a:xfrm>
            <a:off x="6559768" y="4921999"/>
            <a:ext cx="343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accent1">
                    <a:lumMod val="25000"/>
                  </a:schemeClr>
                </a:solidFill>
              </a:rPr>
              <a:t>NICOLAS CAMPOS DE CARVALHO</a:t>
            </a:r>
          </a:p>
          <a:p>
            <a:pPr algn="r"/>
            <a:r>
              <a:rPr lang="pt-BR" sz="1600" dirty="0">
                <a:solidFill>
                  <a:schemeClr val="accent1">
                    <a:lumMod val="25000"/>
                  </a:schemeClr>
                </a:solidFill>
              </a:rPr>
              <a:t>VINICIUS SANTOS DE OLIVEIRA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50FC3C-02C4-41E1-8DBB-512312BBC6CA}"/>
              </a:ext>
            </a:extLst>
          </p:cNvPr>
          <p:cNvSpPr txBox="1"/>
          <p:nvPr/>
        </p:nvSpPr>
        <p:spPr>
          <a:xfrm>
            <a:off x="9025815" y="5506773"/>
            <a:ext cx="97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1° ADSB</a:t>
            </a:r>
          </a:p>
        </p:txBody>
      </p:sp>
    </p:spTree>
    <p:extLst>
      <p:ext uri="{BB962C8B-B14F-4D97-AF65-F5344CB8AC3E}">
        <p14:creationId xmlns:p14="http://schemas.microsoft.com/office/powerpoint/2010/main" val="155630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Personalizada 2">
      <a:dk1>
        <a:srgbClr val="1A4150"/>
      </a:dk1>
      <a:lt1>
        <a:sysClr val="window" lastClr="FFFFFF"/>
      </a:lt1>
      <a:dk2>
        <a:srgbClr val="3D3D3D"/>
      </a:dk2>
      <a:lt2>
        <a:srgbClr val="EBEBEB"/>
      </a:lt2>
      <a:accent1>
        <a:srgbClr val="C1DFEB"/>
      </a:accent1>
      <a:accent2>
        <a:srgbClr val="0A1A20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443</Words>
  <Application>Microsoft Office PowerPoint</Application>
  <PresentationFormat>Widescreen</PresentationFormat>
  <Paragraphs>102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Oliveira</dc:creator>
  <cp:lastModifiedBy>Vinícius Oliveira</cp:lastModifiedBy>
  <cp:revision>19</cp:revision>
  <dcterms:created xsi:type="dcterms:W3CDTF">2020-08-21T21:55:44Z</dcterms:created>
  <dcterms:modified xsi:type="dcterms:W3CDTF">2020-08-23T18:17:36Z</dcterms:modified>
</cp:coreProperties>
</file>