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509-2B68-4B80-AF23-3C4864C536C1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0F19-65A5-4D7C-90CA-91DC878DF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17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509-2B68-4B80-AF23-3C4864C536C1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0F19-65A5-4D7C-90CA-91DC878DF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34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509-2B68-4B80-AF23-3C4864C536C1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0F19-65A5-4D7C-90CA-91DC878DF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90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509-2B68-4B80-AF23-3C4864C536C1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0F19-65A5-4D7C-90CA-91DC878DF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75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509-2B68-4B80-AF23-3C4864C536C1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0F19-65A5-4D7C-90CA-91DC878DF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7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509-2B68-4B80-AF23-3C4864C536C1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0F19-65A5-4D7C-90CA-91DC878DF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60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509-2B68-4B80-AF23-3C4864C536C1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0F19-65A5-4D7C-90CA-91DC878DF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27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509-2B68-4B80-AF23-3C4864C536C1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0F19-65A5-4D7C-90CA-91DC878DF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19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509-2B68-4B80-AF23-3C4864C536C1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0F19-65A5-4D7C-90CA-91DC878DF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8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509-2B68-4B80-AF23-3C4864C536C1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0F19-65A5-4D7C-90CA-91DC878DF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1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D509-2B68-4B80-AF23-3C4864C536C1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0F19-65A5-4D7C-90CA-91DC878DF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6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D509-2B68-4B80-AF23-3C4864C536C1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0F19-65A5-4D7C-90CA-91DC878DF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8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2114" y="453890"/>
            <a:ext cx="9144000" cy="1655762"/>
          </a:xfrm>
        </p:spPr>
        <p:txBody>
          <a:bodyPr/>
          <a:lstStyle/>
          <a:p>
            <a:r>
              <a:rPr lang="pt-BR" dirty="0" smtClean="0"/>
              <a:t>Arquitetura de Computadores em nuvem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52994" y="19640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Computação paralela</a:t>
            </a:r>
            <a:r>
              <a:rPr lang="pt-B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dirty="0" smtClean="0">
                <a:effectLst/>
                <a:latin typeface="Arial" panose="020B0604020202020204" pitchFamily="34" charset="0"/>
              </a:rPr>
              <a:t>é uma forma de </a:t>
            </a:r>
            <a:r>
              <a:rPr lang="pt-BR" b="0" i="0" u="none" strike="noStrike" dirty="0" smtClean="0">
                <a:effectLst/>
                <a:latin typeface="Arial" panose="020B0604020202020204" pitchFamily="34" charset="0"/>
              </a:rPr>
              <a:t>computação</a:t>
            </a:r>
            <a:r>
              <a:rPr lang="pt-BR" b="0" i="0" dirty="0" smtClean="0">
                <a:effectLst/>
                <a:latin typeface="Arial" panose="020B0604020202020204" pitchFamily="34" charset="0"/>
              </a:rPr>
              <a:t> em que vários cálculos são realizados ao mesmo tempo,</a:t>
            </a:r>
            <a:r>
              <a:rPr lang="pt-BR" baseline="30000" dirty="0">
                <a:latin typeface="Arial" panose="020B0604020202020204" pitchFamily="34" charset="0"/>
              </a:rPr>
              <a:t> </a:t>
            </a:r>
            <a:r>
              <a:rPr lang="pt-BR" b="0" i="0" dirty="0" smtClean="0">
                <a:effectLst/>
                <a:latin typeface="Arial" panose="020B0604020202020204" pitchFamily="34" charset="0"/>
              </a:rPr>
              <a:t>operando sob o princípio de que grandes problemas geralmente podem ser divididos em problemas menores, que então são resolvidos </a:t>
            </a:r>
            <a:r>
              <a:rPr lang="pt-BR" b="0" i="0" u="none" strike="noStrike" dirty="0" smtClean="0">
                <a:effectLst/>
                <a:latin typeface="Arial" panose="020B0604020202020204" pitchFamily="34" charset="0"/>
              </a:rPr>
              <a:t>concorrentemente</a:t>
            </a:r>
            <a:r>
              <a:rPr lang="pt-BR" b="0" i="0" dirty="0" smtClean="0">
                <a:effectLst/>
                <a:latin typeface="Arial" panose="020B0604020202020204" pitchFamily="34" charset="0"/>
              </a:rPr>
              <a:t> (em paralelo).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84" y="3619770"/>
            <a:ext cx="58197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6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onceptdraw.com/news/resources/images/Design-Elements-Cloud-Ic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1" y="231565"/>
            <a:ext cx="11907187" cy="643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8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onceptdraw.com/news/resources/images/Cloud-Computing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9" y="-1"/>
            <a:ext cx="11207931" cy="662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3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 termos de arquitetura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3806" y="189969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b="0" i="0" dirty="0" smtClean="0">
                <a:solidFill>
                  <a:srgbClr val="252525"/>
                </a:solidFill>
                <a:effectLst/>
                <a:latin typeface="Helvetica Neue"/>
              </a:rPr>
              <a:t>Cada </a:t>
            </a:r>
            <a:r>
              <a:rPr lang="pt-BR" b="1" i="0" dirty="0" err="1" smtClean="0">
                <a:solidFill>
                  <a:srgbClr val="252525"/>
                </a:solidFill>
                <a:effectLst/>
                <a:latin typeface="Helvetica Neue"/>
              </a:rPr>
              <a:t>Cloud</a:t>
            </a:r>
            <a:r>
              <a:rPr lang="pt-BR" b="1" i="0" dirty="0" smtClean="0">
                <a:solidFill>
                  <a:srgbClr val="252525"/>
                </a:solidFill>
                <a:effectLst/>
                <a:latin typeface="Helvetica Neue"/>
              </a:rPr>
              <a:t> Server Pro</a:t>
            </a:r>
            <a:r>
              <a:rPr lang="pt-BR" b="0" i="0" dirty="0" smtClean="0">
                <a:solidFill>
                  <a:srgbClr val="252525"/>
                </a:solidFill>
                <a:effectLst/>
                <a:latin typeface="Helvetica Neue"/>
              </a:rPr>
              <a:t> tem uma parte reservada do processamento do servidor físico onde ele está rodando, e essa parcela é proporcional a quantidade de memória e </a:t>
            </a:r>
            <a:r>
              <a:rPr lang="pt-BR" b="0" i="0" dirty="0" err="1" smtClean="0">
                <a:solidFill>
                  <a:srgbClr val="252525"/>
                </a:solidFill>
                <a:effectLst/>
                <a:latin typeface="Helvetica Neue"/>
              </a:rPr>
              <a:t>vCPUs</a:t>
            </a:r>
            <a:r>
              <a:rPr lang="pt-BR" b="0" i="0" dirty="0" smtClean="0">
                <a:solidFill>
                  <a:srgbClr val="252525"/>
                </a:solidFill>
                <a:effectLst/>
                <a:latin typeface="Helvetica Neue"/>
              </a:rPr>
              <a:t> (</a:t>
            </a:r>
            <a:r>
              <a:rPr lang="pt-BR" b="0" i="0" dirty="0" err="1" smtClean="0">
                <a:solidFill>
                  <a:srgbClr val="252525"/>
                </a:solidFill>
                <a:effectLst/>
                <a:latin typeface="Helvetica Neue"/>
              </a:rPr>
              <a:t>CPUs</a:t>
            </a:r>
            <a:r>
              <a:rPr lang="pt-BR" b="0" i="0" dirty="0" smtClean="0">
                <a:solidFill>
                  <a:srgbClr val="252525"/>
                </a:solidFill>
                <a:effectLst/>
                <a:latin typeface="Helvetica Neue"/>
              </a:rPr>
              <a:t> virtuais) que ele possui. Cada </a:t>
            </a:r>
            <a:r>
              <a:rPr lang="pt-BR" b="0" i="0" dirty="0" err="1" smtClean="0">
                <a:solidFill>
                  <a:srgbClr val="252525"/>
                </a:solidFill>
                <a:effectLst/>
                <a:latin typeface="Helvetica Neue"/>
              </a:rPr>
              <a:t>vCPU</a:t>
            </a:r>
            <a:r>
              <a:rPr lang="pt-BR" b="0" i="0" dirty="0" smtClean="0">
                <a:solidFill>
                  <a:srgbClr val="252525"/>
                </a:solidFill>
                <a:effectLst/>
                <a:latin typeface="Helvetica Neue"/>
              </a:rPr>
              <a:t> é equivalente a um </a:t>
            </a:r>
            <a:r>
              <a:rPr lang="pt-BR" b="0" i="1" dirty="0" smtClean="0">
                <a:solidFill>
                  <a:srgbClr val="252525"/>
                </a:solidFill>
                <a:effectLst/>
                <a:latin typeface="Helvetica Neue"/>
              </a:rPr>
              <a:t>core</a:t>
            </a:r>
            <a:r>
              <a:rPr lang="pt-BR" b="0" i="0" dirty="0" smtClean="0">
                <a:solidFill>
                  <a:srgbClr val="252525"/>
                </a:solidFill>
                <a:effectLst/>
                <a:latin typeface="Helvetica Neue"/>
              </a:rPr>
              <a:t> de processamento, e programas criados sob o </a:t>
            </a:r>
            <a:r>
              <a:rPr lang="pt-BR" b="0" i="0" dirty="0" smtClean="0">
                <a:effectLst/>
                <a:latin typeface="Helvetica Neue"/>
              </a:rPr>
              <a:t>conceito de </a:t>
            </a:r>
            <a:r>
              <a:rPr lang="pt-BR" b="0" i="0" u="none" strike="noStrike" dirty="0" smtClean="0">
                <a:effectLst/>
                <a:latin typeface="Helvetica Neue"/>
              </a:rPr>
              <a:t>computação paralela</a:t>
            </a:r>
            <a:r>
              <a:rPr lang="pt-BR" b="0" i="0" dirty="0" smtClean="0">
                <a:effectLst/>
                <a:latin typeface="Helvetica Neue"/>
              </a:rPr>
              <a:t> podem </a:t>
            </a:r>
            <a:r>
              <a:rPr lang="pt-BR" b="0" i="0" dirty="0" smtClean="0">
                <a:solidFill>
                  <a:srgbClr val="252525"/>
                </a:solidFill>
                <a:effectLst/>
                <a:latin typeface="Helvetica Neue"/>
              </a:rPr>
              <a:t>se aproveitar deles como se fossem os múltiplos cores de um processador físico.</a:t>
            </a:r>
          </a:p>
          <a:p>
            <a:pPr algn="just"/>
            <a:r>
              <a:rPr lang="pt-BR" b="0" i="0" dirty="0" smtClean="0">
                <a:solidFill>
                  <a:srgbClr val="252525"/>
                </a:solidFill>
                <a:effectLst/>
                <a:latin typeface="Helvetica Neue"/>
              </a:rPr>
              <a:t>A capacidade de processamento de um </a:t>
            </a:r>
            <a:r>
              <a:rPr lang="pt-BR" b="0" i="0" dirty="0" err="1" smtClean="0">
                <a:solidFill>
                  <a:srgbClr val="252525"/>
                </a:solidFill>
                <a:effectLst/>
                <a:latin typeface="Helvetica Neue"/>
              </a:rPr>
              <a:t>Cloud</a:t>
            </a:r>
            <a:r>
              <a:rPr lang="pt-BR" b="0" i="0" dirty="0" smtClean="0">
                <a:solidFill>
                  <a:srgbClr val="252525"/>
                </a:solidFill>
                <a:effectLst/>
                <a:latin typeface="Helvetica Neue"/>
              </a:rPr>
              <a:t> Server Pro é diretamente proporcional a quantidade de memória e </a:t>
            </a:r>
            <a:r>
              <a:rPr lang="pt-BR" b="0" i="0" dirty="0" err="1" smtClean="0">
                <a:solidFill>
                  <a:srgbClr val="252525"/>
                </a:solidFill>
                <a:effectLst/>
                <a:latin typeface="Helvetica Neue"/>
              </a:rPr>
              <a:t>vCPUs</a:t>
            </a:r>
            <a:r>
              <a:rPr lang="pt-BR" b="0" i="0" dirty="0" smtClean="0">
                <a:solidFill>
                  <a:srgbClr val="252525"/>
                </a:solidFill>
                <a:effectLst/>
                <a:latin typeface="Helvetica Neue"/>
              </a:rPr>
              <a:t> que ele possui, ou seja, quanto mais memória e </a:t>
            </a:r>
            <a:r>
              <a:rPr lang="pt-BR" b="0" i="0" dirty="0" err="1" smtClean="0">
                <a:solidFill>
                  <a:srgbClr val="252525"/>
                </a:solidFill>
                <a:effectLst/>
                <a:latin typeface="Helvetica Neue"/>
              </a:rPr>
              <a:t>vCPUs</a:t>
            </a:r>
            <a:r>
              <a:rPr lang="pt-BR" b="0" i="0" dirty="0" smtClean="0">
                <a:solidFill>
                  <a:srgbClr val="252525"/>
                </a:solidFill>
                <a:effectLst/>
                <a:latin typeface="Helvetica Neue"/>
              </a:rPr>
              <a:t> um servidor possui, maior sua capacidade de processamento. A distribuição de </a:t>
            </a:r>
            <a:r>
              <a:rPr lang="pt-BR" b="0" i="0" dirty="0" err="1" smtClean="0">
                <a:solidFill>
                  <a:srgbClr val="252525"/>
                </a:solidFill>
                <a:effectLst/>
                <a:latin typeface="Helvetica Neue"/>
              </a:rPr>
              <a:t>vCPUs</a:t>
            </a:r>
            <a:r>
              <a:rPr lang="pt-BR" b="0" i="0" dirty="0" smtClean="0">
                <a:solidFill>
                  <a:srgbClr val="252525"/>
                </a:solidFill>
                <a:effectLst/>
                <a:latin typeface="Helvetica Neue"/>
              </a:rPr>
              <a:t> segue a seguinte regra no </a:t>
            </a:r>
            <a:r>
              <a:rPr lang="pt-BR" b="0" i="0" dirty="0" err="1" smtClean="0">
                <a:solidFill>
                  <a:srgbClr val="252525"/>
                </a:solidFill>
                <a:effectLst/>
                <a:latin typeface="Helvetica Neue"/>
              </a:rPr>
              <a:t>Cloud</a:t>
            </a:r>
            <a:r>
              <a:rPr lang="pt-BR" b="0" i="0" dirty="0" smtClean="0">
                <a:solidFill>
                  <a:srgbClr val="252525"/>
                </a:solidFill>
                <a:effectLst/>
                <a:latin typeface="Helvetica Neue"/>
              </a:rPr>
              <a:t> Server Pro</a:t>
            </a:r>
            <a:endParaRPr lang="pt-BR" b="0" i="0" dirty="0">
              <a:solidFill>
                <a:srgbClr val="252525"/>
              </a:solidFill>
              <a:effectLst/>
              <a:latin typeface="Helvetica Neue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27819"/>
              </p:ext>
            </p:extLst>
          </p:nvPr>
        </p:nvGraphicFramePr>
        <p:xfrm>
          <a:off x="6857998" y="2394563"/>
          <a:ext cx="4101740" cy="1828800"/>
        </p:xfrm>
        <a:graphic>
          <a:graphicData uri="http://schemas.openxmlformats.org/drawingml/2006/table">
            <a:tbl>
              <a:tblPr/>
              <a:tblGrid>
                <a:gridCol w="2050870">
                  <a:extLst>
                    <a:ext uri="{9D8B030D-6E8A-4147-A177-3AD203B41FA5}">
                      <a16:colId xmlns:a16="http://schemas.microsoft.com/office/drawing/2014/main" val="811151899"/>
                    </a:ext>
                  </a:extLst>
                </a:gridCol>
                <a:gridCol w="2050870">
                  <a:extLst>
                    <a:ext uri="{9D8B030D-6E8A-4147-A177-3AD203B41FA5}">
                      <a16:colId xmlns:a16="http://schemas.microsoft.com/office/drawing/2014/main" val="519776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B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B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0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b="1" dirty="0">
                          <a:effectLst/>
                        </a:rPr>
                        <a:t>Memória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98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b="1" dirty="0" err="1">
                          <a:effectLst/>
                        </a:rPr>
                        <a:t>vCPUs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98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2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>
                          <a:effectLst/>
                        </a:rPr>
                        <a:t>512 MB a 4 GB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2 </a:t>
                      </a:r>
                      <a:r>
                        <a:rPr lang="pt-BR" dirty="0" err="1">
                          <a:effectLst/>
                        </a:rPr>
                        <a:t>vCPUs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449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>
                          <a:effectLst/>
                        </a:rPr>
                        <a:t>6 GB a 12 GB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4 </a:t>
                      </a:r>
                      <a:r>
                        <a:rPr lang="pt-BR" dirty="0" err="1">
                          <a:effectLst/>
                        </a:rPr>
                        <a:t>vCPUs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229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>
                          <a:effectLst/>
                        </a:rPr>
                        <a:t>14 GB a 32 GB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dirty="0">
                          <a:effectLst/>
                        </a:rPr>
                        <a:t>8 </a:t>
                      </a:r>
                      <a:r>
                        <a:rPr lang="pt-BR" dirty="0" err="1">
                          <a:effectLst/>
                        </a:rPr>
                        <a:t>vCPUs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9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250116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030119" y="2764523"/>
            <a:ext cx="6032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Instâncias de máquina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49" y="1690688"/>
            <a:ext cx="6309361" cy="47231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711440" y="2959465"/>
            <a:ext cx="38622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0" i="0" dirty="0" smtClean="0">
                <a:solidFill>
                  <a:srgbClr val="2C2F34"/>
                </a:solidFill>
                <a:effectLst/>
                <a:latin typeface="-apple-system"/>
              </a:rPr>
              <a:t>instância C5 com </a:t>
            </a:r>
            <a:r>
              <a:rPr lang="pt-BR" b="0" i="0" dirty="0" err="1" smtClean="0">
                <a:solidFill>
                  <a:srgbClr val="2C2F34"/>
                </a:solidFill>
                <a:effectLst/>
                <a:latin typeface="-apple-system"/>
              </a:rPr>
              <a:t>hyperthread</a:t>
            </a:r>
            <a:r>
              <a:rPr lang="pt-BR" b="0" i="0" dirty="0" smtClean="0">
                <a:solidFill>
                  <a:srgbClr val="2C2F34"/>
                </a:solidFill>
                <a:effectLst/>
                <a:latin typeface="-apple-system"/>
              </a:rPr>
              <a:t> de hardware em um processador Intel Xeon Platinum 8000 de 3,0 GHz e </a:t>
            </a:r>
            <a:r>
              <a:rPr lang="pt-BR" b="0" i="0" dirty="0" err="1" smtClean="0">
                <a:solidFill>
                  <a:srgbClr val="2C2F34"/>
                </a:solidFill>
                <a:effectLst/>
                <a:latin typeface="-apple-system"/>
              </a:rPr>
              <a:t>Elastic</a:t>
            </a:r>
            <a:r>
              <a:rPr lang="pt-BR" b="0" i="0" dirty="0" smtClean="0">
                <a:solidFill>
                  <a:srgbClr val="2C2F34"/>
                </a:solidFill>
                <a:effectLst/>
                <a:latin typeface="-apple-system"/>
              </a:rPr>
              <a:t> Network </a:t>
            </a:r>
            <a:r>
              <a:rPr lang="pt-BR" b="0" i="0" dirty="0" err="1" smtClean="0">
                <a:solidFill>
                  <a:srgbClr val="2C2F34"/>
                </a:solidFill>
                <a:effectLst/>
                <a:latin typeface="-apple-system"/>
              </a:rPr>
              <a:t>Adapter</a:t>
            </a:r>
            <a:r>
              <a:rPr lang="pt-BR" b="0" i="0" dirty="0" smtClean="0">
                <a:solidFill>
                  <a:srgbClr val="2C2F34"/>
                </a:solidFill>
                <a:effectLst/>
                <a:latin typeface="-apple-system"/>
              </a:rPr>
              <a:t> (ENA) que oferece 2250,0 Mbps de largura de banda de rede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0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Custos e tamanho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32622"/>
            <a:ext cx="5758543" cy="46386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502" y="2133870"/>
            <a:ext cx="4848225" cy="327415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962502" y="5943600"/>
            <a:ext cx="410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  <a:r>
              <a:rPr lang="pt-BR" dirty="0" smtClean="0"/>
              <a:t>C5        LANÇADO EM 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602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SABER MAIS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38200" y="1911734"/>
            <a:ext cx="8186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https://docs.aws.amazon.com/pt_br/AWSEC2/latest/UserGuide/concepts.html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5518"/>
            <a:ext cx="4361226" cy="25472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127" y="2458446"/>
            <a:ext cx="2552700" cy="17907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127" y="3773303"/>
            <a:ext cx="1828800" cy="24955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927" y="26776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6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Helvetica Neue</vt:lpstr>
      <vt:lpstr>Tema do Office</vt:lpstr>
      <vt:lpstr>Apresentação do PowerPoint</vt:lpstr>
      <vt:lpstr>Apresentação do PowerPoint</vt:lpstr>
      <vt:lpstr>Apresentação do PowerPoint</vt:lpstr>
      <vt:lpstr>Em termos de arquitetura</vt:lpstr>
      <vt:lpstr>Instâncias de máquina</vt:lpstr>
      <vt:lpstr>Custos e tamanho</vt:lpstr>
      <vt:lpstr>PARA SABER MAIS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Marise Miranda</dc:creator>
  <cp:lastModifiedBy>Marise Miranda</cp:lastModifiedBy>
  <cp:revision>4</cp:revision>
  <dcterms:created xsi:type="dcterms:W3CDTF">2018-11-07T15:28:56Z</dcterms:created>
  <dcterms:modified xsi:type="dcterms:W3CDTF">2018-11-07T15:57:56Z</dcterms:modified>
</cp:coreProperties>
</file>