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3" r:id="rId7"/>
    <p:sldId id="264" r:id="rId8"/>
    <p:sldId id="261" r:id="rId9"/>
    <p:sldId id="262"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809D4C1-67E0-4CFC-BF06-2E750C6EAEC3}" type="datetimeFigureOut">
              <a:rPr lang="es-AR" smtClean="0"/>
              <a:t>13/6/2022</a:t>
            </a:fld>
            <a:endParaRPr lang="es-AR"/>
          </a:p>
        </p:txBody>
      </p:sp>
      <p:sp>
        <p:nvSpPr>
          <p:cNvPr id="5" name="Footer Placeholder 4"/>
          <p:cNvSpPr>
            <a:spLocks noGrp="1"/>
          </p:cNvSpPr>
          <p:nvPr>
            <p:ph type="ftr" sz="quarter" idx="11"/>
          </p:nvPr>
        </p:nvSpPr>
        <p:spPr>
          <a:xfrm>
            <a:off x="2416500" y="329307"/>
            <a:ext cx="4973915" cy="309201"/>
          </a:xfrm>
        </p:spPr>
        <p:txBody>
          <a:bodyPr/>
          <a:lstStyle/>
          <a:p>
            <a:endParaRPr lang="es-AR"/>
          </a:p>
        </p:txBody>
      </p:sp>
      <p:sp>
        <p:nvSpPr>
          <p:cNvPr id="6" name="Slide Number Placeholder 5"/>
          <p:cNvSpPr>
            <a:spLocks noGrp="1"/>
          </p:cNvSpPr>
          <p:nvPr>
            <p:ph type="sldNum" sz="quarter" idx="12"/>
          </p:nvPr>
        </p:nvSpPr>
        <p:spPr>
          <a:xfrm>
            <a:off x="1437664" y="798973"/>
            <a:ext cx="811019" cy="503578"/>
          </a:xfrm>
        </p:spPr>
        <p:txBody>
          <a:bodyPr/>
          <a:lstStyle/>
          <a:p>
            <a:fld id="{C581EB11-00CB-4392-8E14-A0020C4D8696}" type="slidenum">
              <a:rPr lang="es-AR" smtClean="0"/>
              <a:t>‹Nº›</a:t>
            </a:fld>
            <a:endParaRPr lang="es-A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098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809D4C1-67E0-4CFC-BF06-2E750C6EAEC3}" type="datetimeFigureOut">
              <a:rPr lang="es-AR" smtClean="0"/>
              <a:t>13/6/2022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581EB11-00CB-4392-8E14-A0020C4D8696}" type="slidenum">
              <a:rPr lang="es-AR" smtClean="0"/>
              <a:t>‹Nº›</a:t>
            </a:fld>
            <a:endParaRPr lang="es-A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937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809D4C1-67E0-4CFC-BF06-2E750C6EAEC3}" type="datetimeFigureOut">
              <a:rPr lang="es-AR" smtClean="0"/>
              <a:t>13/6/2022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581EB11-00CB-4392-8E14-A0020C4D8696}" type="slidenum">
              <a:rPr lang="es-AR" smtClean="0"/>
              <a:t>‹Nº›</a:t>
            </a:fld>
            <a:endParaRPr lang="es-A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768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809D4C1-67E0-4CFC-BF06-2E750C6EAEC3}" type="datetimeFigureOut">
              <a:rPr lang="es-AR" smtClean="0"/>
              <a:t>13/6/2022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581EB11-00CB-4392-8E14-A0020C4D8696}" type="slidenum">
              <a:rPr lang="es-AR" smtClean="0"/>
              <a:t>‹Nº›</a:t>
            </a:fld>
            <a:endParaRPr lang="es-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075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809D4C1-67E0-4CFC-BF06-2E750C6EAEC3}" type="datetimeFigureOut">
              <a:rPr lang="es-AR" smtClean="0"/>
              <a:t>13/6/2022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581EB11-00CB-4392-8E14-A0020C4D8696}" type="slidenum">
              <a:rPr lang="es-AR" smtClean="0"/>
              <a:t>‹Nº›</a:t>
            </a:fld>
            <a:endParaRPr lang="es-A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84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809D4C1-67E0-4CFC-BF06-2E750C6EAEC3}" type="datetimeFigureOut">
              <a:rPr lang="es-AR" smtClean="0"/>
              <a:t>13/6/2022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581EB11-00CB-4392-8E14-A0020C4D8696}" type="slidenum">
              <a:rPr lang="es-AR" smtClean="0"/>
              <a:t>‹Nº›</a:t>
            </a:fld>
            <a:endParaRPr lang="es-A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784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809D4C1-67E0-4CFC-BF06-2E750C6EAEC3}" type="datetimeFigureOut">
              <a:rPr lang="es-AR" smtClean="0"/>
              <a:t>13/6/2022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C581EB11-00CB-4392-8E14-A0020C4D8696}" type="slidenum">
              <a:rPr lang="es-AR" smtClean="0"/>
              <a:t>‹Nº›</a:t>
            </a:fld>
            <a:endParaRPr lang="es-A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899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809D4C1-67E0-4CFC-BF06-2E750C6EAEC3}" type="datetimeFigureOut">
              <a:rPr lang="es-AR" smtClean="0"/>
              <a:t>13/6/2022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C581EB11-00CB-4392-8E14-A0020C4D8696}" type="slidenum">
              <a:rPr lang="es-AR" smtClean="0"/>
              <a:t>‹Nº›</a:t>
            </a:fld>
            <a:endParaRPr lang="es-A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7319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9D4C1-67E0-4CFC-BF06-2E750C6EAEC3}" type="datetimeFigureOut">
              <a:rPr lang="es-AR" smtClean="0"/>
              <a:t>13/6/2022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C581EB11-00CB-4392-8E14-A0020C4D8696}" type="slidenum">
              <a:rPr lang="es-AR" smtClean="0"/>
              <a:t>‹Nº›</a:t>
            </a:fld>
            <a:endParaRPr lang="es-AR"/>
          </a:p>
        </p:txBody>
      </p:sp>
    </p:spTree>
    <p:extLst>
      <p:ext uri="{BB962C8B-B14F-4D97-AF65-F5344CB8AC3E}">
        <p14:creationId xmlns:p14="http://schemas.microsoft.com/office/powerpoint/2010/main" val="127589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809D4C1-67E0-4CFC-BF06-2E750C6EAEC3}" type="datetimeFigureOut">
              <a:rPr lang="es-AR" smtClean="0"/>
              <a:t>13/6/2022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581EB11-00CB-4392-8E14-A0020C4D8696}" type="slidenum">
              <a:rPr lang="es-AR" smtClean="0"/>
              <a:t>‹Nº›</a:t>
            </a:fld>
            <a:endParaRPr lang="es-A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626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809D4C1-67E0-4CFC-BF06-2E750C6EAEC3}" type="datetimeFigureOut">
              <a:rPr lang="es-AR" smtClean="0"/>
              <a:t>13/6/2022</a:t>
            </a:fld>
            <a:endParaRPr lang="es-AR"/>
          </a:p>
        </p:txBody>
      </p:sp>
      <p:sp>
        <p:nvSpPr>
          <p:cNvPr id="6" name="Footer Placeholder 5"/>
          <p:cNvSpPr>
            <a:spLocks noGrp="1"/>
          </p:cNvSpPr>
          <p:nvPr>
            <p:ph type="ftr" sz="quarter" idx="11"/>
          </p:nvPr>
        </p:nvSpPr>
        <p:spPr>
          <a:xfrm>
            <a:off x="1447382" y="318640"/>
            <a:ext cx="5541004" cy="320931"/>
          </a:xfrm>
        </p:spPr>
        <p:txBody>
          <a:bodyPr/>
          <a:lstStyle/>
          <a:p>
            <a:endParaRPr lang="es-AR"/>
          </a:p>
        </p:txBody>
      </p:sp>
      <p:sp>
        <p:nvSpPr>
          <p:cNvPr id="7" name="Slide Number Placeholder 6"/>
          <p:cNvSpPr>
            <a:spLocks noGrp="1"/>
          </p:cNvSpPr>
          <p:nvPr>
            <p:ph type="sldNum" sz="quarter" idx="12"/>
          </p:nvPr>
        </p:nvSpPr>
        <p:spPr/>
        <p:txBody>
          <a:bodyPr/>
          <a:lstStyle/>
          <a:p>
            <a:fld id="{C581EB11-00CB-4392-8E14-A0020C4D8696}" type="slidenum">
              <a:rPr lang="es-AR" smtClean="0"/>
              <a:t>‹Nº›</a:t>
            </a:fld>
            <a:endParaRPr lang="es-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21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809D4C1-67E0-4CFC-BF06-2E750C6EAEC3}" type="datetimeFigureOut">
              <a:rPr lang="es-AR" smtClean="0"/>
              <a:t>13/6/2022</a:t>
            </a:fld>
            <a:endParaRPr lang="es-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81EB11-00CB-4392-8E14-A0020C4D8696}" type="slidenum">
              <a:rPr lang="es-AR" smtClean="0"/>
              <a:t>‹Nº›</a:t>
            </a:fld>
            <a:endParaRPr lang="es-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30883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4DD4DA-581A-0880-0BD4-AEA58390F0C3}"/>
              </a:ext>
            </a:extLst>
          </p:cNvPr>
          <p:cNvSpPr>
            <a:spLocks noGrp="1"/>
          </p:cNvSpPr>
          <p:nvPr>
            <p:ph type="ctrTitle"/>
          </p:nvPr>
        </p:nvSpPr>
        <p:spPr/>
        <p:txBody>
          <a:bodyPr>
            <a:normAutofit/>
          </a:bodyPr>
          <a:lstStyle/>
          <a:p>
            <a:r>
              <a:rPr lang="es-AR"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Markdown</a:t>
            </a:r>
            <a:endParaRPr lang="es-AR" dirty="0"/>
          </a:p>
        </p:txBody>
      </p:sp>
      <p:sp>
        <p:nvSpPr>
          <p:cNvPr id="4" name="Subtítulo 3">
            <a:extLst>
              <a:ext uri="{FF2B5EF4-FFF2-40B4-BE49-F238E27FC236}">
                <a16:creationId xmlns:a16="http://schemas.microsoft.com/office/drawing/2014/main" id="{DA6A08F6-1177-7616-FAB5-59FB2AB8ADD0}"/>
              </a:ext>
            </a:extLst>
          </p:cNvPr>
          <p:cNvSpPr>
            <a:spLocks noGrp="1"/>
          </p:cNvSpPr>
          <p:nvPr>
            <p:ph type="subTitle" idx="1"/>
          </p:nvPr>
        </p:nvSpPr>
        <p:spPr/>
        <p:txBody>
          <a:bodyPr/>
          <a:lstStyle/>
          <a:p>
            <a:r>
              <a:rPr lang="es-AR" b="0" i="0" dirty="0">
                <a:solidFill>
                  <a:srgbClr val="4D5156"/>
                </a:solidFill>
                <a:effectLst/>
                <a:latin typeface="arial" panose="020B0604020202020204" pitchFamily="34" charset="0"/>
              </a:rPr>
              <a:t> </a:t>
            </a:r>
            <a:r>
              <a:rPr lang="es-AR" sz="3200" b="0" i="0" dirty="0">
                <a:solidFill>
                  <a:srgbClr val="4D5156"/>
                </a:solidFill>
                <a:effectLst/>
                <a:latin typeface="arial" panose="020B0604020202020204" pitchFamily="34" charset="0"/>
              </a:rPr>
              <a:t>lenguaje de marcado</a:t>
            </a:r>
            <a:endParaRPr lang="es-AR" sz="3200" dirty="0"/>
          </a:p>
        </p:txBody>
      </p:sp>
    </p:spTree>
    <p:extLst>
      <p:ext uri="{BB962C8B-B14F-4D97-AF65-F5344CB8AC3E}">
        <p14:creationId xmlns:p14="http://schemas.microsoft.com/office/powerpoint/2010/main" val="64379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B85C5-3016-751C-4F7F-E6386E20032F}"/>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28AF1FBD-939C-7A13-3B50-4EF07CEC3A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216" y="-20638"/>
            <a:ext cx="10477949" cy="6174012"/>
          </a:xfrm>
        </p:spPr>
      </p:pic>
    </p:spTree>
    <p:extLst>
      <p:ext uri="{BB962C8B-B14F-4D97-AF65-F5344CB8AC3E}">
        <p14:creationId xmlns:p14="http://schemas.microsoft.com/office/powerpoint/2010/main" val="7307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821A1-981C-8112-73A3-8CB93D278AC4}"/>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04BF9FD4-D3B8-522B-9A4E-98B35702F7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0"/>
            <a:ext cx="7617117" cy="6153374"/>
          </a:xfrm>
        </p:spPr>
      </p:pic>
    </p:spTree>
    <p:extLst>
      <p:ext uri="{BB962C8B-B14F-4D97-AF65-F5344CB8AC3E}">
        <p14:creationId xmlns:p14="http://schemas.microsoft.com/office/powerpoint/2010/main" val="2819226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A6BB3-C358-F8EE-F588-45E33D5DE2A9}"/>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3B6456C8-F770-873D-0016-F020A7213E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81" y="2334023"/>
            <a:ext cx="8290309" cy="2619375"/>
          </a:xfrm>
        </p:spPr>
      </p:pic>
      <p:pic>
        <p:nvPicPr>
          <p:cNvPr id="7" name="Imagen 6">
            <a:extLst>
              <a:ext uri="{FF2B5EF4-FFF2-40B4-BE49-F238E27FC236}">
                <a16:creationId xmlns:a16="http://schemas.microsoft.com/office/drawing/2014/main" id="{962C40C2-8110-E618-C685-75F9D58F1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80" y="324248"/>
            <a:ext cx="8290310" cy="2009775"/>
          </a:xfrm>
          <a:prstGeom prst="rect">
            <a:avLst/>
          </a:prstGeom>
        </p:spPr>
      </p:pic>
    </p:spTree>
    <p:extLst>
      <p:ext uri="{BB962C8B-B14F-4D97-AF65-F5344CB8AC3E}">
        <p14:creationId xmlns:p14="http://schemas.microsoft.com/office/powerpoint/2010/main" val="144547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84784-D410-0724-527E-C1CD2946D3BD}"/>
              </a:ext>
            </a:extLst>
          </p:cNvPr>
          <p:cNvSpPr>
            <a:spLocks noGrp="1"/>
          </p:cNvSpPr>
          <p:nvPr>
            <p:ph type="title"/>
          </p:nvPr>
        </p:nvSpPr>
        <p:spPr/>
        <p:txBody>
          <a:bodyPr>
            <a:normAutofit fontScale="90000"/>
          </a:bodyPr>
          <a:lstStyle/>
          <a:p>
            <a:r>
              <a:rPr lang="es-AR" sz="1800" dirty="0">
                <a:effectLst/>
                <a:latin typeface="Calibri" panose="020F0502020204030204" pitchFamily="34" charset="0"/>
                <a:ea typeface="Calibri" panose="020F0502020204030204" pitchFamily="34" charset="0"/>
                <a:cs typeface="Times New Roman" panose="02020603050405020304" pitchFamily="18" charset="0"/>
              </a:rPr>
              <a:t>                                                                         </a:t>
            </a:r>
            <a:r>
              <a:rPr lang="es-AR" sz="3600" dirty="0">
                <a:effectLst/>
                <a:latin typeface="Calibri" panose="020F0502020204030204" pitchFamily="34" charset="0"/>
                <a:ea typeface="Calibri" panose="020F0502020204030204" pitchFamily="34" charset="0"/>
                <a:cs typeface="Times New Roman" panose="02020603050405020304" pitchFamily="18" charset="0"/>
              </a:rPr>
              <a:t>Introducción</a:t>
            </a:r>
            <a:br>
              <a:rPr lang="es-AR" sz="3600" dirty="0">
                <a:effectLst/>
                <a:latin typeface="Calibri" panose="020F0502020204030204" pitchFamily="34" charset="0"/>
                <a:ea typeface="Calibri" panose="020F0502020204030204" pitchFamily="34" charset="0"/>
                <a:cs typeface="Times New Roman" panose="02020603050405020304" pitchFamily="18" charset="0"/>
              </a:rPr>
            </a:br>
            <a:endParaRPr lang="es-AR" sz="3600" dirty="0"/>
          </a:p>
        </p:txBody>
      </p:sp>
      <p:sp>
        <p:nvSpPr>
          <p:cNvPr id="3" name="Marcador de contenido 2">
            <a:extLst>
              <a:ext uri="{FF2B5EF4-FFF2-40B4-BE49-F238E27FC236}">
                <a16:creationId xmlns:a16="http://schemas.microsoft.com/office/drawing/2014/main" id="{A18B681D-CCB4-AA52-5CA1-D04AC546D29E}"/>
              </a:ext>
            </a:extLst>
          </p:cNvPr>
          <p:cNvSpPr>
            <a:spLocks noGrp="1"/>
          </p:cNvSpPr>
          <p:nvPr>
            <p:ph idx="1"/>
          </p:nvPr>
        </p:nvSpPr>
        <p:spPr/>
        <p:txBody>
          <a:bodyPr>
            <a:normAutofit lnSpcReduction="10000"/>
          </a:bodyPr>
          <a:lstStyle/>
          <a:p>
            <a:r>
              <a:rPr lang="es-AR" sz="1800" b="1" dirty="0">
                <a:solidFill>
                  <a:srgbClr val="202122"/>
                </a:solidFill>
                <a:effectLst/>
                <a:latin typeface="Arial" panose="020B0604020202020204" pitchFamily="34" charset="0"/>
                <a:ea typeface="Calibri" panose="020F0502020204030204" pitchFamily="34" charset="0"/>
              </a:rPr>
              <a:t>John Gruber creó el lenguaje Markdown en 2004, con una ayuda importante de Aron</a:t>
            </a:r>
            <a:r>
              <a:rPr lang="es-AR" sz="1800" b="1" dirty="0">
                <a:solidFill>
                  <a:srgbClr val="FA2B5C"/>
                </a:solidFill>
                <a:latin typeface="Arial" panose="020B0604020202020204" pitchFamily="34" charset="0"/>
                <a:ea typeface="Calibri" panose="020F0502020204030204" pitchFamily="34" charset="0"/>
                <a:cs typeface="Times New Roman" panose="02020603050405020304" pitchFamily="18" charset="0"/>
              </a:rPr>
              <a:t> </a:t>
            </a:r>
            <a:r>
              <a:rPr lang="es-AR" sz="1800" b="1" dirty="0">
                <a:solidFill>
                  <a:schemeClr val="tx1">
                    <a:lumMod val="95000"/>
                    <a:lumOff val="5000"/>
                  </a:schemeClr>
                </a:solidFill>
                <a:latin typeface="Arial" panose="020B0604020202020204" pitchFamily="34" charset="0"/>
                <a:ea typeface="Calibri" panose="020F0502020204030204" pitchFamily="34" charset="0"/>
                <a:cs typeface="Times New Roman" panose="02020603050405020304" pitchFamily="18" charset="0"/>
              </a:rPr>
              <a:t>Swartz</a:t>
            </a:r>
            <a:r>
              <a:rPr lang="es-AR" sz="1800" b="1" dirty="0">
                <a:solidFill>
                  <a:srgbClr val="202122"/>
                </a:solidFill>
                <a:effectLst/>
                <a:latin typeface="Arial" panose="020B0604020202020204" pitchFamily="34" charset="0"/>
                <a:ea typeface="Calibri" panose="020F0502020204030204" pitchFamily="34" charset="0"/>
              </a:rPr>
              <a:t> en la sintaxis. Gruber tenía la meta de hacer que la gente «pudiera escribir usando un formato de texto llano fácil de leer, fácil de escribir y con la posibilidad de convertir su documento en HTML válido».</a:t>
            </a:r>
            <a:r>
              <a:rPr lang="es-ES" sz="1800" b="1" dirty="0">
                <a:solidFill>
                  <a:srgbClr val="333333"/>
                </a:solidFill>
                <a:latin typeface="-apple-system"/>
              </a:rPr>
              <a:t> </a:t>
            </a:r>
          </a:p>
          <a:p>
            <a:r>
              <a:rPr lang="es-ES" sz="1800" b="1" dirty="0">
                <a:solidFill>
                  <a:schemeClr val="tx1">
                    <a:lumMod val="95000"/>
                    <a:lumOff val="5000"/>
                  </a:schemeClr>
                </a:solidFill>
                <a:latin typeface="-apple-system"/>
              </a:rPr>
              <a:t>Markdown es un lenguaje de marcado que </a:t>
            </a:r>
            <a:r>
              <a:rPr lang="es-ES" sz="1800" b="1" i="1" dirty="0">
                <a:solidFill>
                  <a:schemeClr val="tx1">
                    <a:lumMod val="95000"/>
                    <a:lumOff val="5000"/>
                  </a:schemeClr>
                </a:solidFill>
                <a:latin typeface="-apple-system"/>
              </a:rPr>
              <a:t>facilita la aplicación de formato</a:t>
            </a:r>
            <a:r>
              <a:rPr lang="es-ES" sz="1800" b="1" dirty="0">
                <a:solidFill>
                  <a:schemeClr val="tx1">
                    <a:lumMod val="95000"/>
                    <a:lumOff val="5000"/>
                  </a:schemeClr>
                </a:solidFill>
                <a:latin typeface="-apple-system"/>
              </a:rPr>
              <a:t> a un texto empleando una serie de caracteres de una forma especial. En principio, fue pensado para elaborar textos cuyo destino iba a ser la web con más rapidez y sencillez que si estuviésemos empleando directamente HTML. Y si bien ese suele ser el mejor uso que podemos darle, también podemos emplearlo para cualquier tipo de texto, independientemente de cual vaya a ser su destino.</a:t>
            </a:r>
            <a:endParaRPr lang="es-AR" sz="1800" b="1" dirty="0">
              <a:solidFill>
                <a:schemeClr val="tx1">
                  <a:lumMod val="95000"/>
                  <a:lumOff val="5000"/>
                </a:schemeClr>
              </a:solidFill>
            </a:endParaRPr>
          </a:p>
          <a:p>
            <a:endParaRPr lang="es-AR" sz="1800" b="1" dirty="0">
              <a:solidFill>
                <a:srgbClr val="202122"/>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00719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09264-E371-F1F5-EE6A-B0C1914D2C57}"/>
              </a:ext>
            </a:extLst>
          </p:cNvPr>
          <p:cNvSpPr>
            <a:spLocks noGrp="1"/>
          </p:cNvSpPr>
          <p:nvPr>
            <p:ph type="title"/>
          </p:nvPr>
        </p:nvSpPr>
        <p:spPr/>
        <p:txBody>
          <a:bodyPr>
            <a:normAutofit/>
          </a:bodyPr>
          <a:lstStyle/>
          <a:p>
            <a:r>
              <a:rPr lang="es-AR" sz="24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AR"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¿Qué es Markdown?</a:t>
            </a:r>
            <a:br>
              <a:rPr lang="es-AR"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s-AR" dirty="0">
              <a:solidFill>
                <a:schemeClr val="bg2">
                  <a:lumMod val="10000"/>
                </a:schemeClr>
              </a:solidFill>
            </a:endParaRPr>
          </a:p>
        </p:txBody>
      </p:sp>
      <p:sp>
        <p:nvSpPr>
          <p:cNvPr id="3" name="Marcador de contenido 2">
            <a:extLst>
              <a:ext uri="{FF2B5EF4-FFF2-40B4-BE49-F238E27FC236}">
                <a16:creationId xmlns:a16="http://schemas.microsoft.com/office/drawing/2014/main" id="{66CFADA6-E188-C241-1EEF-DED71D539989}"/>
              </a:ext>
            </a:extLst>
          </p:cNvPr>
          <p:cNvSpPr>
            <a:spLocks noGrp="1"/>
          </p:cNvSpPr>
          <p:nvPr>
            <p:ph idx="1"/>
          </p:nvPr>
        </p:nvSpPr>
        <p:spPr/>
        <p:txBody>
          <a:bodyPr>
            <a:normAutofit fontScale="85000" lnSpcReduction="10000"/>
          </a:bodyPr>
          <a:lstStyle/>
          <a:p>
            <a:r>
              <a:rPr lang="es-ES" b="1" dirty="0"/>
              <a:t>Markdown realmente es dos cosas: por un lado, un lenguaje; por otro, una herramienta de software que convierte el lenguaje en HTML válido. Para entenderlo mejor, veámoslo con un ejemplo. Digamos que queremos escribir un encabezado de nivel 1. Esto en HTML se hace con la etiqueta h1. Por lo tanto, escribiríamos: Encabezado. Sin embargo, usando Markdown no necesitaríamos escribir la etiqueta, sino tan sólo poner un numeral al principio:# Encabezado entonces, cuando el programa interprete el Markdown, lo convertirá al HTML correcto. Cual es la ventaja??en lugar de escribir nueve caracteres, hemos escrito uno para conseguir lo mismo. Si imaginamos que en lugar de una sola línea se trata de un texto mucho más extenso y con mucho formato que aplicar (más encabezados, listas, e incluso tablas), la utilidad del Markdown se vuelve evidente.</a:t>
            </a:r>
            <a:endParaRPr lang="es-AR" b="1" dirty="0"/>
          </a:p>
        </p:txBody>
      </p:sp>
    </p:spTree>
    <p:extLst>
      <p:ext uri="{BB962C8B-B14F-4D97-AF65-F5344CB8AC3E}">
        <p14:creationId xmlns:p14="http://schemas.microsoft.com/office/powerpoint/2010/main" val="1192533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B5CBC0-0066-5E71-9243-5967169C0517}"/>
              </a:ext>
            </a:extLst>
          </p:cNvPr>
          <p:cNvSpPr>
            <a:spLocks noGrp="1"/>
          </p:cNvSpPr>
          <p:nvPr>
            <p:ph type="title"/>
          </p:nvPr>
        </p:nvSpPr>
        <p:spPr/>
        <p:txBody>
          <a:bodyPr/>
          <a:lstStyle/>
          <a:p>
            <a:r>
              <a:rPr lang="es-ES" dirty="0"/>
              <a:t>            Porque debería usar markdow</a:t>
            </a:r>
            <a:endParaRPr lang="es-AR" dirty="0"/>
          </a:p>
        </p:txBody>
      </p:sp>
      <p:sp>
        <p:nvSpPr>
          <p:cNvPr id="3" name="Marcador de contenido 2">
            <a:extLst>
              <a:ext uri="{FF2B5EF4-FFF2-40B4-BE49-F238E27FC236}">
                <a16:creationId xmlns:a16="http://schemas.microsoft.com/office/drawing/2014/main" id="{9024F751-ADF3-DE4E-7415-393D155CE72A}"/>
              </a:ext>
            </a:extLst>
          </p:cNvPr>
          <p:cNvSpPr>
            <a:spLocks noGrp="1"/>
          </p:cNvSpPr>
          <p:nvPr>
            <p:ph idx="1"/>
          </p:nvPr>
        </p:nvSpPr>
        <p:spPr>
          <a:xfrm>
            <a:off x="1294362" y="1853754"/>
            <a:ext cx="9603275" cy="3450613"/>
          </a:xfrm>
        </p:spPr>
        <p:txBody>
          <a:bodyPr>
            <a:normAutofit fontScale="92500"/>
          </a:bodyPr>
          <a:lstStyle/>
          <a:p>
            <a:pPr>
              <a:lnSpc>
                <a:spcPct val="107000"/>
              </a:lnSpc>
              <a:spcAft>
                <a:spcPts val="2250"/>
              </a:spcAft>
            </a:pPr>
            <a:endParaRPr lang="es-AR" sz="1800" dirty="0">
              <a:solidFill>
                <a:srgbClr val="333333"/>
              </a:solidFill>
              <a:effectLst/>
              <a:latin typeface="Work Sans" pitchFamily="2" charset="0"/>
              <a:ea typeface="Times New Roman" panose="02020603050405020304" pitchFamily="18" charset="0"/>
              <a:cs typeface="Times New Roman" panose="02020603050405020304" pitchFamily="18" charset="0"/>
            </a:endParaRPr>
          </a:p>
          <a:p>
            <a:pPr>
              <a:lnSpc>
                <a:spcPct val="107000"/>
              </a:lnSpc>
              <a:spcAft>
                <a:spcPts val="225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la sintaxis de Markdown está pensada para que resulte más fácil de leer. Es decir, que los elementos de formato no estorben la lectura, como sí ocurre en HTML. Veamos un ejemplo sencillo, primero escrito con Markdown y luego con HTML: Es más difícil cometer errores de sintaxis</a:t>
            </a:r>
          </a:p>
          <a:p>
            <a:pPr>
              <a:lnSpc>
                <a:spcPct val="107000"/>
              </a:lnSpc>
              <a:spcAft>
                <a:spcPts val="225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El HTML básico, que es el que necesitamos para dar formato a un texto, es sumamente sencillo de usar. Pero también es muy fácil cometer errores. El más habitual: olvidarse de cerrar una etiqueta de manera adecuada. Markdown hace que un error tan común como éste no se produzca</a:t>
            </a:r>
          </a:p>
          <a:p>
            <a:pPr>
              <a:lnSpc>
                <a:spcPct val="107000"/>
              </a:lnSpc>
              <a:spcAft>
                <a:spcPts val="2250"/>
              </a:spcAft>
            </a:pP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783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181F0-7DE3-650D-B1B7-04A5564D8965}"/>
              </a:ext>
            </a:extLst>
          </p:cNvPr>
          <p:cNvSpPr>
            <a:spLocks noGrp="1"/>
          </p:cNvSpPr>
          <p:nvPr>
            <p:ph type="title"/>
          </p:nvPr>
        </p:nvSpPr>
        <p:spPr/>
        <p:txBody>
          <a:bodyPr/>
          <a:lstStyle/>
          <a:p>
            <a:r>
              <a:rPr lang="es-ES" dirty="0"/>
              <a:t>				Ventajas</a:t>
            </a:r>
            <a:endParaRPr lang="es-AR" dirty="0"/>
          </a:p>
        </p:txBody>
      </p:sp>
      <p:sp>
        <p:nvSpPr>
          <p:cNvPr id="3" name="Marcador de contenido 2">
            <a:extLst>
              <a:ext uri="{FF2B5EF4-FFF2-40B4-BE49-F238E27FC236}">
                <a16:creationId xmlns:a16="http://schemas.microsoft.com/office/drawing/2014/main" id="{DEC681C3-ADB1-741C-6883-C04C3B76E9BA}"/>
              </a:ext>
            </a:extLst>
          </p:cNvPr>
          <p:cNvSpPr>
            <a:spLocks noGrp="1"/>
          </p:cNvSpPr>
          <p:nvPr>
            <p:ph idx="1"/>
          </p:nvPr>
        </p:nvSpPr>
        <p:spPr/>
        <p:txBody>
          <a:bodyPr>
            <a:normAutofit fontScale="70000" lnSpcReduction="20000"/>
          </a:bodyPr>
          <a:lstStyle/>
          <a:p>
            <a:r>
              <a:rPr lang="es-AR" sz="2100" b="1" dirty="0">
                <a:solidFill>
                  <a:schemeClr val="bg2">
                    <a:lumMod val="10000"/>
                  </a:schemeClr>
                </a:solidFill>
                <a:effectLst/>
                <a:latin typeface="Arial" panose="020B0604020202020204" pitchFamily="34" charset="0"/>
                <a:ea typeface="Calibri" panose="020F0502020204030204" pitchFamily="34" charset="0"/>
                <a:cs typeface="Times New Roman" panose="02020603050405020304" pitchFamily="18" charset="0"/>
              </a:rPr>
              <a:t>Es más liviano.</a:t>
            </a:r>
            <a:endParaRPr lang="es-AR" sz="21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s-AR" sz="2100" b="1" dirty="0">
                <a:solidFill>
                  <a:schemeClr val="bg2">
                    <a:lumMod val="10000"/>
                  </a:schemeClr>
                </a:solidFill>
                <a:effectLst/>
                <a:latin typeface="Work Sans" pitchFamily="2" charset="0"/>
                <a:ea typeface="Times New Roman" panose="02020603050405020304" pitchFamily="18" charset="0"/>
                <a:cs typeface="Times New Roman" panose="02020603050405020304" pitchFamily="18" charset="0"/>
              </a:rPr>
              <a:t>Escribir emails con un formato determinado, y no tener que hacerlo dentro de la aplicación de correo</a:t>
            </a:r>
          </a:p>
          <a:p>
            <a:r>
              <a:rPr lang="es-AR" sz="2100" b="1" dirty="0">
                <a:solidFill>
                  <a:schemeClr val="bg2">
                    <a:lumMod val="10000"/>
                  </a:schemeClr>
                </a:solidFill>
                <a:effectLst/>
                <a:latin typeface="Work Sans" pitchFamily="2" charset="0"/>
                <a:ea typeface="Times New Roman" panose="02020603050405020304" pitchFamily="18" charset="0"/>
                <a:cs typeface="Times New Roman" panose="02020603050405020304" pitchFamily="18" charset="0"/>
              </a:rPr>
              <a:t>Crear listas </a:t>
            </a:r>
            <a:r>
              <a:rPr lang="es-AR" sz="2100" b="1" dirty="0" err="1">
                <a:solidFill>
                  <a:schemeClr val="bg2">
                    <a:lumMod val="10000"/>
                  </a:schemeClr>
                </a:solidFill>
                <a:effectLst/>
                <a:latin typeface="Work Sans" pitchFamily="2" charset="0"/>
                <a:ea typeface="Times New Roman" panose="02020603050405020304" pitchFamily="18" charset="0"/>
                <a:cs typeface="Times New Roman" panose="02020603050405020304" pitchFamily="18" charset="0"/>
              </a:rPr>
              <a:t>To</a:t>
            </a:r>
            <a:r>
              <a:rPr lang="es-AR" sz="2100" b="1" dirty="0">
                <a:solidFill>
                  <a:schemeClr val="bg2">
                    <a:lumMod val="10000"/>
                  </a:schemeClr>
                </a:solidFill>
                <a:effectLst/>
                <a:latin typeface="Work Sans" pitchFamily="2" charset="0"/>
                <a:ea typeface="Times New Roman" panose="02020603050405020304" pitchFamily="18" charset="0"/>
                <a:cs typeface="Times New Roman" panose="02020603050405020304" pitchFamily="18" charset="0"/>
              </a:rPr>
              <a:t>-Do, ya que cualquier programa especializado en esta tarea lee este tipo de archivos.</a:t>
            </a:r>
            <a:endParaRPr lang="es-AR" sz="21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s-AR" sz="2100" b="1" dirty="0">
                <a:solidFill>
                  <a:schemeClr val="bg2">
                    <a:lumMod val="10000"/>
                  </a:schemeClr>
                </a:solidFill>
                <a:effectLst/>
                <a:latin typeface="Arial" panose="020B0604020202020204" pitchFamily="34" charset="0"/>
                <a:ea typeface="Calibri" panose="020F0502020204030204" pitchFamily="34" charset="0"/>
                <a:cs typeface="Times New Roman" panose="02020603050405020304" pitchFamily="18" charset="0"/>
              </a:rPr>
              <a:t>Evita incompatibilidades en la visualización.</a:t>
            </a:r>
            <a:endParaRPr lang="es-AR" sz="21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s-AR" sz="2100" b="1" dirty="0">
                <a:solidFill>
                  <a:schemeClr val="bg2">
                    <a:lumMod val="10000"/>
                  </a:schemeClr>
                </a:solidFill>
                <a:effectLst/>
                <a:latin typeface="Arial" panose="020B0604020202020204" pitchFamily="34" charset="0"/>
                <a:ea typeface="Calibri" panose="020F0502020204030204" pitchFamily="34" charset="0"/>
                <a:cs typeface="Times New Roman" panose="02020603050405020304" pitchFamily="18" charset="0"/>
              </a:rPr>
              <a:t>Los componentes en Markdown han sido testeados para ser compatibles en todos los dispositivos.</a:t>
            </a:r>
            <a:endParaRPr lang="es-AR" sz="21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s-AR" sz="2100" b="1" dirty="0">
                <a:solidFill>
                  <a:schemeClr val="bg2">
                    <a:lumMod val="10000"/>
                  </a:schemeClr>
                </a:solidFill>
                <a:effectLst/>
                <a:latin typeface="Work Sans" pitchFamily="2" charset="0"/>
                <a:ea typeface="Times New Roman" panose="02020603050405020304" pitchFamily="18" charset="0"/>
                <a:cs typeface="Times New Roman" panose="02020603050405020304" pitchFamily="18" charset="0"/>
              </a:rPr>
              <a:t>poder escribir en una web sin tener conocimientos de HTML.</a:t>
            </a:r>
          </a:p>
          <a:p>
            <a:r>
              <a:rPr lang="es-ES" sz="21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Escribir para web es mas rápido y cómodo. Una vez que te acostumbras y conoces mínimamente la sintaxis, completas el texto más rápido. Si lo que hacemos normalmente es seguir un proceso del tipo "escritura -&gt; revisión -&gt; formato", las partes de revisión y formato las podemos hacer al mismo tiempo sin abandonar el teclado.</a:t>
            </a:r>
            <a:endParaRPr lang="es-AR" sz="21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69687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2A3E2-45D4-E2FE-84FA-2EA5F34EA00E}"/>
              </a:ext>
            </a:extLst>
          </p:cNvPr>
          <p:cNvSpPr>
            <a:spLocks noGrp="1"/>
          </p:cNvSpPr>
          <p:nvPr>
            <p:ph type="title"/>
          </p:nvPr>
        </p:nvSpPr>
        <p:spPr/>
        <p:txBody>
          <a:bodyPr/>
          <a:lstStyle/>
          <a:p>
            <a:pPr algn="ctr"/>
            <a:r>
              <a:rPr lang="es-ES" dirty="0"/>
              <a:t>ventajas</a:t>
            </a:r>
            <a:endParaRPr lang="es-AR" dirty="0"/>
          </a:p>
        </p:txBody>
      </p:sp>
      <p:sp>
        <p:nvSpPr>
          <p:cNvPr id="3" name="Marcador de contenido 2">
            <a:extLst>
              <a:ext uri="{FF2B5EF4-FFF2-40B4-BE49-F238E27FC236}">
                <a16:creationId xmlns:a16="http://schemas.microsoft.com/office/drawing/2014/main" id="{FAF87FD7-3EE4-EA44-D705-11FED80407C4}"/>
              </a:ext>
            </a:extLst>
          </p:cNvPr>
          <p:cNvSpPr>
            <a:spLocks noGrp="1"/>
          </p:cNvSpPr>
          <p:nvPr>
            <p:ph idx="1"/>
          </p:nvPr>
        </p:nvSpPr>
        <p:spPr/>
        <p:txBody>
          <a:bodyPr/>
          <a:lstStyle/>
          <a:p>
            <a:r>
              <a:rPr lang="es-ES" b="1" dirty="0"/>
              <a:t>Es más difícil cometer errores de sintaxis</a:t>
            </a:r>
          </a:p>
          <a:p>
            <a:r>
              <a:rPr lang="es-ES" b="1" dirty="0"/>
              <a:t>Es perfecto para usarlo con editores de texto minimalistas</a:t>
            </a:r>
          </a:p>
          <a:p>
            <a:r>
              <a:rPr lang="es-ES" b="1" dirty="0"/>
              <a:t>Es ideal para el entorno móvil</a:t>
            </a:r>
          </a:p>
          <a:p>
            <a:r>
              <a:rPr lang="es-ES" b="1" dirty="0"/>
              <a:t>El HTML básico, que es el que necesitamos para dar formato a un texto, es sumamente sencillo de usar. Pero también es muy fácil cometer errores. El más habitual: olvidarse de cerrar una etiqueta de manera adecuada. Markdown hace que un error tan común como éste no se produzca.</a:t>
            </a:r>
            <a:endParaRPr lang="es-AR" b="1" dirty="0"/>
          </a:p>
        </p:txBody>
      </p:sp>
    </p:spTree>
    <p:extLst>
      <p:ext uri="{BB962C8B-B14F-4D97-AF65-F5344CB8AC3E}">
        <p14:creationId xmlns:p14="http://schemas.microsoft.com/office/powerpoint/2010/main" val="18947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439BB-6E9E-95AD-F282-A9F862B42141}"/>
              </a:ext>
            </a:extLst>
          </p:cNvPr>
          <p:cNvSpPr>
            <a:spLocks noGrp="1"/>
          </p:cNvSpPr>
          <p:nvPr>
            <p:ph type="title"/>
          </p:nvPr>
        </p:nvSpPr>
        <p:spPr/>
        <p:txBody>
          <a:bodyPr/>
          <a:lstStyle/>
          <a:p>
            <a:pPr algn="ctr"/>
            <a:r>
              <a:rPr lang="es-ES" dirty="0"/>
              <a:t>Herramientas </a:t>
            </a:r>
            <a:endParaRPr lang="es-AR" dirty="0"/>
          </a:p>
        </p:txBody>
      </p:sp>
      <p:sp>
        <p:nvSpPr>
          <p:cNvPr id="3" name="Marcador de contenido 2">
            <a:extLst>
              <a:ext uri="{FF2B5EF4-FFF2-40B4-BE49-F238E27FC236}">
                <a16:creationId xmlns:a16="http://schemas.microsoft.com/office/drawing/2014/main" id="{E953315A-357A-7C6A-F04F-120CFBD25432}"/>
              </a:ext>
            </a:extLst>
          </p:cNvPr>
          <p:cNvSpPr>
            <a:spLocks noGrp="1"/>
          </p:cNvSpPr>
          <p:nvPr>
            <p:ph idx="1"/>
          </p:nvPr>
        </p:nvSpPr>
        <p:spPr/>
        <p:txBody>
          <a:bodyPr>
            <a:normAutofit fontScale="92500" lnSpcReduction="10000"/>
          </a:bodyPr>
          <a:lstStyle/>
          <a:p>
            <a:r>
              <a:rPr lang="es-ES" b="1" dirty="0"/>
              <a:t>Realmente, para emplear Markdown todo lo que necesitamos es un editor de texto, como el mismo bloc de notas. Sin embargo, hay una segunda parte del proceso que consiste en convertir o interpretar el Markdown como HTML o como otro tipo de documento. Y ahí es donde entran las herramientas pensadas específicamente para el uso de este lenguaje. Veamos algunas de ellas.</a:t>
            </a:r>
          </a:p>
          <a:p>
            <a:r>
              <a:rPr lang="en-US" b="1" dirty="0"/>
              <a:t>"Markdown Here":http://markdown-here.com/</a:t>
            </a:r>
          </a:p>
          <a:p>
            <a:r>
              <a:rPr lang="es-AR" b="1" dirty="0"/>
              <a:t>"ReText":http://sourceforge.net/p/retext/home/ReText/</a:t>
            </a:r>
          </a:p>
          <a:p>
            <a:r>
              <a:rPr lang="es-AR" b="1" dirty="0"/>
              <a:t>"Mou":http://mouapp.com/</a:t>
            </a:r>
          </a:p>
          <a:p>
            <a:r>
              <a:rPr lang="es-AR" b="1" dirty="0"/>
              <a:t>"Markable":http://markable.in/</a:t>
            </a:r>
          </a:p>
        </p:txBody>
      </p:sp>
    </p:spTree>
    <p:extLst>
      <p:ext uri="{BB962C8B-B14F-4D97-AF65-F5344CB8AC3E}">
        <p14:creationId xmlns:p14="http://schemas.microsoft.com/office/powerpoint/2010/main" val="344832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641BA-71DE-C294-75ED-E51ADE3E425F}"/>
              </a:ext>
            </a:extLst>
          </p:cNvPr>
          <p:cNvSpPr>
            <a:spLocks noGrp="1"/>
          </p:cNvSpPr>
          <p:nvPr>
            <p:ph type="title"/>
          </p:nvPr>
        </p:nvSpPr>
        <p:spPr/>
        <p:txBody>
          <a:bodyPr>
            <a:normAutofit fontScale="90000"/>
          </a:bodyPr>
          <a:lstStyle/>
          <a:p>
            <a:r>
              <a:rPr lang="es-AR" b="1" spc="-25" dirty="0">
                <a:solidFill>
                  <a:srgbClr val="333333"/>
                </a:solidFill>
                <a:effectLst/>
                <a:latin typeface="Work Sans" pitchFamily="2" charset="0"/>
                <a:ea typeface="Times New Roman" panose="02020603050405020304" pitchFamily="18" charset="0"/>
              </a:rPr>
              <a:t>Algunos editores Markdown que puedes usar</a:t>
            </a:r>
            <a:br>
              <a:rPr lang="es-AR" sz="1800" b="1" dirty="0">
                <a:effectLst/>
                <a:latin typeface="Times New Roman" panose="02020603050405020304" pitchFamily="18" charset="0"/>
                <a:ea typeface="Times New Roman" panose="02020603050405020304" pitchFamily="18" charset="0"/>
              </a:rPr>
            </a:br>
            <a:endParaRPr lang="es-AR" dirty="0"/>
          </a:p>
        </p:txBody>
      </p:sp>
      <p:sp>
        <p:nvSpPr>
          <p:cNvPr id="3" name="Marcador de contenido 2">
            <a:extLst>
              <a:ext uri="{FF2B5EF4-FFF2-40B4-BE49-F238E27FC236}">
                <a16:creationId xmlns:a16="http://schemas.microsoft.com/office/drawing/2014/main" id="{457598C5-E03E-433B-2F9B-D0EF0316580C}"/>
              </a:ext>
            </a:extLst>
          </p:cNvPr>
          <p:cNvSpPr>
            <a:spLocks noGrp="1"/>
          </p:cNvSpPr>
          <p:nvPr>
            <p:ph idx="1"/>
          </p:nvPr>
        </p:nvSpPr>
        <p:spPr/>
        <p:txBody>
          <a:bodyPr/>
          <a:lstStyle/>
          <a:p>
            <a:pPr marL="0" indent="0" algn="ctr">
              <a:lnSpc>
                <a:spcPct val="107000"/>
              </a:lnSpc>
              <a:spcBef>
                <a:spcPts val="4125"/>
              </a:spcBef>
              <a:spcAft>
                <a:spcPts val="1125"/>
              </a:spcAft>
              <a:buNone/>
            </a:pPr>
            <a:r>
              <a:rPr lang="es-AR" sz="1800" b="1" spc="-25" dirty="0">
                <a:solidFill>
                  <a:srgbClr val="333333"/>
                </a:solidFill>
                <a:effectLst/>
                <a:latin typeface="Work Sans" pitchFamily="2" charset="0"/>
                <a:ea typeface="Times New Roman" panose="02020603050405020304" pitchFamily="18" charset="0"/>
                <a:cs typeface="Times New Roman" panose="02020603050405020304" pitchFamily="18" charset="0"/>
              </a:rPr>
              <a:t>Typora</a:t>
            </a:r>
            <a:endParaRPr lang="es-AR" sz="1800" b="1" spc="-25" dirty="0">
              <a:solidFill>
                <a:srgbClr val="333333"/>
              </a:solidFill>
              <a:latin typeface="Work Sans" pitchFamily="2" charset="0"/>
              <a:ea typeface="Times New Roman" panose="02020603050405020304" pitchFamily="18" charset="0"/>
              <a:cs typeface="Times New Roman" panose="02020603050405020304" pitchFamily="18" charset="0"/>
            </a:endParaRPr>
          </a:p>
          <a:p>
            <a:pPr marL="0" indent="0" algn="ctr">
              <a:lnSpc>
                <a:spcPct val="107000"/>
              </a:lnSpc>
              <a:spcBef>
                <a:spcPts val="4125"/>
              </a:spcBef>
              <a:spcAft>
                <a:spcPts val="1125"/>
              </a:spcAft>
              <a:buNone/>
            </a:pPr>
            <a:r>
              <a:rPr lang="es-AR" sz="1800" b="1" spc="-25" dirty="0">
                <a:solidFill>
                  <a:srgbClr val="333333"/>
                </a:solidFill>
                <a:latin typeface="Work Sans" pitchFamily="2" charset="0"/>
                <a:cs typeface="Times New Roman" panose="02020603050405020304" pitchFamily="18" charset="0"/>
              </a:rPr>
              <a:t>IA Writer</a:t>
            </a:r>
          </a:p>
          <a:p>
            <a:pPr marL="0" indent="0" algn="ctr">
              <a:lnSpc>
                <a:spcPct val="107000"/>
              </a:lnSpc>
              <a:spcBef>
                <a:spcPts val="4125"/>
              </a:spcBef>
              <a:spcAft>
                <a:spcPts val="1125"/>
              </a:spcAft>
              <a:buNone/>
            </a:pPr>
            <a:r>
              <a:rPr lang="es-AR" sz="1800" b="1" spc="-25" dirty="0">
                <a:solidFill>
                  <a:srgbClr val="333333"/>
                </a:solidFill>
                <a:effectLst/>
                <a:latin typeface="Work Sans" pitchFamily="2" charset="0"/>
                <a:ea typeface="Calibri" panose="020F0502020204030204" pitchFamily="34" charset="0"/>
                <a:cs typeface="Times New Roman" panose="02020603050405020304" pitchFamily="18" charset="0"/>
              </a:rPr>
              <a:t>Visual Studio Code</a:t>
            </a:r>
          </a:p>
        </p:txBody>
      </p:sp>
    </p:spTree>
    <p:extLst>
      <p:ext uri="{BB962C8B-B14F-4D97-AF65-F5344CB8AC3E}">
        <p14:creationId xmlns:p14="http://schemas.microsoft.com/office/powerpoint/2010/main" val="291546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AE965-44CA-435D-28AF-249267841E02}"/>
              </a:ext>
            </a:extLst>
          </p:cNvPr>
          <p:cNvSpPr>
            <a:spLocks noGrp="1"/>
          </p:cNvSpPr>
          <p:nvPr>
            <p:ph type="title"/>
          </p:nvPr>
        </p:nvSpPr>
        <p:spPr/>
        <p:txBody>
          <a:bodyPr>
            <a:normAutofit/>
          </a:bodyPr>
          <a:lstStyle/>
          <a:p>
            <a:pPr algn="ctr"/>
            <a:r>
              <a:rPr lang="es-AR" dirty="0">
                <a:effectLst/>
                <a:latin typeface="Calibri" panose="020F0502020204030204" pitchFamily="34" charset="0"/>
                <a:ea typeface="Calibri" panose="020F0502020204030204" pitchFamily="34" charset="0"/>
                <a:cs typeface="Times New Roman" panose="02020603050405020304" pitchFamily="18" charset="0"/>
              </a:rPr>
              <a:t>Markdown también</a:t>
            </a:r>
            <a:endParaRPr lang="es-AR" dirty="0"/>
          </a:p>
        </p:txBody>
      </p:sp>
      <p:sp>
        <p:nvSpPr>
          <p:cNvPr id="3" name="Marcador de contenido 2">
            <a:extLst>
              <a:ext uri="{FF2B5EF4-FFF2-40B4-BE49-F238E27FC236}">
                <a16:creationId xmlns:a16="http://schemas.microsoft.com/office/drawing/2014/main" id="{2C5C32F8-9EC6-8D5B-C4A9-34C905B14C3E}"/>
              </a:ext>
            </a:extLst>
          </p:cNvPr>
          <p:cNvSpPr>
            <a:spLocks noGrp="1"/>
          </p:cNvSpPr>
          <p:nvPr>
            <p:ph idx="1"/>
          </p:nvPr>
        </p:nvSpPr>
        <p:spPr/>
        <p:txBody>
          <a:bodyPr>
            <a:noAutofit/>
          </a:bodyPr>
          <a:lstStyle/>
          <a:p>
            <a:r>
              <a:rPr lang="es-AR" sz="1400" b="1"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es un proyecto de licencia libre, con lo cual puede descargarse en Internet. muchas  aplicaciones lo usan para  cualquier tipo de proyectos como  páginas web pequeñas sin CMS o mastodónticos proyectos basados en Drupal. WordPress, como es natural, cuenta con su propio </a:t>
            </a:r>
            <a:r>
              <a:rPr lang="es-AR" sz="1400" b="1" i="1" dirty="0">
                <a:effectLst/>
                <a:latin typeface="Calibri" panose="020F0502020204030204" pitchFamily="34" charset="0"/>
                <a:ea typeface="Calibri" panose="020F0502020204030204" pitchFamily="34" charset="0"/>
                <a:cs typeface="Times New Roman" panose="02020603050405020304" pitchFamily="18" charset="0"/>
              </a:rPr>
              <a:t>plugin</a:t>
            </a:r>
            <a:r>
              <a:rPr lang="es-AR" sz="1400" b="1" dirty="0">
                <a:effectLst/>
                <a:latin typeface="Calibri" panose="020F0502020204030204" pitchFamily="34" charset="0"/>
                <a:ea typeface="Calibri" panose="020F0502020204030204" pitchFamily="34" charset="0"/>
                <a:cs typeface="Times New Roman" panose="02020603050405020304" pitchFamily="18" charset="0"/>
              </a:rPr>
              <a:t>. Asimismo, Markdown ha sido implementado en multitud de lenguajes: PHP, Python, Perl, C#, Ruby, Java o JavaScript, por citar algunos.</a:t>
            </a:r>
          </a:p>
          <a:p>
            <a:r>
              <a:rPr lang="es-ES" sz="1400" b="1" dirty="0"/>
              <a:t>En Android, también hay una generosa cantidad de aplicaciones que soportan Markdown, y unas cuantas de ellas son gratuitas. De entre ellas, creo que se pueden destacar algunas como "MarkDrop":https://play.google.com/store/apps/details?id=net.keepzero.markdrop, "Denote":https://play.google.com/store/apps/details?id=com.twostorks.android.denote, "Notal":https://play.google.com/store/apps/details?id=com.fusionfenix.notal y "Minutes Text Notes":https://play.google.com/store/apps/details?id=com.saelimbilly.genericdatabaseapp. </a:t>
            </a:r>
          </a:p>
          <a:p>
            <a:r>
              <a:rPr lang="es-ES" sz="1400" b="1" dirty="0"/>
              <a:t>Todas ellas además se pueden sincronizar con Dropbox, que es uno de los criterios que he usado para seleccionarlas.</a:t>
            </a:r>
            <a:endParaRPr lang="es-AR" sz="1400" b="1" dirty="0"/>
          </a:p>
        </p:txBody>
      </p:sp>
    </p:spTree>
    <p:extLst>
      <p:ext uri="{BB962C8B-B14F-4D97-AF65-F5344CB8AC3E}">
        <p14:creationId xmlns:p14="http://schemas.microsoft.com/office/powerpoint/2010/main" val="1043681144"/>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61</TotalTime>
  <Words>1014</Words>
  <Application>Microsoft Office PowerPoint</Application>
  <PresentationFormat>Panorámica</PresentationFormat>
  <Paragraphs>38</Paragraphs>
  <Slides>12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-apple-system</vt:lpstr>
      <vt:lpstr>Arial</vt:lpstr>
      <vt:lpstr>Arial</vt:lpstr>
      <vt:lpstr>Calibri</vt:lpstr>
      <vt:lpstr>Gill Sans MT</vt:lpstr>
      <vt:lpstr>Roboto</vt:lpstr>
      <vt:lpstr>Times New Roman</vt:lpstr>
      <vt:lpstr>Work Sans</vt:lpstr>
      <vt:lpstr>Galería</vt:lpstr>
      <vt:lpstr>Markdown</vt:lpstr>
      <vt:lpstr>                                                                         Introducción </vt:lpstr>
      <vt:lpstr>                                         ¿Qué es Markdown? </vt:lpstr>
      <vt:lpstr>            Porque debería usar markdow</vt:lpstr>
      <vt:lpstr>    Ventajas</vt:lpstr>
      <vt:lpstr>ventajas</vt:lpstr>
      <vt:lpstr>Herramientas </vt:lpstr>
      <vt:lpstr>Algunos editores Markdown que puedes usar </vt:lpstr>
      <vt:lpstr>Markdown también</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Markdown</dc:title>
  <dc:creator>Brisa Coronel</dc:creator>
  <cp:lastModifiedBy>Brisa Coronel</cp:lastModifiedBy>
  <cp:revision>4</cp:revision>
  <dcterms:created xsi:type="dcterms:W3CDTF">2022-06-13T18:15:08Z</dcterms:created>
  <dcterms:modified xsi:type="dcterms:W3CDTF">2022-06-14T02:05:59Z</dcterms:modified>
</cp:coreProperties>
</file>