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59" r:id="rId7"/>
    <p:sldId id="268" r:id="rId8"/>
    <p:sldId id="270" r:id="rId9"/>
    <p:sldId id="271" r:id="rId10"/>
    <p:sldId id="269" r:id="rId11"/>
    <p:sldId id="260" r:id="rId12"/>
    <p:sldId id="263" r:id="rId13"/>
    <p:sldId id="264" r:id="rId14"/>
    <p:sldId id="265" r:id="rId15"/>
    <p:sldId id="266" r:id="rId16"/>
    <p:sldId id="272" r:id="rId17"/>
    <p:sldId id="273" r:id="rId18"/>
    <p:sldId id="274" r:id="rId19"/>
    <p:sldId id="275" r:id="rId20"/>
    <p:sldId id="277" r:id="rId21"/>
    <p:sldId id="276" r:id="rId22"/>
    <p:sldId id="278" r:id="rId23"/>
    <p:sldId id="279" r:id="rId24"/>
  </p:sldIdLst>
  <p:sldSz cx="12188825"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D2D9A-ACEA-49BB-8635-674F3723E257}" v="790" dt="2021-03-06T20:49:03.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474" y="96"/>
      </p:cViewPr>
      <p:guideLst>
        <p:guide orient="horz" pos="2160"/>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E9F4F-0DFD-4EFC-B4EA-56C337092C20}" type="datetimeFigureOut">
              <a:rPr lang="es-CO" smtClean="0"/>
              <a:t>7/03/2021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0663-AC5A-4C34-AE6E-318EDA3D079D}" type="slidenum">
              <a:rPr lang="es-CO" smtClean="0"/>
              <a:t>‹Nº›</a:t>
            </a:fld>
            <a:endParaRPr lang="es-CO"/>
          </a:p>
        </p:txBody>
      </p:sp>
    </p:spTree>
    <p:extLst>
      <p:ext uri="{BB962C8B-B14F-4D97-AF65-F5344CB8AC3E}">
        <p14:creationId xmlns:p14="http://schemas.microsoft.com/office/powerpoint/2010/main" val="404448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3.ual.es/~vruiz/Docencia/Apuntes/Signals/Fourier_Analysis/index.html#x1-4002r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3.ual.es/~vruiz/Docencia/Apuntes/Signals/Fourier_Analysis/index.html#x1-4005r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3.ual.es/~vruiz/Docencia/Apuntes/Signals/Fourier_Analysis/index.html#x1-4002r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3.ual.es/~vruiz/Docencia/Apuntes/Signals/Fourier_Analysis/index.html#x1-4005r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3.ual.es/~vruiz/Docencia/Apuntes/Signals/Fourier_Analysis/index.html#x1-4002r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3.ual.es/~vruiz/Docencia/Apuntes/Signals/Fourier_Analysis/index.html#x1-4005r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3.ual.es/~vruiz/Docencia/Apuntes/Signals/Fourier_Analysis/index.html#x1-4002r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3.ual.es/~vruiz/Docencia/Apuntes/Signals/Fourier_Analysis/index.html#x1-4005r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000000"/>
                </a:solidFill>
                <a:effectLst/>
                <a:latin typeface="Times New Roman" panose="02020603050405020304" pitchFamily="18" charset="0"/>
              </a:rPr>
              <a:t>Los </a:t>
            </a:r>
            <a:r>
              <a:rPr lang="es-ES" b="0" i="0" dirty="0" err="1">
                <a:solidFill>
                  <a:srgbClr val="000000"/>
                </a:solidFill>
                <a:effectLst/>
                <a:latin typeface="Times New Roman" panose="02020603050405020304" pitchFamily="18" charset="0"/>
              </a:rPr>
              <a:t>coeﬁcientes</a:t>
            </a:r>
            <a:r>
              <a:rPr lang="es-ES" b="0" i="0" dirty="0">
                <a:solidFill>
                  <a:srgbClr val="000000"/>
                </a:solidFill>
                <a:effectLst/>
                <a:latin typeface="Times New Roman" panose="02020603050405020304" pitchFamily="18" charset="0"/>
              </a:rPr>
              <a:t> de la serie trigonométrica de Fourier expresan la cantidad de cada una de las “señales sinusoidales puras” que deben sumarse entre sí para obtener la señal analizada. Matemáticamente, se calculan como la proporción que existe entre la energía de la correlación de la señal con la respectiva función sinusoidal (</a:t>
            </a:r>
            <a:r>
              <a:rPr lang="es-ES" b="0" i="0" dirty="0" err="1">
                <a:effectLst/>
                <a:latin typeface="Times New Roman" panose="02020603050405020304" pitchFamily="18" charset="0"/>
                <a:hlinkClick r:id="rId3"/>
              </a:rPr>
              <a:t>an</a:t>
            </a:r>
            <a:r>
              <a:rPr lang="es-ES" b="0" i="0" dirty="0">
                <a:solidFill>
                  <a:srgbClr val="000000"/>
                </a:solidFill>
                <a:effectLst/>
                <a:latin typeface="Times New Roman" panose="02020603050405020304" pitchFamily="18" charset="0"/>
              </a:rPr>
              <a:t>) y la energía de esa función sinusoidal (</a:t>
            </a:r>
            <a:r>
              <a:rPr lang="es-ES" b="0" i="0" dirty="0" err="1">
                <a:effectLst/>
                <a:latin typeface="Times New Roman" panose="02020603050405020304" pitchFamily="18" charset="0"/>
                <a:hlinkClick r:id="rId4"/>
              </a:rPr>
              <a:t>bn</a:t>
            </a:r>
            <a:r>
              <a:rPr lang="es-ES" b="0" i="0" dirty="0">
                <a:solidFill>
                  <a:srgbClr val="000000"/>
                </a:solidFill>
                <a:effectLst/>
                <a:latin typeface="Times New Roman" panose="02020603050405020304" pitchFamily="18" charset="0"/>
              </a:rPr>
              <a:t>).</a:t>
            </a:r>
          </a:p>
        </p:txBody>
      </p:sp>
      <p:sp>
        <p:nvSpPr>
          <p:cNvPr id="4" name="Marcador de número de diapositiva 3"/>
          <p:cNvSpPr>
            <a:spLocks noGrp="1"/>
          </p:cNvSpPr>
          <p:nvPr>
            <p:ph type="sldNum" sz="quarter" idx="5"/>
          </p:nvPr>
        </p:nvSpPr>
        <p:spPr/>
        <p:txBody>
          <a:bodyPr/>
          <a:lstStyle/>
          <a:p>
            <a:fld id="{AF5D0663-AC5A-4C34-AE6E-318EDA3D079D}" type="slidenum">
              <a:rPr lang="es-CO" smtClean="0"/>
              <a:t>4</a:t>
            </a:fld>
            <a:endParaRPr lang="es-CO"/>
          </a:p>
        </p:txBody>
      </p:sp>
    </p:spTree>
    <p:extLst>
      <p:ext uri="{BB962C8B-B14F-4D97-AF65-F5344CB8AC3E}">
        <p14:creationId xmlns:p14="http://schemas.microsoft.com/office/powerpoint/2010/main" val="68824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000000"/>
                </a:solidFill>
                <a:effectLst/>
                <a:latin typeface="Times New Roman" panose="02020603050405020304" pitchFamily="18" charset="0"/>
              </a:rPr>
              <a:t>Los </a:t>
            </a:r>
            <a:r>
              <a:rPr lang="es-ES" b="0" i="0" dirty="0" err="1">
                <a:solidFill>
                  <a:srgbClr val="000000"/>
                </a:solidFill>
                <a:effectLst/>
                <a:latin typeface="Times New Roman" panose="02020603050405020304" pitchFamily="18" charset="0"/>
              </a:rPr>
              <a:t>coeﬁcientes</a:t>
            </a:r>
            <a:r>
              <a:rPr lang="es-ES" b="0" i="0" dirty="0">
                <a:solidFill>
                  <a:srgbClr val="000000"/>
                </a:solidFill>
                <a:effectLst/>
                <a:latin typeface="Times New Roman" panose="02020603050405020304" pitchFamily="18" charset="0"/>
              </a:rPr>
              <a:t> de la serie trigonométrica de Fourier expresan la cantidad de cada una de las “señales sinusoidales puras” que deben sumarse entre sí para obtener la señal analizada. Matemáticamente, se calculan como la proporción que existe entre la energía de la correlación de la señal con la respectiva función sinusoidal (</a:t>
            </a:r>
            <a:r>
              <a:rPr lang="es-ES" b="0" i="0" dirty="0" err="1">
                <a:effectLst/>
                <a:latin typeface="Times New Roman" panose="02020603050405020304" pitchFamily="18" charset="0"/>
                <a:hlinkClick r:id="rId3"/>
              </a:rPr>
              <a:t>an</a:t>
            </a:r>
            <a:r>
              <a:rPr lang="es-ES" b="0" i="0" dirty="0">
                <a:solidFill>
                  <a:srgbClr val="000000"/>
                </a:solidFill>
                <a:effectLst/>
                <a:latin typeface="Times New Roman" panose="02020603050405020304" pitchFamily="18" charset="0"/>
              </a:rPr>
              <a:t>) y la energía de esa función sinusoidal (</a:t>
            </a:r>
            <a:r>
              <a:rPr lang="es-ES" b="0" i="0" dirty="0" err="1">
                <a:effectLst/>
                <a:latin typeface="Times New Roman" panose="02020603050405020304" pitchFamily="18" charset="0"/>
                <a:hlinkClick r:id="rId4"/>
              </a:rPr>
              <a:t>bn</a:t>
            </a:r>
            <a:r>
              <a:rPr lang="es-ES" b="0" i="0" dirty="0">
                <a:solidFill>
                  <a:srgbClr val="000000"/>
                </a:solidFill>
                <a:effectLst/>
                <a:latin typeface="Times New Roman" panose="02020603050405020304" pitchFamily="18" charset="0"/>
              </a:rPr>
              <a:t>).</a:t>
            </a:r>
          </a:p>
        </p:txBody>
      </p:sp>
      <p:sp>
        <p:nvSpPr>
          <p:cNvPr id="4" name="Marcador de número de diapositiva 3"/>
          <p:cNvSpPr>
            <a:spLocks noGrp="1"/>
          </p:cNvSpPr>
          <p:nvPr>
            <p:ph type="sldNum" sz="quarter" idx="5"/>
          </p:nvPr>
        </p:nvSpPr>
        <p:spPr/>
        <p:txBody>
          <a:bodyPr/>
          <a:lstStyle/>
          <a:p>
            <a:fld id="{AF5D0663-AC5A-4C34-AE6E-318EDA3D079D}" type="slidenum">
              <a:rPr lang="es-CO" smtClean="0"/>
              <a:t>5</a:t>
            </a:fld>
            <a:endParaRPr lang="es-CO"/>
          </a:p>
        </p:txBody>
      </p:sp>
    </p:spTree>
    <p:extLst>
      <p:ext uri="{BB962C8B-B14F-4D97-AF65-F5344CB8AC3E}">
        <p14:creationId xmlns:p14="http://schemas.microsoft.com/office/powerpoint/2010/main" val="302708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000000"/>
                </a:solidFill>
                <a:effectLst/>
                <a:latin typeface="Times New Roman" panose="02020603050405020304" pitchFamily="18" charset="0"/>
              </a:rPr>
              <a:t>Los </a:t>
            </a:r>
            <a:r>
              <a:rPr lang="es-ES" b="0" i="0" dirty="0" err="1">
                <a:solidFill>
                  <a:srgbClr val="000000"/>
                </a:solidFill>
                <a:effectLst/>
                <a:latin typeface="Times New Roman" panose="02020603050405020304" pitchFamily="18" charset="0"/>
              </a:rPr>
              <a:t>coeﬁcientes</a:t>
            </a:r>
            <a:r>
              <a:rPr lang="es-ES" b="0" i="0" dirty="0">
                <a:solidFill>
                  <a:srgbClr val="000000"/>
                </a:solidFill>
                <a:effectLst/>
                <a:latin typeface="Times New Roman" panose="02020603050405020304" pitchFamily="18" charset="0"/>
              </a:rPr>
              <a:t> de la serie trigonométrica de Fourier expresan la cantidad de cada una de las “señales sinusoidales puras” que deben sumarse entre sí para obtener la señal analizada. Matemáticamente, se calculan como la proporción que existe entre la energía de la correlación de la señal con la respectiva función sinusoidal (</a:t>
            </a:r>
            <a:r>
              <a:rPr lang="es-ES" b="0" i="0" dirty="0" err="1">
                <a:effectLst/>
                <a:latin typeface="Times New Roman" panose="02020603050405020304" pitchFamily="18" charset="0"/>
                <a:hlinkClick r:id="rId3"/>
              </a:rPr>
              <a:t>an</a:t>
            </a:r>
            <a:r>
              <a:rPr lang="es-ES" b="0" i="0" dirty="0">
                <a:solidFill>
                  <a:srgbClr val="000000"/>
                </a:solidFill>
                <a:effectLst/>
                <a:latin typeface="Times New Roman" panose="02020603050405020304" pitchFamily="18" charset="0"/>
              </a:rPr>
              <a:t>) y la energía de esa función sinusoidal (</a:t>
            </a:r>
            <a:r>
              <a:rPr lang="es-ES" b="0" i="0" dirty="0" err="1">
                <a:effectLst/>
                <a:latin typeface="Times New Roman" panose="02020603050405020304" pitchFamily="18" charset="0"/>
                <a:hlinkClick r:id="rId4"/>
              </a:rPr>
              <a:t>bn</a:t>
            </a:r>
            <a:r>
              <a:rPr lang="es-ES" b="0" i="0" dirty="0">
                <a:solidFill>
                  <a:srgbClr val="000000"/>
                </a:solidFill>
                <a:effectLst/>
                <a:latin typeface="Times New Roman" panose="02020603050405020304" pitchFamily="18" charset="0"/>
              </a:rPr>
              <a:t>).</a:t>
            </a:r>
          </a:p>
        </p:txBody>
      </p:sp>
      <p:sp>
        <p:nvSpPr>
          <p:cNvPr id="4" name="Marcador de número de diapositiva 3"/>
          <p:cNvSpPr>
            <a:spLocks noGrp="1"/>
          </p:cNvSpPr>
          <p:nvPr>
            <p:ph type="sldNum" sz="quarter" idx="5"/>
          </p:nvPr>
        </p:nvSpPr>
        <p:spPr/>
        <p:txBody>
          <a:bodyPr/>
          <a:lstStyle/>
          <a:p>
            <a:fld id="{AF5D0663-AC5A-4C34-AE6E-318EDA3D079D}" type="slidenum">
              <a:rPr lang="es-CO" smtClean="0"/>
              <a:t>6</a:t>
            </a:fld>
            <a:endParaRPr lang="es-CO"/>
          </a:p>
        </p:txBody>
      </p:sp>
    </p:spTree>
    <p:extLst>
      <p:ext uri="{BB962C8B-B14F-4D97-AF65-F5344CB8AC3E}">
        <p14:creationId xmlns:p14="http://schemas.microsoft.com/office/powerpoint/2010/main" val="163614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000000"/>
                </a:solidFill>
                <a:effectLst/>
                <a:latin typeface="Times New Roman" panose="02020603050405020304" pitchFamily="18" charset="0"/>
              </a:rPr>
              <a:t>Los </a:t>
            </a:r>
            <a:r>
              <a:rPr lang="es-ES" b="0" i="0" dirty="0" err="1">
                <a:solidFill>
                  <a:srgbClr val="000000"/>
                </a:solidFill>
                <a:effectLst/>
                <a:latin typeface="Times New Roman" panose="02020603050405020304" pitchFamily="18" charset="0"/>
              </a:rPr>
              <a:t>coeﬁcientes</a:t>
            </a:r>
            <a:r>
              <a:rPr lang="es-ES" b="0" i="0" dirty="0">
                <a:solidFill>
                  <a:srgbClr val="000000"/>
                </a:solidFill>
                <a:effectLst/>
                <a:latin typeface="Times New Roman" panose="02020603050405020304" pitchFamily="18" charset="0"/>
              </a:rPr>
              <a:t> de la serie trigonométrica de Fourier expresan la cantidad de cada una de las “señales sinusoidales puras” que deben sumarse entre sí para obtener la señal analizada. Matemáticamente, se calculan como la proporción que existe entre la energía de la correlación de la señal con la respectiva función sinusoidal (</a:t>
            </a:r>
            <a:r>
              <a:rPr lang="es-ES" b="0" i="0" dirty="0" err="1">
                <a:effectLst/>
                <a:latin typeface="Times New Roman" panose="02020603050405020304" pitchFamily="18" charset="0"/>
                <a:hlinkClick r:id="rId3"/>
              </a:rPr>
              <a:t>an</a:t>
            </a:r>
            <a:r>
              <a:rPr lang="es-ES" b="0" i="0" dirty="0">
                <a:solidFill>
                  <a:srgbClr val="000000"/>
                </a:solidFill>
                <a:effectLst/>
                <a:latin typeface="Times New Roman" panose="02020603050405020304" pitchFamily="18" charset="0"/>
              </a:rPr>
              <a:t>) y la energía de esa función sinusoidal (</a:t>
            </a:r>
            <a:r>
              <a:rPr lang="es-ES" b="0" i="0" dirty="0" err="1">
                <a:effectLst/>
                <a:latin typeface="Times New Roman" panose="02020603050405020304" pitchFamily="18" charset="0"/>
                <a:hlinkClick r:id="rId4"/>
              </a:rPr>
              <a:t>bn</a:t>
            </a:r>
            <a:r>
              <a:rPr lang="es-ES" b="0" i="0" dirty="0">
                <a:solidFill>
                  <a:srgbClr val="000000"/>
                </a:solidFill>
                <a:effectLst/>
                <a:latin typeface="Times New Roman" panose="02020603050405020304" pitchFamily="18" charset="0"/>
              </a:rPr>
              <a:t>).</a:t>
            </a:r>
          </a:p>
        </p:txBody>
      </p:sp>
      <p:sp>
        <p:nvSpPr>
          <p:cNvPr id="4" name="Marcador de número de diapositiva 3"/>
          <p:cNvSpPr>
            <a:spLocks noGrp="1"/>
          </p:cNvSpPr>
          <p:nvPr>
            <p:ph type="sldNum" sz="quarter" idx="5"/>
          </p:nvPr>
        </p:nvSpPr>
        <p:spPr/>
        <p:txBody>
          <a:bodyPr/>
          <a:lstStyle/>
          <a:p>
            <a:fld id="{AF5D0663-AC5A-4C34-AE6E-318EDA3D079D}" type="slidenum">
              <a:rPr lang="es-CO" smtClean="0"/>
              <a:t>7</a:t>
            </a:fld>
            <a:endParaRPr lang="es-CO"/>
          </a:p>
        </p:txBody>
      </p:sp>
    </p:spTree>
    <p:extLst>
      <p:ext uri="{BB962C8B-B14F-4D97-AF65-F5344CB8AC3E}">
        <p14:creationId xmlns:p14="http://schemas.microsoft.com/office/powerpoint/2010/main" val="7751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162" y="2130426"/>
            <a:ext cx="10360501"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9E74DC6D-0167-3A4F-A6F0-379DDECBCE93}" type="datetimeFigureOut">
              <a:rPr lang="es-ES" smtClean="0"/>
              <a:t>07/03/2021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7676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E74DC6D-0167-3A4F-A6F0-379DDECBCE93}" type="datetimeFigureOut">
              <a:rPr lang="es-ES" smtClean="0"/>
              <a:t>07/03/2021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81408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1780415" y="274639"/>
            <a:ext cx="3654531"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12589" y="274639"/>
            <a:ext cx="1076468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E74DC6D-0167-3A4F-A6F0-379DDECBCE93}" type="datetimeFigureOut">
              <a:rPr lang="es-ES" smtClean="0"/>
              <a:t>07/03/2021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406516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E74DC6D-0167-3A4F-A6F0-379DDECBCE93}" type="datetimeFigureOut">
              <a:rPr lang="es-ES" smtClean="0"/>
              <a:t>07/03/2021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23418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33" y="4406901"/>
            <a:ext cx="10360501"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9E74DC6D-0167-3A4F-A6F0-379DDECBCE93}" type="datetimeFigureOut">
              <a:rPr lang="es-ES" smtClean="0"/>
              <a:t>07/03/2021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10306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9E74DC6D-0167-3A4F-A6F0-379DDECBCE93}" type="datetimeFigureOut">
              <a:rPr lang="es-ES" smtClean="0"/>
              <a:t>07/03/2021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6622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441" y="274638"/>
            <a:ext cx="10969943" cy="1143000"/>
          </a:xfrm>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9E74DC6D-0167-3A4F-A6F0-379DDECBCE93}" type="datetimeFigureOut">
              <a:rPr lang="es-ES" smtClean="0"/>
              <a:t>07/03/2021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27785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9E74DC6D-0167-3A4F-A6F0-379DDECBCE93}" type="datetimeFigureOut">
              <a:rPr lang="es-ES" smtClean="0"/>
              <a:t>07/03/2021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134588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74DC6D-0167-3A4F-A6F0-379DDECBCE93}" type="datetimeFigureOut">
              <a:rPr lang="es-ES" smtClean="0"/>
              <a:t>07/03/2021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80165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442" y="273050"/>
            <a:ext cx="4010039"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E74DC6D-0167-3A4F-A6F0-379DDECBCE93}" type="datetimeFigureOut">
              <a:rPr lang="es-ES" smtClean="0"/>
              <a:t>07/03/2021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87114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095" y="4800600"/>
            <a:ext cx="7313295"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E74DC6D-0167-3A4F-A6F0-379DDECBCE93}" type="datetimeFigureOut">
              <a:rPr lang="es-ES" smtClean="0"/>
              <a:t>07/03/2021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75573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4DC6D-0167-3A4F-A6F0-379DDECBCE93}" type="datetimeFigureOut">
              <a:rPr lang="es-ES" smtClean="0"/>
              <a:t>07/03/2021</a:t>
            </a:fld>
            <a:endParaRPr lang="es-ES"/>
          </a:p>
        </p:txBody>
      </p:sp>
      <p:sp>
        <p:nvSpPr>
          <p:cNvPr id="5" name="Marcador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2BAFD-ABC1-694F-ABD7-371A50804508}" type="slidenum">
              <a:rPr lang="es-ES" smtClean="0"/>
              <a:t>‹Nº›</a:t>
            </a:fld>
            <a:endParaRPr lang="es-ES"/>
          </a:p>
        </p:txBody>
      </p:sp>
    </p:spTree>
    <p:extLst>
      <p:ext uri="{BB962C8B-B14F-4D97-AF65-F5344CB8AC3E}">
        <p14:creationId xmlns:p14="http://schemas.microsoft.com/office/powerpoint/2010/main" val="421044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con confianza baja"/>
          <p:cNvPicPr>
            <a:picLocks noChangeAspect="1"/>
          </p:cNvPicPr>
          <p:nvPr/>
        </p:nvPicPr>
        <p:blipFill rotWithShape="1">
          <a:blip r:embed="rId2">
            <a:extLst>
              <a:ext uri="{28A0092B-C50C-407E-A947-70E740481C1C}">
                <a14:useLocalDpi xmlns:a14="http://schemas.microsoft.com/office/drawing/2010/main" val="0"/>
              </a:ext>
            </a:extLst>
          </a:blip>
          <a:srcRect l="26"/>
          <a:stretch/>
        </p:blipFill>
        <p:spPr>
          <a:xfrm>
            <a:off x="-1" y="893"/>
            <a:ext cx="12190415" cy="6857107"/>
          </a:xfrm>
          <a:prstGeom prst="rect">
            <a:avLst/>
          </a:prstGeom>
          <a:noFill/>
        </p:spPr>
      </p:pic>
    </p:spTree>
    <p:extLst>
      <p:ext uri="{BB962C8B-B14F-4D97-AF65-F5344CB8AC3E}">
        <p14:creationId xmlns:p14="http://schemas.microsoft.com/office/powerpoint/2010/main" val="282992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normAutofit fontScale="90000"/>
          </a:bodyPr>
          <a:lstStyle/>
          <a:p>
            <a:r>
              <a:rPr lang="es-ES" dirty="0"/>
              <a:t>Función de Forma de Onda </a:t>
            </a:r>
            <a:br>
              <a:rPr lang="es-ES" dirty="0"/>
            </a:br>
            <a:r>
              <a:rPr lang="es-ES" dirty="0"/>
              <a:t>Diente de Sierra</a:t>
            </a:r>
            <a:endParaRPr lang="es-CO" dirty="0"/>
          </a:p>
        </p:txBody>
      </p:sp>
      <mc:AlternateContent xmlns:mc="http://schemas.openxmlformats.org/markup-compatibility/2006" xmlns:a14="http://schemas.microsoft.com/office/drawing/2010/main">
        <mc:Choice Requires="a14">
          <p:sp>
            <p:nvSpPr>
              <p:cNvPr id="4" name="Subtítulo 3">
                <a:extLst>
                  <a:ext uri="{FF2B5EF4-FFF2-40B4-BE49-F238E27FC236}">
                    <a16:creationId xmlns:a16="http://schemas.microsoft.com/office/drawing/2014/main" id="{B3BF1CEA-D38E-4690-BEAC-661DB403CC30}"/>
                  </a:ext>
                </a:extLst>
              </p:cNvPr>
              <p:cNvSpPr>
                <a:spLocks noGrp="1"/>
              </p:cNvSpPr>
              <p:nvPr>
                <p:ph idx="1"/>
              </p:nvPr>
            </p:nvSpPr>
            <p:spPr>
              <a:xfrm>
                <a:off x="5084153" y="1989668"/>
                <a:ext cx="2020517" cy="1269999"/>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num>
                        <m:den>
                          <m:r>
                            <a:rPr lang="es-ES" b="0" i="1" smtClean="0">
                              <a:latin typeface="Cambria Math" panose="02040503050406030204" pitchFamily="18" charset="0"/>
                            </a:rPr>
                            <m:t>𝑇</m:t>
                          </m:r>
                        </m:den>
                      </m:f>
                      <m:r>
                        <a:rPr lang="es-ES" b="0" i="1" smtClean="0">
                          <a:latin typeface="Cambria Math" panose="02040503050406030204" pitchFamily="18" charset="0"/>
                        </a:rPr>
                        <m:t>𝑡</m:t>
                      </m:r>
                    </m:oMath>
                  </m:oMathPara>
                </a14:m>
                <a:endParaRPr lang="es-CO" dirty="0"/>
              </a:p>
            </p:txBody>
          </p:sp>
        </mc:Choice>
        <mc:Fallback xmlns="">
          <p:sp>
            <p:nvSpPr>
              <p:cNvPr id="4" name="Subtítulo 3">
                <a:extLst>
                  <a:ext uri="{FF2B5EF4-FFF2-40B4-BE49-F238E27FC236}">
                    <a16:creationId xmlns:a16="http://schemas.microsoft.com/office/drawing/2014/main" id="{B3BF1CEA-D38E-4690-BEAC-661DB403CC30}"/>
                  </a:ext>
                </a:extLst>
              </p:cNvPr>
              <p:cNvSpPr>
                <a:spLocks noGrp="1" noRot="1" noChangeAspect="1" noMove="1" noResize="1" noEditPoints="1" noAdjustHandles="1" noChangeArrowheads="1" noChangeShapeType="1" noTextEdit="1"/>
              </p:cNvSpPr>
              <p:nvPr>
                <p:ph idx="1"/>
              </p:nvPr>
            </p:nvSpPr>
            <p:spPr>
              <a:xfrm>
                <a:off x="5084153" y="1989668"/>
                <a:ext cx="2020517" cy="1269999"/>
              </a:xfrm>
              <a:blipFill>
                <a:blip r:embed="rId3"/>
                <a:stretch>
                  <a:fillRect/>
                </a:stretch>
              </a:blipFill>
            </p:spPr>
            <p:txBody>
              <a:bodyPr/>
              <a:lstStyle/>
              <a:p>
                <a:r>
                  <a:rPr lang="es-CO">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9EAF8F6F-A53E-431A-98E1-BA15F0121058}"/>
              </a:ext>
            </a:extLst>
          </p:cNvPr>
          <p:cNvPicPr>
            <a:picLocks noChangeAspect="1"/>
          </p:cNvPicPr>
          <p:nvPr/>
        </p:nvPicPr>
        <p:blipFill>
          <a:blip r:embed="rId4"/>
          <a:stretch>
            <a:fillRect/>
          </a:stretch>
        </p:blipFill>
        <p:spPr>
          <a:xfrm>
            <a:off x="956733" y="1743955"/>
            <a:ext cx="3540500" cy="2449314"/>
          </a:xfrm>
          <a:prstGeom prst="rect">
            <a:avLst/>
          </a:prstGeom>
        </p:spPr>
      </p:pic>
      <mc:AlternateContent xmlns:mc="http://schemas.openxmlformats.org/markup-compatibility/2006" xmlns:a14="http://schemas.microsoft.com/office/drawing/2010/main">
        <mc:Choice Requires="a14">
          <p:sp>
            <p:nvSpPr>
              <p:cNvPr id="7" name="Subtítulo 3">
                <a:extLst>
                  <a:ext uri="{FF2B5EF4-FFF2-40B4-BE49-F238E27FC236}">
                    <a16:creationId xmlns:a16="http://schemas.microsoft.com/office/drawing/2014/main" id="{79683764-D4B4-4634-BC2A-103F2FCA8A5C}"/>
                  </a:ext>
                </a:extLst>
              </p:cNvPr>
              <p:cNvSpPr txBox="1">
                <a:spLocks/>
              </p:cNvSpPr>
              <p:nvPr/>
            </p:nvSpPr>
            <p:spPr>
              <a:xfrm>
                <a:off x="5084152" y="3285068"/>
                <a:ext cx="444931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𝐴</m:t>
                    </m:r>
                    <m:r>
                      <a:rPr lang="es-ES" sz="9800" b="0" i="1" smtClean="0">
                        <a:latin typeface="Cambria Math" panose="02040503050406030204" pitchFamily="18" charset="0"/>
                      </a:rPr>
                      <m:t>=1</m:t>
                    </m:r>
                  </m:oMath>
                </a14:m>
                <a:r>
                  <a:rPr lang="es-CO" sz="9800" dirty="0"/>
                  <a:t>			</a:t>
                </a: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=3,5−(−0,5)</m:t>
                    </m:r>
                  </m:oMath>
                </a14:m>
                <a:r>
                  <a:rPr lang="es-CO" dirty="0"/>
                  <a:t>		</a:t>
                </a:r>
              </a:p>
            </p:txBody>
          </p:sp>
        </mc:Choice>
        <mc:Fallback xmlns="">
          <p:sp>
            <p:nvSpPr>
              <p:cNvPr id="7" name="Subtítulo 3">
                <a:extLst>
                  <a:ext uri="{FF2B5EF4-FFF2-40B4-BE49-F238E27FC236}">
                    <a16:creationId xmlns:a16="http://schemas.microsoft.com/office/drawing/2014/main" id="{79683764-D4B4-4634-BC2A-103F2FCA8A5C}"/>
                  </a:ext>
                </a:extLst>
              </p:cNvPr>
              <p:cNvSpPr txBox="1">
                <a:spLocks noRot="1" noChangeAspect="1" noMove="1" noResize="1" noEditPoints="1" noAdjustHandles="1" noChangeArrowheads="1" noChangeShapeType="1" noTextEdit="1"/>
              </p:cNvSpPr>
              <p:nvPr/>
            </p:nvSpPr>
            <p:spPr>
              <a:xfrm>
                <a:off x="5084152" y="3285068"/>
                <a:ext cx="4449315" cy="465665"/>
              </a:xfrm>
              <a:prstGeom prst="rect">
                <a:avLst/>
              </a:prstGeom>
              <a:blipFill>
                <a:blip r:embed="rId5"/>
                <a:stretch>
                  <a:fillRect l="-411" t="-5263" b="-657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Subtítulo 3">
                <a:extLst>
                  <a:ext uri="{FF2B5EF4-FFF2-40B4-BE49-F238E27FC236}">
                    <a16:creationId xmlns:a16="http://schemas.microsoft.com/office/drawing/2014/main" id="{9FCFBEAB-5D64-4E8A-8328-898F5DECE800}"/>
                  </a:ext>
                </a:extLst>
              </p:cNvPr>
              <p:cNvSpPr txBox="1">
                <a:spLocks/>
              </p:cNvSpPr>
              <p:nvPr/>
            </p:nvSpPr>
            <p:spPr>
              <a:xfrm>
                <a:off x="6849533" y="3776135"/>
                <a:ext cx="268393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=4 </m:t>
                    </m:r>
                    <m:r>
                      <a:rPr lang="es-ES" sz="9800" b="0" i="1" smtClean="0">
                        <a:latin typeface="Cambria Math" panose="02040503050406030204" pitchFamily="18" charset="0"/>
                      </a:rPr>
                      <m:t>𝑠𝑒𝑔</m:t>
                    </m:r>
                  </m:oMath>
                </a14:m>
                <a:r>
                  <a:rPr lang="es-CO" dirty="0"/>
                  <a:t>		</a:t>
                </a:r>
              </a:p>
            </p:txBody>
          </p:sp>
        </mc:Choice>
        <mc:Fallback xmlns="">
          <p:sp>
            <p:nvSpPr>
              <p:cNvPr id="8" name="Subtítulo 3">
                <a:extLst>
                  <a:ext uri="{FF2B5EF4-FFF2-40B4-BE49-F238E27FC236}">
                    <a16:creationId xmlns:a16="http://schemas.microsoft.com/office/drawing/2014/main" id="{9FCFBEAB-5D64-4E8A-8328-898F5DECE800}"/>
                  </a:ext>
                </a:extLst>
              </p:cNvPr>
              <p:cNvSpPr txBox="1">
                <a:spLocks noRot="1" noChangeAspect="1" noMove="1" noResize="1" noEditPoints="1" noAdjustHandles="1" noChangeArrowheads="1" noChangeShapeType="1" noTextEdit="1"/>
              </p:cNvSpPr>
              <p:nvPr/>
            </p:nvSpPr>
            <p:spPr>
              <a:xfrm>
                <a:off x="6849533" y="3776135"/>
                <a:ext cx="2683935" cy="465665"/>
              </a:xfrm>
              <a:prstGeom prst="rect">
                <a:avLst/>
              </a:prstGeom>
              <a:blipFill>
                <a:blip r:embed="rId6"/>
                <a:stretch>
                  <a:fillRect l="-68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Subtítulo 3">
                <a:extLst>
                  <a:ext uri="{FF2B5EF4-FFF2-40B4-BE49-F238E27FC236}">
                    <a16:creationId xmlns:a16="http://schemas.microsoft.com/office/drawing/2014/main" id="{5BD5541C-655B-4638-85D7-A250D24E4F7C}"/>
                  </a:ext>
                </a:extLst>
              </p:cNvPr>
              <p:cNvSpPr txBox="1">
                <a:spLocks/>
              </p:cNvSpPr>
              <p:nvPr/>
            </p:nvSpPr>
            <p:spPr>
              <a:xfrm>
                <a:off x="1282620" y="4784726"/>
                <a:ext cx="2020517" cy="1269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4</m:t>
                          </m:r>
                        </m:den>
                      </m:f>
                      <m:r>
                        <a:rPr lang="es-ES" i="1" smtClean="0">
                          <a:latin typeface="Cambria Math" panose="02040503050406030204" pitchFamily="18" charset="0"/>
                        </a:rPr>
                        <m:t>𝑡</m:t>
                      </m:r>
                    </m:oMath>
                  </m:oMathPara>
                </a14:m>
                <a:endParaRPr lang="es-CO" dirty="0"/>
              </a:p>
            </p:txBody>
          </p:sp>
        </mc:Choice>
        <mc:Fallback xmlns="">
          <p:sp>
            <p:nvSpPr>
              <p:cNvPr id="11" name="Subtítulo 3">
                <a:extLst>
                  <a:ext uri="{FF2B5EF4-FFF2-40B4-BE49-F238E27FC236}">
                    <a16:creationId xmlns:a16="http://schemas.microsoft.com/office/drawing/2014/main" id="{5BD5541C-655B-4638-85D7-A250D24E4F7C}"/>
                  </a:ext>
                </a:extLst>
              </p:cNvPr>
              <p:cNvSpPr txBox="1">
                <a:spLocks noRot="1" noChangeAspect="1" noMove="1" noResize="1" noEditPoints="1" noAdjustHandles="1" noChangeArrowheads="1" noChangeShapeType="1" noTextEdit="1"/>
              </p:cNvSpPr>
              <p:nvPr/>
            </p:nvSpPr>
            <p:spPr>
              <a:xfrm>
                <a:off x="1282620" y="4784726"/>
                <a:ext cx="2020517" cy="1269999"/>
              </a:xfrm>
              <a:prstGeom prst="rect">
                <a:avLst/>
              </a:prstGeom>
              <a:blipFill>
                <a:blip r:embed="rId7"/>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45431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normAutofit fontScale="90000"/>
          </a:bodyPr>
          <a:lstStyle/>
          <a:p>
            <a:r>
              <a:rPr lang="es-ES" dirty="0"/>
              <a:t>Función de Forma de Onda </a:t>
            </a:r>
            <a:br>
              <a:rPr lang="es-ES" dirty="0"/>
            </a:br>
            <a:r>
              <a:rPr lang="es-ES" dirty="0"/>
              <a:t>Diente de Sierra</a:t>
            </a:r>
            <a:endParaRPr lang="es-CO" dirty="0"/>
          </a:p>
        </p:txBody>
      </p:sp>
      <mc:AlternateContent xmlns:mc="http://schemas.openxmlformats.org/markup-compatibility/2006" xmlns:a14="http://schemas.microsoft.com/office/drawing/2010/main">
        <mc:Choice Requires="a14">
          <p:sp>
            <p:nvSpPr>
              <p:cNvPr id="4" name="Subtítulo 3">
                <a:extLst>
                  <a:ext uri="{FF2B5EF4-FFF2-40B4-BE49-F238E27FC236}">
                    <a16:creationId xmlns:a16="http://schemas.microsoft.com/office/drawing/2014/main" id="{B3BF1CEA-D38E-4690-BEAC-661DB403CC30}"/>
                  </a:ext>
                </a:extLst>
              </p:cNvPr>
              <p:cNvSpPr>
                <a:spLocks noGrp="1"/>
              </p:cNvSpPr>
              <p:nvPr>
                <p:ph idx="1"/>
              </p:nvPr>
            </p:nvSpPr>
            <p:spPr>
              <a:xfrm>
                <a:off x="5084153" y="1989668"/>
                <a:ext cx="2020517" cy="1269999"/>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num>
                        <m:den>
                          <m:r>
                            <a:rPr lang="es-ES" b="0" i="1" smtClean="0">
                              <a:latin typeface="Cambria Math" panose="02040503050406030204" pitchFamily="18" charset="0"/>
                            </a:rPr>
                            <m:t>𝑇</m:t>
                          </m:r>
                        </m:den>
                      </m:f>
                      <m:r>
                        <a:rPr lang="es-ES" b="0" i="1" smtClean="0">
                          <a:latin typeface="Cambria Math" panose="02040503050406030204" pitchFamily="18" charset="0"/>
                        </a:rPr>
                        <m:t>𝑡</m:t>
                      </m:r>
                    </m:oMath>
                  </m:oMathPara>
                </a14:m>
                <a:endParaRPr lang="es-CO" dirty="0"/>
              </a:p>
            </p:txBody>
          </p:sp>
        </mc:Choice>
        <mc:Fallback xmlns="">
          <p:sp>
            <p:nvSpPr>
              <p:cNvPr id="4" name="Subtítulo 3">
                <a:extLst>
                  <a:ext uri="{FF2B5EF4-FFF2-40B4-BE49-F238E27FC236}">
                    <a16:creationId xmlns:a16="http://schemas.microsoft.com/office/drawing/2014/main" id="{B3BF1CEA-D38E-4690-BEAC-661DB403CC30}"/>
                  </a:ext>
                </a:extLst>
              </p:cNvPr>
              <p:cNvSpPr>
                <a:spLocks noGrp="1" noRot="1" noChangeAspect="1" noMove="1" noResize="1" noEditPoints="1" noAdjustHandles="1" noChangeArrowheads="1" noChangeShapeType="1" noTextEdit="1"/>
              </p:cNvSpPr>
              <p:nvPr>
                <p:ph idx="1"/>
              </p:nvPr>
            </p:nvSpPr>
            <p:spPr>
              <a:xfrm>
                <a:off x="5084153" y="1989668"/>
                <a:ext cx="2020517" cy="1269999"/>
              </a:xfrm>
              <a:blipFill>
                <a:blip r:embed="rId3"/>
                <a:stretch>
                  <a:fillRect/>
                </a:stretch>
              </a:blipFill>
            </p:spPr>
            <p:txBody>
              <a:bodyPr/>
              <a:lstStyle/>
              <a:p>
                <a:r>
                  <a:rPr lang="es-CO">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9EAF8F6F-A53E-431A-98E1-BA15F0121058}"/>
              </a:ext>
            </a:extLst>
          </p:cNvPr>
          <p:cNvPicPr>
            <a:picLocks noChangeAspect="1"/>
          </p:cNvPicPr>
          <p:nvPr/>
        </p:nvPicPr>
        <p:blipFill>
          <a:blip r:embed="rId4"/>
          <a:stretch>
            <a:fillRect/>
          </a:stretch>
        </p:blipFill>
        <p:spPr>
          <a:xfrm>
            <a:off x="956733" y="1743955"/>
            <a:ext cx="3540500" cy="2449314"/>
          </a:xfrm>
          <a:prstGeom prst="rect">
            <a:avLst/>
          </a:prstGeom>
        </p:spPr>
      </p:pic>
      <mc:AlternateContent xmlns:mc="http://schemas.openxmlformats.org/markup-compatibility/2006" xmlns:a14="http://schemas.microsoft.com/office/drawing/2010/main">
        <mc:Choice Requires="a14">
          <p:sp>
            <p:nvSpPr>
              <p:cNvPr id="7" name="Subtítulo 3">
                <a:extLst>
                  <a:ext uri="{FF2B5EF4-FFF2-40B4-BE49-F238E27FC236}">
                    <a16:creationId xmlns:a16="http://schemas.microsoft.com/office/drawing/2014/main" id="{79683764-D4B4-4634-BC2A-103F2FCA8A5C}"/>
                  </a:ext>
                </a:extLst>
              </p:cNvPr>
              <p:cNvSpPr txBox="1">
                <a:spLocks/>
              </p:cNvSpPr>
              <p:nvPr/>
            </p:nvSpPr>
            <p:spPr>
              <a:xfrm>
                <a:off x="5084152" y="3285068"/>
                <a:ext cx="444931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𝐴</m:t>
                    </m:r>
                    <m:r>
                      <a:rPr lang="es-ES" sz="9800" b="0" i="1" smtClean="0">
                        <a:latin typeface="Cambria Math" panose="02040503050406030204" pitchFamily="18" charset="0"/>
                      </a:rPr>
                      <m:t>=1</m:t>
                    </m:r>
                  </m:oMath>
                </a14:m>
                <a:r>
                  <a:rPr lang="es-CO" sz="9800" dirty="0"/>
                  <a:t>			</a:t>
                </a: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=3,5−(−0,5)</m:t>
                    </m:r>
                  </m:oMath>
                </a14:m>
                <a:r>
                  <a:rPr lang="es-CO" dirty="0"/>
                  <a:t>		</a:t>
                </a:r>
              </a:p>
            </p:txBody>
          </p:sp>
        </mc:Choice>
        <mc:Fallback xmlns="">
          <p:sp>
            <p:nvSpPr>
              <p:cNvPr id="7" name="Subtítulo 3">
                <a:extLst>
                  <a:ext uri="{FF2B5EF4-FFF2-40B4-BE49-F238E27FC236}">
                    <a16:creationId xmlns:a16="http://schemas.microsoft.com/office/drawing/2014/main" id="{79683764-D4B4-4634-BC2A-103F2FCA8A5C}"/>
                  </a:ext>
                </a:extLst>
              </p:cNvPr>
              <p:cNvSpPr txBox="1">
                <a:spLocks noRot="1" noChangeAspect="1" noMove="1" noResize="1" noEditPoints="1" noAdjustHandles="1" noChangeArrowheads="1" noChangeShapeType="1" noTextEdit="1"/>
              </p:cNvSpPr>
              <p:nvPr/>
            </p:nvSpPr>
            <p:spPr>
              <a:xfrm>
                <a:off x="5084152" y="3285068"/>
                <a:ext cx="4449315" cy="465665"/>
              </a:xfrm>
              <a:prstGeom prst="rect">
                <a:avLst/>
              </a:prstGeom>
              <a:blipFill>
                <a:blip r:embed="rId5"/>
                <a:stretch>
                  <a:fillRect l="-411" t="-5263" b="-657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Subtítulo 3">
                <a:extLst>
                  <a:ext uri="{FF2B5EF4-FFF2-40B4-BE49-F238E27FC236}">
                    <a16:creationId xmlns:a16="http://schemas.microsoft.com/office/drawing/2014/main" id="{9FCFBEAB-5D64-4E8A-8328-898F5DECE800}"/>
                  </a:ext>
                </a:extLst>
              </p:cNvPr>
              <p:cNvSpPr txBox="1">
                <a:spLocks/>
              </p:cNvSpPr>
              <p:nvPr/>
            </p:nvSpPr>
            <p:spPr>
              <a:xfrm>
                <a:off x="6849533" y="3776135"/>
                <a:ext cx="268393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=4 </m:t>
                    </m:r>
                    <m:r>
                      <a:rPr lang="es-ES" sz="9800" b="0" i="1" smtClean="0">
                        <a:latin typeface="Cambria Math" panose="02040503050406030204" pitchFamily="18" charset="0"/>
                      </a:rPr>
                      <m:t>𝑠𝑒𝑔</m:t>
                    </m:r>
                  </m:oMath>
                </a14:m>
                <a:r>
                  <a:rPr lang="es-CO" dirty="0"/>
                  <a:t>		</a:t>
                </a:r>
              </a:p>
            </p:txBody>
          </p:sp>
        </mc:Choice>
        <mc:Fallback xmlns="">
          <p:sp>
            <p:nvSpPr>
              <p:cNvPr id="8" name="Subtítulo 3">
                <a:extLst>
                  <a:ext uri="{FF2B5EF4-FFF2-40B4-BE49-F238E27FC236}">
                    <a16:creationId xmlns:a16="http://schemas.microsoft.com/office/drawing/2014/main" id="{9FCFBEAB-5D64-4E8A-8328-898F5DECE800}"/>
                  </a:ext>
                </a:extLst>
              </p:cNvPr>
              <p:cNvSpPr txBox="1">
                <a:spLocks noRot="1" noChangeAspect="1" noMove="1" noResize="1" noEditPoints="1" noAdjustHandles="1" noChangeArrowheads="1" noChangeShapeType="1" noTextEdit="1"/>
              </p:cNvSpPr>
              <p:nvPr/>
            </p:nvSpPr>
            <p:spPr>
              <a:xfrm>
                <a:off x="6849533" y="3776135"/>
                <a:ext cx="2683935" cy="465665"/>
              </a:xfrm>
              <a:prstGeom prst="rect">
                <a:avLst/>
              </a:prstGeom>
              <a:blipFill>
                <a:blip r:embed="rId6"/>
                <a:stretch>
                  <a:fillRect l="-68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Subtítulo 3">
                <a:extLst>
                  <a:ext uri="{FF2B5EF4-FFF2-40B4-BE49-F238E27FC236}">
                    <a16:creationId xmlns:a16="http://schemas.microsoft.com/office/drawing/2014/main" id="{5BD5541C-655B-4638-85D7-A250D24E4F7C}"/>
                  </a:ext>
                </a:extLst>
              </p:cNvPr>
              <p:cNvSpPr txBox="1">
                <a:spLocks/>
              </p:cNvSpPr>
              <p:nvPr/>
            </p:nvSpPr>
            <p:spPr>
              <a:xfrm>
                <a:off x="1282620" y="4784726"/>
                <a:ext cx="2020517" cy="1269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4</m:t>
                          </m:r>
                        </m:den>
                      </m:f>
                      <m:r>
                        <a:rPr lang="es-ES" i="1" smtClean="0">
                          <a:latin typeface="Cambria Math" panose="02040503050406030204" pitchFamily="18" charset="0"/>
                        </a:rPr>
                        <m:t>𝑡</m:t>
                      </m:r>
                    </m:oMath>
                  </m:oMathPara>
                </a14:m>
                <a:endParaRPr lang="es-CO" dirty="0"/>
              </a:p>
            </p:txBody>
          </p:sp>
        </mc:Choice>
        <mc:Fallback xmlns="">
          <p:sp>
            <p:nvSpPr>
              <p:cNvPr id="11" name="Subtítulo 3">
                <a:extLst>
                  <a:ext uri="{FF2B5EF4-FFF2-40B4-BE49-F238E27FC236}">
                    <a16:creationId xmlns:a16="http://schemas.microsoft.com/office/drawing/2014/main" id="{5BD5541C-655B-4638-85D7-A250D24E4F7C}"/>
                  </a:ext>
                </a:extLst>
              </p:cNvPr>
              <p:cNvSpPr txBox="1">
                <a:spLocks noRot="1" noChangeAspect="1" noMove="1" noResize="1" noEditPoints="1" noAdjustHandles="1" noChangeArrowheads="1" noChangeShapeType="1" noTextEdit="1"/>
              </p:cNvSpPr>
              <p:nvPr/>
            </p:nvSpPr>
            <p:spPr>
              <a:xfrm>
                <a:off x="1282620" y="4784726"/>
                <a:ext cx="2020517" cy="1269999"/>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Subtítulo 3">
                <a:extLst>
                  <a:ext uri="{FF2B5EF4-FFF2-40B4-BE49-F238E27FC236}">
                    <a16:creationId xmlns:a16="http://schemas.microsoft.com/office/drawing/2014/main" id="{3B951FBB-1EDF-426E-907B-05304F4795A9}"/>
                  </a:ext>
                </a:extLst>
              </p:cNvPr>
              <p:cNvSpPr txBox="1">
                <a:spLocks/>
              </p:cNvSpPr>
              <p:nvPr/>
            </p:nvSpPr>
            <p:spPr>
              <a:xfrm>
                <a:off x="5232401" y="4446590"/>
                <a:ext cx="3386666" cy="68050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2800" b="0" i="1" smtClean="0">
                        <a:latin typeface="Cambria Math" panose="02040503050406030204" pitchFamily="18" charset="0"/>
                      </a:rPr>
                      <m:t>𝑦</m:t>
                    </m:r>
                    <m:r>
                      <a:rPr lang="es-ES" sz="2800" b="0" i="1" smtClean="0">
                        <a:latin typeface="Cambria Math" panose="02040503050406030204" pitchFamily="18" charset="0"/>
                      </a:rPr>
                      <m:t>−0=</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4</m:t>
                        </m:r>
                      </m:den>
                    </m:f>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𝑥</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2</m:t>
                            </m:r>
                          </m:den>
                        </m:f>
                      </m:e>
                    </m:d>
                  </m:oMath>
                </a14:m>
                <a:r>
                  <a:rPr lang="es-CO" sz="2800" dirty="0"/>
                  <a:t>		</a:t>
                </a:r>
              </a:p>
            </p:txBody>
          </p:sp>
        </mc:Choice>
        <mc:Fallback xmlns="">
          <p:sp>
            <p:nvSpPr>
              <p:cNvPr id="14" name="Subtítulo 3">
                <a:extLst>
                  <a:ext uri="{FF2B5EF4-FFF2-40B4-BE49-F238E27FC236}">
                    <a16:creationId xmlns:a16="http://schemas.microsoft.com/office/drawing/2014/main" id="{3B951FBB-1EDF-426E-907B-05304F4795A9}"/>
                  </a:ext>
                </a:extLst>
              </p:cNvPr>
              <p:cNvSpPr txBox="1">
                <a:spLocks noRot="1" noChangeAspect="1" noMove="1" noResize="1" noEditPoints="1" noAdjustHandles="1" noChangeArrowheads="1" noChangeShapeType="1" noTextEdit="1"/>
              </p:cNvSpPr>
              <p:nvPr/>
            </p:nvSpPr>
            <p:spPr>
              <a:xfrm>
                <a:off x="5232401" y="4446590"/>
                <a:ext cx="3386666" cy="680507"/>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Subtítulo 3">
                <a:extLst>
                  <a:ext uri="{FF2B5EF4-FFF2-40B4-BE49-F238E27FC236}">
                    <a16:creationId xmlns:a16="http://schemas.microsoft.com/office/drawing/2014/main" id="{A0126ACE-C11C-42EA-B564-ACDEBD7B733D}"/>
                  </a:ext>
                </a:extLst>
              </p:cNvPr>
              <p:cNvSpPr txBox="1">
                <a:spLocks/>
              </p:cNvSpPr>
              <p:nvPr/>
            </p:nvSpPr>
            <p:spPr>
              <a:xfrm>
                <a:off x="5232401" y="5151326"/>
                <a:ext cx="3386666" cy="6805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2800" b="0" i="1" smtClean="0">
                        <a:latin typeface="Cambria Math" panose="02040503050406030204" pitchFamily="18" charset="0"/>
                      </a:rPr>
                      <m:t>𝑦</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𝑥</m:t>
                        </m:r>
                      </m:e>
                    </m:d>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4</m:t>
                        </m:r>
                      </m:den>
                    </m:f>
                    <m:r>
                      <a:rPr lang="es-ES" sz="2800" b="0" i="1" smtClean="0">
                        <a:latin typeface="Cambria Math" panose="02040503050406030204" pitchFamily="18" charset="0"/>
                      </a:rPr>
                      <m:t>𝑥</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8</m:t>
                        </m:r>
                      </m:den>
                    </m:f>
                  </m:oMath>
                </a14:m>
                <a:r>
                  <a:rPr lang="es-CO" sz="2800" dirty="0"/>
                  <a:t>		</a:t>
                </a:r>
              </a:p>
            </p:txBody>
          </p:sp>
        </mc:Choice>
        <mc:Fallback xmlns="">
          <p:sp>
            <p:nvSpPr>
              <p:cNvPr id="15" name="Subtítulo 3">
                <a:extLst>
                  <a:ext uri="{FF2B5EF4-FFF2-40B4-BE49-F238E27FC236}">
                    <a16:creationId xmlns:a16="http://schemas.microsoft.com/office/drawing/2014/main" id="{A0126ACE-C11C-42EA-B564-ACDEBD7B733D}"/>
                  </a:ext>
                </a:extLst>
              </p:cNvPr>
              <p:cNvSpPr txBox="1">
                <a:spLocks noRot="1" noChangeAspect="1" noMove="1" noResize="1" noEditPoints="1" noAdjustHandles="1" noChangeArrowheads="1" noChangeShapeType="1" noTextEdit="1"/>
              </p:cNvSpPr>
              <p:nvPr/>
            </p:nvSpPr>
            <p:spPr>
              <a:xfrm>
                <a:off x="5232401" y="5151326"/>
                <a:ext cx="3386666" cy="680507"/>
              </a:xfrm>
              <a:prstGeom prst="rect">
                <a:avLst/>
              </a:prstGeom>
              <a:blipFill>
                <a:blip r:embed="rId9"/>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411523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normAutofit fontScale="90000"/>
          </a:bodyPr>
          <a:lstStyle/>
          <a:p>
            <a:r>
              <a:rPr lang="es-ES" dirty="0"/>
              <a:t>Función de Forma de Onda </a:t>
            </a:r>
            <a:br>
              <a:rPr lang="es-ES" dirty="0"/>
            </a:br>
            <a:r>
              <a:rPr lang="es-ES" dirty="0"/>
              <a:t>Diente de Sierra</a:t>
            </a:r>
            <a:endParaRPr lang="es-CO" dirty="0"/>
          </a:p>
        </p:txBody>
      </p:sp>
      <mc:AlternateContent xmlns:mc="http://schemas.openxmlformats.org/markup-compatibility/2006" xmlns:a14="http://schemas.microsoft.com/office/drawing/2010/main">
        <mc:Choice Requires="a14">
          <p:sp>
            <p:nvSpPr>
              <p:cNvPr id="4" name="Subtítulo 3">
                <a:extLst>
                  <a:ext uri="{FF2B5EF4-FFF2-40B4-BE49-F238E27FC236}">
                    <a16:creationId xmlns:a16="http://schemas.microsoft.com/office/drawing/2014/main" id="{B3BF1CEA-D38E-4690-BEAC-661DB403CC30}"/>
                  </a:ext>
                </a:extLst>
              </p:cNvPr>
              <p:cNvSpPr>
                <a:spLocks noGrp="1"/>
              </p:cNvSpPr>
              <p:nvPr>
                <p:ph idx="1"/>
              </p:nvPr>
            </p:nvSpPr>
            <p:spPr>
              <a:xfrm>
                <a:off x="5084153" y="1989668"/>
                <a:ext cx="2020517" cy="1269999"/>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num>
                        <m:den>
                          <m:r>
                            <a:rPr lang="es-ES" b="0" i="1" smtClean="0">
                              <a:latin typeface="Cambria Math" panose="02040503050406030204" pitchFamily="18" charset="0"/>
                            </a:rPr>
                            <m:t>𝑇</m:t>
                          </m:r>
                        </m:den>
                      </m:f>
                      <m:r>
                        <a:rPr lang="es-ES" b="0" i="1" smtClean="0">
                          <a:latin typeface="Cambria Math" panose="02040503050406030204" pitchFamily="18" charset="0"/>
                        </a:rPr>
                        <m:t>𝑡</m:t>
                      </m:r>
                    </m:oMath>
                  </m:oMathPara>
                </a14:m>
                <a:endParaRPr lang="es-CO" dirty="0"/>
              </a:p>
            </p:txBody>
          </p:sp>
        </mc:Choice>
        <mc:Fallback xmlns="">
          <p:sp>
            <p:nvSpPr>
              <p:cNvPr id="4" name="Subtítulo 3">
                <a:extLst>
                  <a:ext uri="{FF2B5EF4-FFF2-40B4-BE49-F238E27FC236}">
                    <a16:creationId xmlns:a16="http://schemas.microsoft.com/office/drawing/2014/main" id="{B3BF1CEA-D38E-4690-BEAC-661DB403CC30}"/>
                  </a:ext>
                </a:extLst>
              </p:cNvPr>
              <p:cNvSpPr>
                <a:spLocks noGrp="1" noRot="1" noChangeAspect="1" noMove="1" noResize="1" noEditPoints="1" noAdjustHandles="1" noChangeArrowheads="1" noChangeShapeType="1" noTextEdit="1"/>
              </p:cNvSpPr>
              <p:nvPr>
                <p:ph idx="1"/>
              </p:nvPr>
            </p:nvSpPr>
            <p:spPr>
              <a:xfrm>
                <a:off x="5084153" y="1989668"/>
                <a:ext cx="2020517" cy="1269999"/>
              </a:xfrm>
              <a:blipFill>
                <a:blip r:embed="rId3"/>
                <a:stretch>
                  <a:fillRect/>
                </a:stretch>
              </a:blipFill>
            </p:spPr>
            <p:txBody>
              <a:bodyPr/>
              <a:lstStyle/>
              <a:p>
                <a:r>
                  <a:rPr lang="es-CO">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9EAF8F6F-A53E-431A-98E1-BA15F0121058}"/>
              </a:ext>
            </a:extLst>
          </p:cNvPr>
          <p:cNvPicPr>
            <a:picLocks noChangeAspect="1"/>
          </p:cNvPicPr>
          <p:nvPr/>
        </p:nvPicPr>
        <p:blipFill>
          <a:blip r:embed="rId4"/>
          <a:stretch>
            <a:fillRect/>
          </a:stretch>
        </p:blipFill>
        <p:spPr>
          <a:xfrm>
            <a:off x="956733" y="1743955"/>
            <a:ext cx="3540500" cy="2449314"/>
          </a:xfrm>
          <a:prstGeom prst="rect">
            <a:avLst/>
          </a:prstGeom>
        </p:spPr>
      </p:pic>
      <mc:AlternateContent xmlns:mc="http://schemas.openxmlformats.org/markup-compatibility/2006" xmlns:a14="http://schemas.microsoft.com/office/drawing/2010/main">
        <mc:Choice Requires="a14">
          <p:sp>
            <p:nvSpPr>
              <p:cNvPr id="7" name="Subtítulo 3">
                <a:extLst>
                  <a:ext uri="{FF2B5EF4-FFF2-40B4-BE49-F238E27FC236}">
                    <a16:creationId xmlns:a16="http://schemas.microsoft.com/office/drawing/2014/main" id="{79683764-D4B4-4634-BC2A-103F2FCA8A5C}"/>
                  </a:ext>
                </a:extLst>
              </p:cNvPr>
              <p:cNvSpPr txBox="1">
                <a:spLocks/>
              </p:cNvSpPr>
              <p:nvPr/>
            </p:nvSpPr>
            <p:spPr>
              <a:xfrm>
                <a:off x="5084152" y="3285068"/>
                <a:ext cx="444931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𝐴</m:t>
                    </m:r>
                    <m:r>
                      <a:rPr lang="es-ES" sz="9800" b="0" i="1" smtClean="0">
                        <a:latin typeface="Cambria Math" panose="02040503050406030204" pitchFamily="18" charset="0"/>
                      </a:rPr>
                      <m:t>=1</m:t>
                    </m:r>
                  </m:oMath>
                </a14:m>
                <a:r>
                  <a:rPr lang="es-CO" sz="9800" dirty="0"/>
                  <a:t>			</a:t>
                </a: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=3,5−(−0,5)</m:t>
                    </m:r>
                  </m:oMath>
                </a14:m>
                <a:r>
                  <a:rPr lang="es-CO" dirty="0"/>
                  <a:t>		</a:t>
                </a:r>
              </a:p>
            </p:txBody>
          </p:sp>
        </mc:Choice>
        <mc:Fallback xmlns="">
          <p:sp>
            <p:nvSpPr>
              <p:cNvPr id="7" name="Subtítulo 3">
                <a:extLst>
                  <a:ext uri="{FF2B5EF4-FFF2-40B4-BE49-F238E27FC236}">
                    <a16:creationId xmlns:a16="http://schemas.microsoft.com/office/drawing/2014/main" id="{79683764-D4B4-4634-BC2A-103F2FCA8A5C}"/>
                  </a:ext>
                </a:extLst>
              </p:cNvPr>
              <p:cNvSpPr txBox="1">
                <a:spLocks noRot="1" noChangeAspect="1" noMove="1" noResize="1" noEditPoints="1" noAdjustHandles="1" noChangeArrowheads="1" noChangeShapeType="1" noTextEdit="1"/>
              </p:cNvSpPr>
              <p:nvPr/>
            </p:nvSpPr>
            <p:spPr>
              <a:xfrm>
                <a:off x="5084152" y="3285068"/>
                <a:ext cx="4449315" cy="465665"/>
              </a:xfrm>
              <a:prstGeom prst="rect">
                <a:avLst/>
              </a:prstGeom>
              <a:blipFill>
                <a:blip r:embed="rId5"/>
                <a:stretch>
                  <a:fillRect l="-411" t="-5263" b="-657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Subtítulo 3">
                <a:extLst>
                  <a:ext uri="{FF2B5EF4-FFF2-40B4-BE49-F238E27FC236}">
                    <a16:creationId xmlns:a16="http://schemas.microsoft.com/office/drawing/2014/main" id="{9FCFBEAB-5D64-4E8A-8328-898F5DECE800}"/>
                  </a:ext>
                </a:extLst>
              </p:cNvPr>
              <p:cNvSpPr txBox="1">
                <a:spLocks/>
              </p:cNvSpPr>
              <p:nvPr/>
            </p:nvSpPr>
            <p:spPr>
              <a:xfrm>
                <a:off x="6849533" y="3776135"/>
                <a:ext cx="268393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=4 </m:t>
                    </m:r>
                    <m:r>
                      <a:rPr lang="es-ES" sz="9800" b="0" i="1" smtClean="0">
                        <a:latin typeface="Cambria Math" panose="02040503050406030204" pitchFamily="18" charset="0"/>
                      </a:rPr>
                      <m:t>𝑠𝑒𝑔</m:t>
                    </m:r>
                  </m:oMath>
                </a14:m>
                <a:r>
                  <a:rPr lang="es-CO" dirty="0"/>
                  <a:t>		</a:t>
                </a:r>
              </a:p>
            </p:txBody>
          </p:sp>
        </mc:Choice>
        <mc:Fallback xmlns="">
          <p:sp>
            <p:nvSpPr>
              <p:cNvPr id="8" name="Subtítulo 3">
                <a:extLst>
                  <a:ext uri="{FF2B5EF4-FFF2-40B4-BE49-F238E27FC236}">
                    <a16:creationId xmlns:a16="http://schemas.microsoft.com/office/drawing/2014/main" id="{9FCFBEAB-5D64-4E8A-8328-898F5DECE800}"/>
                  </a:ext>
                </a:extLst>
              </p:cNvPr>
              <p:cNvSpPr txBox="1">
                <a:spLocks noRot="1" noChangeAspect="1" noMove="1" noResize="1" noEditPoints="1" noAdjustHandles="1" noChangeArrowheads="1" noChangeShapeType="1" noTextEdit="1"/>
              </p:cNvSpPr>
              <p:nvPr/>
            </p:nvSpPr>
            <p:spPr>
              <a:xfrm>
                <a:off x="6849533" y="3776135"/>
                <a:ext cx="2683935" cy="465665"/>
              </a:xfrm>
              <a:prstGeom prst="rect">
                <a:avLst/>
              </a:prstGeom>
              <a:blipFill>
                <a:blip r:embed="rId6"/>
                <a:stretch>
                  <a:fillRect l="-68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Subtítulo 3">
                <a:extLst>
                  <a:ext uri="{FF2B5EF4-FFF2-40B4-BE49-F238E27FC236}">
                    <a16:creationId xmlns:a16="http://schemas.microsoft.com/office/drawing/2014/main" id="{5BD5541C-655B-4638-85D7-A250D24E4F7C}"/>
                  </a:ext>
                </a:extLst>
              </p:cNvPr>
              <p:cNvSpPr txBox="1">
                <a:spLocks/>
              </p:cNvSpPr>
              <p:nvPr/>
            </p:nvSpPr>
            <p:spPr>
              <a:xfrm>
                <a:off x="1282620" y="4784726"/>
                <a:ext cx="2307247" cy="126999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s-ES" i="1" smtClean="0">
                          <a:solidFill>
                            <a:srgbClr val="FF0000"/>
                          </a:solidFill>
                          <a:latin typeface="Cambria Math" panose="02040503050406030204" pitchFamily="18" charset="0"/>
                        </a:rPr>
                        <m:t>𝑥</m:t>
                      </m:r>
                      <m:d>
                        <m:dPr>
                          <m:ctrlPr>
                            <a:rPr lang="es-ES" i="1" smtClean="0">
                              <a:solidFill>
                                <a:srgbClr val="FF0000"/>
                              </a:solidFill>
                              <a:latin typeface="Cambria Math" panose="02040503050406030204" pitchFamily="18" charset="0"/>
                            </a:rPr>
                          </m:ctrlPr>
                        </m:dPr>
                        <m:e>
                          <m:r>
                            <a:rPr lang="es-ES" i="1" smtClean="0">
                              <a:solidFill>
                                <a:srgbClr val="FF0000"/>
                              </a:solidFill>
                              <a:latin typeface="Cambria Math" panose="02040503050406030204" pitchFamily="18" charset="0"/>
                            </a:rPr>
                            <m:t>𝑡</m:t>
                          </m:r>
                        </m:e>
                      </m:d>
                      <m:r>
                        <a:rPr lang="es-ES" i="1" smtClean="0">
                          <a:solidFill>
                            <a:srgbClr val="FF0000"/>
                          </a:solidFill>
                          <a:latin typeface="Cambria Math" panose="02040503050406030204" pitchFamily="18" charset="0"/>
                        </a:rPr>
                        <m:t>=</m:t>
                      </m:r>
                      <m:f>
                        <m:fPr>
                          <m:ctrlPr>
                            <a:rPr lang="es-ES" i="1" smtClean="0">
                              <a:solidFill>
                                <a:srgbClr val="FF0000"/>
                              </a:solidFill>
                              <a:latin typeface="Cambria Math" panose="02040503050406030204" pitchFamily="18" charset="0"/>
                            </a:rPr>
                          </m:ctrlPr>
                        </m:fPr>
                        <m:num>
                          <m:r>
                            <a:rPr lang="es-ES" b="0" i="1" smtClean="0">
                              <a:solidFill>
                                <a:srgbClr val="FF0000"/>
                              </a:solidFill>
                              <a:latin typeface="Cambria Math" panose="02040503050406030204" pitchFamily="18" charset="0"/>
                            </a:rPr>
                            <m:t>1</m:t>
                          </m:r>
                        </m:num>
                        <m:den>
                          <m:r>
                            <a:rPr lang="es-ES" b="0" i="1" smtClean="0">
                              <a:solidFill>
                                <a:srgbClr val="FF0000"/>
                              </a:solidFill>
                              <a:latin typeface="Cambria Math" panose="02040503050406030204" pitchFamily="18" charset="0"/>
                            </a:rPr>
                            <m:t>4</m:t>
                          </m:r>
                        </m:den>
                      </m:f>
                      <m:r>
                        <a:rPr lang="es-ES" i="1" smtClean="0">
                          <a:solidFill>
                            <a:srgbClr val="FF0000"/>
                          </a:solidFill>
                          <a:latin typeface="Cambria Math" panose="02040503050406030204" pitchFamily="18" charset="0"/>
                        </a:rPr>
                        <m:t>𝑡</m:t>
                      </m:r>
                      <m:r>
                        <a:rPr lang="es-ES" b="0" i="1" smtClean="0">
                          <a:solidFill>
                            <a:srgbClr val="FF0000"/>
                          </a:solidFill>
                          <a:latin typeface="Cambria Math" panose="02040503050406030204" pitchFamily="18" charset="0"/>
                        </a:rPr>
                        <m:t>+</m:t>
                      </m:r>
                      <m:f>
                        <m:fPr>
                          <m:ctrlPr>
                            <a:rPr lang="es-ES" b="0" i="1" smtClean="0">
                              <a:solidFill>
                                <a:srgbClr val="FF0000"/>
                              </a:solidFill>
                              <a:latin typeface="Cambria Math" panose="02040503050406030204" pitchFamily="18" charset="0"/>
                            </a:rPr>
                          </m:ctrlPr>
                        </m:fPr>
                        <m:num>
                          <m:r>
                            <a:rPr lang="es-ES" b="0" i="1" smtClean="0">
                              <a:solidFill>
                                <a:srgbClr val="FF0000"/>
                              </a:solidFill>
                              <a:latin typeface="Cambria Math" panose="02040503050406030204" pitchFamily="18" charset="0"/>
                            </a:rPr>
                            <m:t>1</m:t>
                          </m:r>
                        </m:num>
                        <m:den>
                          <m:r>
                            <a:rPr lang="es-ES" b="0" i="1" smtClean="0">
                              <a:solidFill>
                                <a:srgbClr val="FF0000"/>
                              </a:solidFill>
                              <a:latin typeface="Cambria Math" panose="02040503050406030204" pitchFamily="18" charset="0"/>
                            </a:rPr>
                            <m:t>8</m:t>
                          </m:r>
                        </m:den>
                      </m:f>
                    </m:oMath>
                  </m:oMathPara>
                </a14:m>
                <a:endParaRPr lang="es-CO" dirty="0">
                  <a:solidFill>
                    <a:srgbClr val="FF0000"/>
                  </a:solidFill>
                </a:endParaRPr>
              </a:p>
            </p:txBody>
          </p:sp>
        </mc:Choice>
        <mc:Fallback xmlns="">
          <p:sp>
            <p:nvSpPr>
              <p:cNvPr id="11" name="Subtítulo 3">
                <a:extLst>
                  <a:ext uri="{FF2B5EF4-FFF2-40B4-BE49-F238E27FC236}">
                    <a16:creationId xmlns:a16="http://schemas.microsoft.com/office/drawing/2014/main" id="{5BD5541C-655B-4638-85D7-A250D24E4F7C}"/>
                  </a:ext>
                </a:extLst>
              </p:cNvPr>
              <p:cNvSpPr txBox="1">
                <a:spLocks noRot="1" noChangeAspect="1" noMove="1" noResize="1" noEditPoints="1" noAdjustHandles="1" noChangeArrowheads="1" noChangeShapeType="1" noTextEdit="1"/>
              </p:cNvSpPr>
              <p:nvPr/>
            </p:nvSpPr>
            <p:spPr>
              <a:xfrm>
                <a:off x="1282620" y="4784726"/>
                <a:ext cx="2307247" cy="1269999"/>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Subtítulo 3">
                <a:extLst>
                  <a:ext uri="{FF2B5EF4-FFF2-40B4-BE49-F238E27FC236}">
                    <a16:creationId xmlns:a16="http://schemas.microsoft.com/office/drawing/2014/main" id="{21EB9AF5-EE56-4B13-AB24-D66536179371}"/>
                  </a:ext>
                </a:extLst>
              </p:cNvPr>
              <p:cNvSpPr txBox="1">
                <a:spLocks/>
              </p:cNvSpPr>
              <p:nvPr/>
            </p:nvSpPr>
            <p:spPr>
              <a:xfrm>
                <a:off x="5232401" y="4444472"/>
                <a:ext cx="3386666" cy="68050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2800" b="0" i="1" smtClean="0">
                        <a:latin typeface="Cambria Math" panose="02040503050406030204" pitchFamily="18" charset="0"/>
                      </a:rPr>
                      <m:t>𝑦</m:t>
                    </m:r>
                    <m:r>
                      <a:rPr lang="es-ES" sz="2800" b="0" i="1" smtClean="0">
                        <a:latin typeface="Cambria Math" panose="02040503050406030204" pitchFamily="18" charset="0"/>
                      </a:rPr>
                      <m:t>−0=</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4</m:t>
                        </m:r>
                      </m:den>
                    </m:f>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𝑥</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2</m:t>
                            </m:r>
                          </m:den>
                        </m:f>
                      </m:e>
                    </m:d>
                  </m:oMath>
                </a14:m>
                <a:r>
                  <a:rPr lang="es-CO" sz="2800" dirty="0"/>
                  <a:t>		</a:t>
                </a:r>
              </a:p>
            </p:txBody>
          </p:sp>
        </mc:Choice>
        <mc:Fallback xmlns="">
          <p:sp>
            <p:nvSpPr>
              <p:cNvPr id="17" name="Subtítulo 3">
                <a:extLst>
                  <a:ext uri="{FF2B5EF4-FFF2-40B4-BE49-F238E27FC236}">
                    <a16:creationId xmlns:a16="http://schemas.microsoft.com/office/drawing/2014/main" id="{21EB9AF5-EE56-4B13-AB24-D66536179371}"/>
                  </a:ext>
                </a:extLst>
              </p:cNvPr>
              <p:cNvSpPr txBox="1">
                <a:spLocks noRot="1" noChangeAspect="1" noMove="1" noResize="1" noEditPoints="1" noAdjustHandles="1" noChangeArrowheads="1" noChangeShapeType="1" noTextEdit="1"/>
              </p:cNvSpPr>
              <p:nvPr/>
            </p:nvSpPr>
            <p:spPr>
              <a:xfrm>
                <a:off x="5232401" y="4444472"/>
                <a:ext cx="3386666" cy="680507"/>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Subtítulo 3">
                <a:extLst>
                  <a:ext uri="{FF2B5EF4-FFF2-40B4-BE49-F238E27FC236}">
                    <a16:creationId xmlns:a16="http://schemas.microsoft.com/office/drawing/2014/main" id="{DCF4C6CE-8C59-46AE-86AC-EC7CD7E06C1B}"/>
                  </a:ext>
                </a:extLst>
              </p:cNvPr>
              <p:cNvSpPr txBox="1">
                <a:spLocks/>
              </p:cNvSpPr>
              <p:nvPr/>
            </p:nvSpPr>
            <p:spPr>
              <a:xfrm>
                <a:off x="5232401" y="5149208"/>
                <a:ext cx="3386666" cy="6805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2800" b="0" i="1" smtClean="0">
                        <a:latin typeface="Cambria Math" panose="02040503050406030204" pitchFamily="18" charset="0"/>
                      </a:rPr>
                      <m:t>𝑦</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𝑥</m:t>
                        </m:r>
                      </m:e>
                    </m:d>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4</m:t>
                        </m:r>
                      </m:den>
                    </m:f>
                    <m:r>
                      <a:rPr lang="es-ES" sz="2800" b="0" i="1" smtClean="0">
                        <a:latin typeface="Cambria Math" panose="02040503050406030204" pitchFamily="18" charset="0"/>
                      </a:rPr>
                      <m:t>𝑥</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8</m:t>
                        </m:r>
                      </m:den>
                    </m:f>
                  </m:oMath>
                </a14:m>
                <a:r>
                  <a:rPr lang="es-CO" sz="2800" dirty="0"/>
                  <a:t>		</a:t>
                </a:r>
              </a:p>
            </p:txBody>
          </p:sp>
        </mc:Choice>
        <mc:Fallback xmlns="">
          <p:sp>
            <p:nvSpPr>
              <p:cNvPr id="18" name="Subtítulo 3">
                <a:extLst>
                  <a:ext uri="{FF2B5EF4-FFF2-40B4-BE49-F238E27FC236}">
                    <a16:creationId xmlns:a16="http://schemas.microsoft.com/office/drawing/2014/main" id="{DCF4C6CE-8C59-46AE-86AC-EC7CD7E06C1B}"/>
                  </a:ext>
                </a:extLst>
              </p:cNvPr>
              <p:cNvSpPr txBox="1">
                <a:spLocks noRot="1" noChangeAspect="1" noMove="1" noResize="1" noEditPoints="1" noAdjustHandles="1" noChangeArrowheads="1" noChangeShapeType="1" noTextEdit="1"/>
              </p:cNvSpPr>
              <p:nvPr/>
            </p:nvSpPr>
            <p:spPr>
              <a:xfrm>
                <a:off x="5232401" y="5149208"/>
                <a:ext cx="3386666" cy="680507"/>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Subtítulo 3">
                <a:extLst>
                  <a:ext uri="{FF2B5EF4-FFF2-40B4-BE49-F238E27FC236}">
                    <a16:creationId xmlns:a16="http://schemas.microsoft.com/office/drawing/2014/main" id="{E8EC5797-FBDD-4EB4-B067-42B288A4CD7C}"/>
                  </a:ext>
                </a:extLst>
              </p:cNvPr>
              <p:cNvSpPr txBox="1">
                <a:spLocks/>
              </p:cNvSpPr>
              <p:nvPr/>
            </p:nvSpPr>
            <p:spPr>
              <a:xfrm>
                <a:off x="5232401" y="5829715"/>
                <a:ext cx="3386666" cy="6805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2800" b="0" i="1" smtClean="0">
                        <a:latin typeface="Cambria Math" panose="02040503050406030204" pitchFamily="18" charset="0"/>
                      </a:rPr>
                      <m:t>𝑦</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0</m:t>
                        </m:r>
                      </m:e>
                    </m:d>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8</m:t>
                        </m:r>
                      </m:den>
                    </m:f>
                  </m:oMath>
                </a14:m>
                <a:r>
                  <a:rPr lang="es-CO" sz="2800" dirty="0"/>
                  <a:t>		</a:t>
                </a:r>
              </a:p>
            </p:txBody>
          </p:sp>
        </mc:Choice>
        <mc:Fallback xmlns="">
          <p:sp>
            <p:nvSpPr>
              <p:cNvPr id="19" name="Subtítulo 3">
                <a:extLst>
                  <a:ext uri="{FF2B5EF4-FFF2-40B4-BE49-F238E27FC236}">
                    <a16:creationId xmlns:a16="http://schemas.microsoft.com/office/drawing/2014/main" id="{E8EC5797-FBDD-4EB4-B067-42B288A4CD7C}"/>
                  </a:ext>
                </a:extLst>
              </p:cNvPr>
              <p:cNvSpPr txBox="1">
                <a:spLocks noRot="1" noChangeAspect="1" noMove="1" noResize="1" noEditPoints="1" noAdjustHandles="1" noChangeArrowheads="1" noChangeShapeType="1" noTextEdit="1"/>
              </p:cNvSpPr>
              <p:nvPr/>
            </p:nvSpPr>
            <p:spPr>
              <a:xfrm>
                <a:off x="5232401" y="5829715"/>
                <a:ext cx="3386666" cy="680507"/>
              </a:xfrm>
              <a:prstGeom prst="rect">
                <a:avLst/>
              </a:prstGeom>
              <a:blipFill>
                <a:blip r:embed="rId10"/>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46653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9C6515EC-66FB-48AC-A938-2C033E97D522}"/>
                  </a:ext>
                </a:extLst>
              </p:cNvPr>
              <p:cNvSpPr>
                <a:spLocks noGrp="1"/>
              </p:cNvSpPr>
              <p:nvPr>
                <p:ph idx="1"/>
              </p:nvPr>
            </p:nvSpPr>
            <p:spPr>
              <a:xfrm>
                <a:off x="194733" y="1600201"/>
                <a:ext cx="3005667" cy="11430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9C6515EC-66FB-48AC-A938-2C033E97D522}"/>
                  </a:ext>
                </a:extLst>
              </p:cNvPr>
              <p:cNvSpPr>
                <a:spLocks noGrp="1" noRot="1" noChangeAspect="1" noMove="1" noResize="1" noEditPoints="1" noAdjustHandles="1" noChangeArrowheads="1" noChangeShapeType="1" noTextEdit="1"/>
              </p:cNvSpPr>
              <p:nvPr>
                <p:ph idx="1"/>
              </p:nvPr>
            </p:nvSpPr>
            <p:spPr>
              <a:xfrm>
                <a:off x="194733" y="1600201"/>
                <a:ext cx="3005667" cy="1143000"/>
              </a:xfr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12730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9C6515EC-66FB-48AC-A938-2C033E97D522}"/>
                  </a:ext>
                </a:extLst>
              </p:cNvPr>
              <p:cNvSpPr>
                <a:spLocks noGrp="1"/>
              </p:cNvSpPr>
              <p:nvPr>
                <p:ph idx="1"/>
              </p:nvPr>
            </p:nvSpPr>
            <p:spPr>
              <a:xfrm>
                <a:off x="194733" y="1600201"/>
                <a:ext cx="3005667" cy="11430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9C6515EC-66FB-48AC-A938-2C033E97D522}"/>
                  </a:ext>
                </a:extLst>
              </p:cNvPr>
              <p:cNvSpPr>
                <a:spLocks noGrp="1" noRot="1" noChangeAspect="1" noMove="1" noResize="1" noEditPoints="1" noAdjustHandles="1" noChangeArrowheads="1" noChangeShapeType="1" noTextEdit="1"/>
              </p:cNvSpPr>
              <p:nvPr>
                <p:ph idx="1"/>
              </p:nvPr>
            </p:nvSpPr>
            <p:spPr>
              <a:xfrm>
                <a:off x="194733" y="1600201"/>
                <a:ext cx="3005667" cy="1143000"/>
              </a:xfr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Marcador de contenido 4">
                <a:extLst>
                  <a:ext uri="{FF2B5EF4-FFF2-40B4-BE49-F238E27FC236}">
                    <a16:creationId xmlns:a16="http://schemas.microsoft.com/office/drawing/2014/main" id="{21164332-A12C-4D95-8D7B-76854D91E427}"/>
                  </a:ext>
                </a:extLst>
              </p:cNvPr>
              <p:cNvSpPr txBox="1">
                <a:spLocks/>
              </p:cNvSpPr>
              <p:nvPr/>
            </p:nvSpPr>
            <p:spPr>
              <a:xfrm>
                <a:off x="194733" y="2849034"/>
                <a:ext cx="3005667" cy="11430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4</m:t>
                          </m:r>
                        </m:den>
                      </m:f>
                      <m:nary>
                        <m:naryPr>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m:t>
                          </m:r>
                          <m:f>
                            <m:fPr>
                              <m:ctrlPr>
                                <a:rPr lang="es-ES" b="0" i="1" smtClean="0">
                                  <a:latin typeface="Cambria Math" panose="02040503050406030204" pitchFamily="18" charset="0"/>
                                </a:rPr>
                              </m:ctrlPr>
                            </m:fPr>
                            <m:num>
                              <m:r>
                                <m:rPr>
                                  <m:brk m:alnAt="23"/>
                                </m:rPr>
                                <a:rPr lang="es-ES" b="0" i="1" smtClean="0">
                                  <a:latin typeface="Cambria Math" panose="02040503050406030204" pitchFamily="18" charset="0"/>
                                </a:rPr>
                                <m:t>1</m:t>
                              </m:r>
                            </m:num>
                            <m:den>
                              <m:r>
                                <m:rPr>
                                  <m:brk m:alnAt="23"/>
                                </m:rPr>
                                <a:rPr lang="es-ES" b="0" i="1" smtClean="0">
                                  <a:latin typeface="Cambria Math" panose="02040503050406030204" pitchFamily="18" charset="0"/>
                                </a:rPr>
                                <m:t>2</m:t>
                              </m:r>
                            </m:den>
                          </m:f>
                        </m:sub>
                        <m:sup>
                          <m:f>
                            <m:fPr>
                              <m:ctrlPr>
                                <a:rPr lang="es-ES" b="0" i="1" smtClean="0">
                                  <a:latin typeface="Cambria Math" panose="02040503050406030204" pitchFamily="18" charset="0"/>
                                </a:rPr>
                              </m:ctrlPr>
                            </m:fPr>
                            <m:num>
                              <m:r>
                                <a:rPr lang="es-ES" b="0" i="1" smtClean="0">
                                  <a:latin typeface="Cambria Math" panose="02040503050406030204" pitchFamily="18" charset="0"/>
                                </a:rPr>
                                <m:t>7</m:t>
                              </m:r>
                            </m:num>
                            <m:den>
                              <m:r>
                                <a:rPr lang="es-ES" b="0" i="1" smtClean="0">
                                  <a:latin typeface="Cambria Math" panose="02040503050406030204" pitchFamily="18" charset="0"/>
                                </a:rPr>
                                <m:t>2</m:t>
                              </m:r>
                            </m:den>
                          </m:f>
                        </m:sup>
                        <m:e>
                          <m:d>
                            <m:dPr>
                              <m:ctrlPr>
                                <a:rPr lang="es-ES" b="0" i="1" smtClean="0">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4</m:t>
                                  </m:r>
                                </m:den>
                              </m:f>
                              <m:r>
                                <a:rPr lang="es-ES" i="1">
                                  <a:latin typeface="Cambria Math" panose="02040503050406030204" pitchFamily="18" charset="0"/>
                                </a:rPr>
                                <m:t>𝑡</m:t>
                              </m:r>
                              <m:r>
                                <a:rPr lang="es-ES" i="1">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8</m:t>
                                  </m:r>
                                </m:den>
                              </m:f>
                            </m:e>
                          </m:d>
                          <m:r>
                            <m:rPr>
                              <m:sty m:val="p"/>
                            </m:rPr>
                            <a:rPr lang="es-ES" b="0" i="0" smtClean="0">
                              <a:latin typeface="Cambria Math" panose="02040503050406030204" pitchFamily="18" charset="0"/>
                            </a:rPr>
                            <m:t>dt</m:t>
                          </m:r>
                        </m:e>
                      </m:nary>
                    </m:oMath>
                  </m:oMathPara>
                </a14:m>
                <a:endParaRPr lang="es-CO" dirty="0"/>
              </a:p>
            </p:txBody>
          </p:sp>
        </mc:Choice>
        <mc:Fallback xmlns="">
          <p:sp>
            <p:nvSpPr>
              <p:cNvPr id="6" name="Marcador de contenido 4">
                <a:extLst>
                  <a:ext uri="{FF2B5EF4-FFF2-40B4-BE49-F238E27FC236}">
                    <a16:creationId xmlns:a16="http://schemas.microsoft.com/office/drawing/2014/main" id="{21164332-A12C-4D95-8D7B-76854D91E427}"/>
                  </a:ext>
                </a:extLst>
              </p:cNvPr>
              <p:cNvSpPr txBox="1">
                <a:spLocks noRot="1" noChangeAspect="1" noMove="1" noResize="1" noEditPoints="1" noAdjustHandles="1" noChangeArrowheads="1" noChangeShapeType="1" noTextEdit="1"/>
              </p:cNvSpPr>
              <p:nvPr/>
            </p:nvSpPr>
            <p:spPr>
              <a:xfrm>
                <a:off x="194733" y="2849034"/>
                <a:ext cx="3005667" cy="11430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194731" y="4114799"/>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194731" y="4114799"/>
                <a:ext cx="3005667" cy="1143000"/>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74665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194731" y="2897561"/>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194731" y="2897561"/>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4">
                <a:extLst>
                  <a:ext uri="{FF2B5EF4-FFF2-40B4-BE49-F238E27FC236}">
                    <a16:creationId xmlns:a16="http://schemas.microsoft.com/office/drawing/2014/main" id="{E468E977-D611-428B-AA45-74E0E2F5F951}"/>
                  </a:ext>
                </a:extLst>
              </p:cNvPr>
              <p:cNvSpPr txBox="1">
                <a:spLocks/>
              </p:cNvSpPr>
              <p:nvPr/>
            </p:nvSpPr>
            <p:spPr>
              <a:xfrm>
                <a:off x="3835239" y="1629834"/>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m:rPr>
                              <m:sty m:val="p"/>
                            </m:rPr>
                            <a:rPr lang="es-ES" b="0" i="0" smtClean="0">
                              <a:latin typeface="Cambria Math" panose="02040503050406030204" pitchFamily="18" charset="0"/>
                            </a:rPr>
                            <m:t>cos</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8" name="Marcador de contenido 4">
                <a:extLst>
                  <a:ext uri="{FF2B5EF4-FFF2-40B4-BE49-F238E27FC236}">
                    <a16:creationId xmlns:a16="http://schemas.microsoft.com/office/drawing/2014/main" id="{E468E977-D611-428B-AA45-74E0E2F5F951}"/>
                  </a:ext>
                </a:extLst>
              </p:cNvPr>
              <p:cNvSpPr txBox="1">
                <a:spLocks noRot="1" noChangeAspect="1" noMove="1" noResize="1" noEditPoints="1" noAdjustHandles="1" noChangeArrowheads="1" noChangeShapeType="1" noTextEdit="1"/>
              </p:cNvSpPr>
              <p:nvPr/>
            </p:nvSpPr>
            <p:spPr>
              <a:xfrm>
                <a:off x="3835239" y="1629834"/>
                <a:ext cx="4622959" cy="1219200"/>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37941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194728" y="2897561"/>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194728" y="2897561"/>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4">
                <a:extLst>
                  <a:ext uri="{FF2B5EF4-FFF2-40B4-BE49-F238E27FC236}">
                    <a16:creationId xmlns:a16="http://schemas.microsoft.com/office/drawing/2014/main" id="{E468E977-D611-428B-AA45-74E0E2F5F951}"/>
                  </a:ext>
                </a:extLst>
              </p:cNvPr>
              <p:cNvSpPr txBox="1">
                <a:spLocks/>
              </p:cNvSpPr>
              <p:nvPr/>
            </p:nvSpPr>
            <p:spPr>
              <a:xfrm>
                <a:off x="3835239" y="1629834"/>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m:rPr>
                              <m:sty m:val="p"/>
                            </m:rPr>
                            <a:rPr lang="es-ES" b="0" i="0" smtClean="0">
                              <a:latin typeface="Cambria Math" panose="02040503050406030204" pitchFamily="18" charset="0"/>
                            </a:rPr>
                            <m:t>cos</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8" name="Marcador de contenido 4">
                <a:extLst>
                  <a:ext uri="{FF2B5EF4-FFF2-40B4-BE49-F238E27FC236}">
                    <a16:creationId xmlns:a16="http://schemas.microsoft.com/office/drawing/2014/main" id="{E468E977-D611-428B-AA45-74E0E2F5F951}"/>
                  </a:ext>
                </a:extLst>
              </p:cNvPr>
              <p:cNvSpPr txBox="1">
                <a:spLocks noRot="1" noChangeAspect="1" noMove="1" noResize="1" noEditPoints="1" noAdjustHandles="1" noChangeArrowheads="1" noChangeShapeType="1" noTextEdit="1"/>
              </p:cNvSpPr>
              <p:nvPr/>
            </p:nvSpPr>
            <p:spPr>
              <a:xfrm>
                <a:off x="3835239" y="1629834"/>
                <a:ext cx="4622959" cy="12192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0A37FF51-859F-45BB-9B08-5FB9C9FD6860}"/>
                  </a:ext>
                </a:extLst>
              </p:cNvPr>
              <p:cNvSpPr txBox="1">
                <a:spLocks/>
              </p:cNvSpPr>
              <p:nvPr/>
            </p:nvSpPr>
            <p:spPr>
              <a:xfrm>
                <a:off x="4008130" y="3887983"/>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9" name="Marcador de contenido 4">
                <a:extLst>
                  <a:ext uri="{FF2B5EF4-FFF2-40B4-BE49-F238E27FC236}">
                    <a16:creationId xmlns:a16="http://schemas.microsoft.com/office/drawing/2014/main" id="{0A37FF51-859F-45BB-9B08-5FB9C9FD6860}"/>
                  </a:ext>
                </a:extLst>
              </p:cNvPr>
              <p:cNvSpPr txBox="1">
                <a:spLocks noRot="1" noChangeAspect="1" noMove="1" noResize="1" noEditPoints="1" noAdjustHandles="1" noChangeArrowheads="1" noChangeShapeType="1" noTextEdit="1"/>
              </p:cNvSpPr>
              <p:nvPr/>
            </p:nvSpPr>
            <p:spPr>
              <a:xfrm>
                <a:off x="4008130" y="3887983"/>
                <a:ext cx="7484694" cy="121920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Marcador de contenido 4">
                <a:extLst>
                  <a:ext uri="{FF2B5EF4-FFF2-40B4-BE49-F238E27FC236}">
                    <a16:creationId xmlns:a16="http://schemas.microsoft.com/office/drawing/2014/main" id="{7C39EBBB-6F01-401B-B67B-88A0A27FB14E}"/>
                  </a:ext>
                </a:extLst>
              </p:cNvPr>
              <p:cNvSpPr txBox="1">
                <a:spLocks/>
              </p:cNvSpPr>
              <p:nvPr/>
            </p:nvSpPr>
            <p:spPr>
              <a:xfrm>
                <a:off x="3502960" y="2690253"/>
                <a:ext cx="5988173" cy="121919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den>
                      </m:f>
                      <m:nary>
                        <m:naryPr>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m:t>
                          </m:r>
                          <m:f>
                            <m:fPr>
                              <m:ctrlPr>
                                <a:rPr lang="es-ES" b="0" i="1" smtClean="0">
                                  <a:latin typeface="Cambria Math" panose="02040503050406030204" pitchFamily="18" charset="0"/>
                                </a:rPr>
                              </m:ctrlPr>
                            </m:fPr>
                            <m:num>
                              <m:r>
                                <m:rPr>
                                  <m:brk m:alnAt="23"/>
                                </m:rPr>
                                <a:rPr lang="es-ES" b="0" i="1" smtClean="0">
                                  <a:latin typeface="Cambria Math" panose="02040503050406030204" pitchFamily="18" charset="0"/>
                                </a:rPr>
                                <m:t>1</m:t>
                              </m:r>
                            </m:num>
                            <m:den>
                              <m:r>
                                <m:rPr>
                                  <m:brk m:alnAt="23"/>
                                </m:rPr>
                                <a:rPr lang="es-ES" b="0" i="1" smtClean="0">
                                  <a:latin typeface="Cambria Math" panose="02040503050406030204" pitchFamily="18" charset="0"/>
                                </a:rPr>
                                <m:t>2</m:t>
                              </m:r>
                            </m:den>
                          </m:f>
                        </m:sub>
                        <m:sup>
                          <m:f>
                            <m:fPr>
                              <m:ctrlPr>
                                <a:rPr lang="es-ES" b="0" i="1" smtClean="0">
                                  <a:latin typeface="Cambria Math" panose="02040503050406030204" pitchFamily="18" charset="0"/>
                                </a:rPr>
                              </m:ctrlPr>
                            </m:fPr>
                            <m:num>
                              <m:r>
                                <a:rPr lang="es-ES" b="0" i="1" smtClean="0">
                                  <a:latin typeface="Cambria Math" panose="02040503050406030204" pitchFamily="18" charset="0"/>
                                </a:rPr>
                                <m:t>7</m:t>
                              </m:r>
                            </m:num>
                            <m:den>
                              <m:r>
                                <a:rPr lang="es-ES" b="0" i="1" smtClean="0">
                                  <a:latin typeface="Cambria Math" panose="02040503050406030204" pitchFamily="18" charset="0"/>
                                </a:rPr>
                                <m:t>2</m:t>
                              </m:r>
                            </m:den>
                          </m:f>
                        </m:sup>
                        <m:e>
                          <m:d>
                            <m:dPr>
                              <m:ctrlPr>
                                <a:rPr lang="es-ES" b="0" i="1" smtClean="0">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4</m:t>
                                  </m:r>
                                </m:den>
                              </m:f>
                              <m:r>
                                <a:rPr lang="es-ES" i="1">
                                  <a:latin typeface="Cambria Math" panose="02040503050406030204" pitchFamily="18" charset="0"/>
                                </a:rPr>
                                <m:t>𝑡</m:t>
                              </m:r>
                              <m:r>
                                <a:rPr lang="es-ES" i="1">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8</m:t>
                                  </m:r>
                                </m:den>
                              </m:f>
                            </m:e>
                          </m:d>
                          <m:r>
                            <m:rPr>
                              <m:sty m:val="p"/>
                            </m:rPr>
                            <a:rPr lang="es-ES">
                              <a:latin typeface="Cambria Math" panose="02040503050406030204" pitchFamily="18" charset="0"/>
                            </a:rPr>
                            <m:t>cos</m:t>
                          </m:r>
                          <m:r>
                            <a:rPr lang="es-ES" i="1">
                              <a:latin typeface="Cambria Math" panose="02040503050406030204" pitchFamily="18" charset="0"/>
                            </a:rPr>
                            <m:t>⁡(2</m:t>
                          </m:r>
                          <m:r>
                            <a:rPr lang="es-ES" i="1">
                              <a:latin typeface="Cambria Math" panose="02040503050406030204" pitchFamily="18" charset="0"/>
                            </a:rPr>
                            <m:t>𝜋</m:t>
                          </m:r>
                          <m:r>
                            <a:rPr lang="es-ES" i="1">
                              <a:latin typeface="Cambria Math" panose="02040503050406030204" pitchFamily="18" charset="0"/>
                            </a:rPr>
                            <m:t>𝑛</m:t>
                          </m:r>
                          <m:sSub>
                            <m:sSubPr>
                              <m:ctrlPr>
                                <a:rPr lang="es-ES" i="1">
                                  <a:latin typeface="Cambria Math" panose="02040503050406030204" pitchFamily="18" charset="0"/>
                                </a:rPr>
                              </m:ctrlPr>
                            </m:sSubPr>
                            <m:e>
                              <m:r>
                                <a:rPr lang="es-ES" i="1">
                                  <a:latin typeface="Cambria Math" panose="02040503050406030204" pitchFamily="18" charset="0"/>
                                </a:rPr>
                                <m:t>𝑓</m:t>
                              </m:r>
                            </m:e>
                            <m:sub>
                              <m:r>
                                <a:rPr lang="es-ES" i="1">
                                  <a:latin typeface="Cambria Math" panose="02040503050406030204" pitchFamily="18" charset="0"/>
                                </a:rPr>
                                <m:t>0</m:t>
                              </m:r>
                            </m:sub>
                          </m:sSub>
                          <m:r>
                            <a:rPr lang="es-ES" i="1">
                              <a:latin typeface="Cambria Math" panose="02040503050406030204" pitchFamily="18" charset="0"/>
                            </a:rPr>
                            <m:t>𝑡</m:t>
                          </m:r>
                          <m:r>
                            <a:rPr lang="es-ES" i="1">
                              <a:latin typeface="Cambria Math" panose="02040503050406030204" pitchFamily="18" charset="0"/>
                            </a:rPr>
                            <m:t>)</m:t>
                          </m:r>
                          <m:r>
                            <m:rPr>
                              <m:sty m:val="p"/>
                            </m:rPr>
                            <a:rPr lang="es-ES" b="0" i="0" smtClean="0">
                              <a:latin typeface="Cambria Math" panose="02040503050406030204" pitchFamily="18" charset="0"/>
                            </a:rPr>
                            <m:t>dt</m:t>
                          </m:r>
                        </m:e>
                      </m:nary>
                    </m:oMath>
                  </m:oMathPara>
                </a14:m>
                <a:endParaRPr lang="es-CO" dirty="0"/>
              </a:p>
            </p:txBody>
          </p:sp>
        </mc:Choice>
        <mc:Fallback xmlns="">
          <p:sp>
            <p:nvSpPr>
              <p:cNvPr id="11" name="Marcador de contenido 4">
                <a:extLst>
                  <a:ext uri="{FF2B5EF4-FFF2-40B4-BE49-F238E27FC236}">
                    <a16:creationId xmlns:a16="http://schemas.microsoft.com/office/drawing/2014/main" id="{7C39EBBB-6F01-401B-B67B-88A0A27FB14E}"/>
                  </a:ext>
                </a:extLst>
              </p:cNvPr>
              <p:cNvSpPr txBox="1">
                <a:spLocks noRot="1" noChangeAspect="1" noMove="1" noResize="1" noEditPoints="1" noAdjustHandles="1" noChangeArrowheads="1" noChangeShapeType="1" noTextEdit="1"/>
              </p:cNvSpPr>
              <p:nvPr/>
            </p:nvSpPr>
            <p:spPr>
              <a:xfrm>
                <a:off x="3502960" y="2690253"/>
                <a:ext cx="5988173" cy="1219199"/>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15399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194732" y="2897561"/>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194732" y="2897561"/>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0A37FF51-859F-45BB-9B08-5FB9C9FD6860}"/>
                  </a:ext>
                </a:extLst>
              </p:cNvPr>
              <p:cNvSpPr txBox="1">
                <a:spLocks/>
              </p:cNvSpPr>
              <p:nvPr/>
            </p:nvSpPr>
            <p:spPr>
              <a:xfrm>
                <a:off x="4008132" y="1716370"/>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9" name="Marcador de contenido 4">
                <a:extLst>
                  <a:ext uri="{FF2B5EF4-FFF2-40B4-BE49-F238E27FC236}">
                    <a16:creationId xmlns:a16="http://schemas.microsoft.com/office/drawing/2014/main" id="{0A37FF51-859F-45BB-9B08-5FB9C9FD6860}"/>
                  </a:ext>
                </a:extLst>
              </p:cNvPr>
              <p:cNvSpPr txBox="1">
                <a:spLocks noRot="1" noChangeAspect="1" noMove="1" noResize="1" noEditPoints="1" noAdjustHandles="1" noChangeArrowheads="1" noChangeShapeType="1" noTextEdit="1"/>
              </p:cNvSpPr>
              <p:nvPr/>
            </p:nvSpPr>
            <p:spPr>
              <a:xfrm>
                <a:off x="4008132" y="1716370"/>
                <a:ext cx="7484694" cy="12192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Marcador de contenido 4">
                <a:extLst>
                  <a:ext uri="{FF2B5EF4-FFF2-40B4-BE49-F238E27FC236}">
                    <a16:creationId xmlns:a16="http://schemas.microsoft.com/office/drawing/2014/main" id="{811E317B-7FC4-4048-A4C2-D27DE112F406}"/>
                  </a:ext>
                </a:extLst>
              </p:cNvPr>
              <p:cNvSpPr txBox="1">
                <a:spLocks/>
              </p:cNvSpPr>
              <p:nvPr/>
            </p:nvSpPr>
            <p:spPr>
              <a:xfrm>
                <a:off x="3838799" y="2859461"/>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b="0" i="1" smtClean="0">
                              <a:latin typeface="Cambria Math" panose="02040503050406030204" pitchFamily="18" charset="0"/>
                            </a:rPr>
                            <m:t>𝑠𝑖𝑛</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10" name="Marcador de contenido 4">
                <a:extLst>
                  <a:ext uri="{FF2B5EF4-FFF2-40B4-BE49-F238E27FC236}">
                    <a16:creationId xmlns:a16="http://schemas.microsoft.com/office/drawing/2014/main" id="{811E317B-7FC4-4048-A4C2-D27DE112F406}"/>
                  </a:ext>
                </a:extLst>
              </p:cNvPr>
              <p:cNvSpPr txBox="1">
                <a:spLocks noRot="1" noChangeAspect="1" noMove="1" noResize="1" noEditPoints="1" noAdjustHandles="1" noChangeArrowheads="1" noChangeShapeType="1" noTextEdit="1"/>
              </p:cNvSpPr>
              <p:nvPr/>
            </p:nvSpPr>
            <p:spPr>
              <a:xfrm>
                <a:off x="3838799" y="2859461"/>
                <a:ext cx="4622959" cy="1219200"/>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61842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194732" y="2897561"/>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194732" y="2897561"/>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0A37FF51-859F-45BB-9B08-5FB9C9FD6860}"/>
                  </a:ext>
                </a:extLst>
              </p:cNvPr>
              <p:cNvSpPr txBox="1">
                <a:spLocks/>
              </p:cNvSpPr>
              <p:nvPr/>
            </p:nvSpPr>
            <p:spPr>
              <a:xfrm>
                <a:off x="4008132" y="1716370"/>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9" name="Marcador de contenido 4">
                <a:extLst>
                  <a:ext uri="{FF2B5EF4-FFF2-40B4-BE49-F238E27FC236}">
                    <a16:creationId xmlns:a16="http://schemas.microsoft.com/office/drawing/2014/main" id="{0A37FF51-859F-45BB-9B08-5FB9C9FD6860}"/>
                  </a:ext>
                </a:extLst>
              </p:cNvPr>
              <p:cNvSpPr txBox="1">
                <a:spLocks noRot="1" noChangeAspect="1" noMove="1" noResize="1" noEditPoints="1" noAdjustHandles="1" noChangeArrowheads="1" noChangeShapeType="1" noTextEdit="1"/>
              </p:cNvSpPr>
              <p:nvPr/>
            </p:nvSpPr>
            <p:spPr>
              <a:xfrm>
                <a:off x="4008132" y="1716370"/>
                <a:ext cx="7484694" cy="12192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Marcador de contenido 4">
                <a:extLst>
                  <a:ext uri="{FF2B5EF4-FFF2-40B4-BE49-F238E27FC236}">
                    <a16:creationId xmlns:a16="http://schemas.microsoft.com/office/drawing/2014/main" id="{811E317B-7FC4-4048-A4C2-D27DE112F406}"/>
                  </a:ext>
                </a:extLst>
              </p:cNvPr>
              <p:cNvSpPr txBox="1">
                <a:spLocks/>
              </p:cNvSpPr>
              <p:nvPr/>
            </p:nvSpPr>
            <p:spPr>
              <a:xfrm>
                <a:off x="3838799" y="2859461"/>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b="0" i="1" smtClean="0">
                              <a:latin typeface="Cambria Math" panose="02040503050406030204" pitchFamily="18" charset="0"/>
                            </a:rPr>
                            <m:t>𝑠𝑖𝑛</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10" name="Marcador de contenido 4">
                <a:extLst>
                  <a:ext uri="{FF2B5EF4-FFF2-40B4-BE49-F238E27FC236}">
                    <a16:creationId xmlns:a16="http://schemas.microsoft.com/office/drawing/2014/main" id="{811E317B-7FC4-4048-A4C2-D27DE112F406}"/>
                  </a:ext>
                </a:extLst>
              </p:cNvPr>
              <p:cNvSpPr txBox="1">
                <a:spLocks noRot="1" noChangeAspect="1" noMove="1" noResize="1" noEditPoints="1" noAdjustHandles="1" noChangeArrowheads="1" noChangeShapeType="1" noTextEdit="1"/>
              </p:cNvSpPr>
              <p:nvPr/>
            </p:nvSpPr>
            <p:spPr>
              <a:xfrm>
                <a:off x="3838799" y="2859461"/>
                <a:ext cx="4622959" cy="121920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Marcador de contenido 4">
                <a:extLst>
                  <a:ext uri="{FF2B5EF4-FFF2-40B4-BE49-F238E27FC236}">
                    <a16:creationId xmlns:a16="http://schemas.microsoft.com/office/drawing/2014/main" id="{D1794B87-65C6-4D36-A64A-A24DBAFFA7D7}"/>
                  </a:ext>
                </a:extLst>
              </p:cNvPr>
              <p:cNvSpPr txBox="1">
                <a:spLocks/>
              </p:cNvSpPr>
              <p:nvPr/>
            </p:nvSpPr>
            <p:spPr>
              <a:xfrm>
                <a:off x="3482215" y="3780077"/>
                <a:ext cx="5988173" cy="121919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den>
                      </m:f>
                      <m:nary>
                        <m:naryPr>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m:t>
                          </m:r>
                          <m:f>
                            <m:fPr>
                              <m:ctrlPr>
                                <a:rPr lang="es-ES" b="0" i="1" smtClean="0">
                                  <a:latin typeface="Cambria Math" panose="02040503050406030204" pitchFamily="18" charset="0"/>
                                </a:rPr>
                              </m:ctrlPr>
                            </m:fPr>
                            <m:num>
                              <m:r>
                                <m:rPr>
                                  <m:brk m:alnAt="23"/>
                                </m:rPr>
                                <a:rPr lang="es-ES" b="0" i="1" smtClean="0">
                                  <a:latin typeface="Cambria Math" panose="02040503050406030204" pitchFamily="18" charset="0"/>
                                </a:rPr>
                                <m:t>1</m:t>
                              </m:r>
                            </m:num>
                            <m:den>
                              <m:r>
                                <m:rPr>
                                  <m:brk m:alnAt="23"/>
                                </m:rPr>
                                <a:rPr lang="es-ES" b="0" i="1" smtClean="0">
                                  <a:latin typeface="Cambria Math" panose="02040503050406030204" pitchFamily="18" charset="0"/>
                                </a:rPr>
                                <m:t>2</m:t>
                              </m:r>
                            </m:den>
                          </m:f>
                        </m:sub>
                        <m:sup>
                          <m:f>
                            <m:fPr>
                              <m:ctrlPr>
                                <a:rPr lang="es-ES" b="0" i="1" smtClean="0">
                                  <a:latin typeface="Cambria Math" panose="02040503050406030204" pitchFamily="18" charset="0"/>
                                </a:rPr>
                              </m:ctrlPr>
                            </m:fPr>
                            <m:num>
                              <m:r>
                                <a:rPr lang="es-ES" b="0" i="1" smtClean="0">
                                  <a:latin typeface="Cambria Math" panose="02040503050406030204" pitchFamily="18" charset="0"/>
                                </a:rPr>
                                <m:t>7</m:t>
                              </m:r>
                            </m:num>
                            <m:den>
                              <m:r>
                                <a:rPr lang="es-ES" b="0" i="1" smtClean="0">
                                  <a:latin typeface="Cambria Math" panose="02040503050406030204" pitchFamily="18" charset="0"/>
                                </a:rPr>
                                <m:t>2</m:t>
                              </m:r>
                            </m:den>
                          </m:f>
                        </m:sup>
                        <m:e>
                          <m:d>
                            <m:dPr>
                              <m:ctrlPr>
                                <a:rPr lang="es-ES" b="0" i="1" smtClean="0">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4</m:t>
                                  </m:r>
                                </m:den>
                              </m:f>
                              <m:r>
                                <a:rPr lang="es-ES" i="1">
                                  <a:latin typeface="Cambria Math" panose="02040503050406030204" pitchFamily="18" charset="0"/>
                                </a:rPr>
                                <m:t>𝑡</m:t>
                              </m:r>
                              <m:r>
                                <a:rPr lang="es-ES" i="1">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8</m:t>
                                  </m:r>
                                </m:den>
                              </m:f>
                            </m:e>
                          </m:d>
                          <m:r>
                            <a:rPr lang="es-ES" b="0" i="1" smtClean="0">
                              <a:latin typeface="Cambria Math" panose="02040503050406030204" pitchFamily="18" charset="0"/>
                            </a:rPr>
                            <m:t>𝑠𝑖𝑛</m:t>
                          </m:r>
                          <m:r>
                            <a:rPr lang="es-ES" i="1">
                              <a:latin typeface="Cambria Math" panose="02040503050406030204" pitchFamily="18" charset="0"/>
                            </a:rPr>
                            <m:t>⁡(2</m:t>
                          </m:r>
                          <m:r>
                            <a:rPr lang="es-ES" i="1">
                              <a:latin typeface="Cambria Math" panose="02040503050406030204" pitchFamily="18" charset="0"/>
                            </a:rPr>
                            <m:t>𝜋</m:t>
                          </m:r>
                          <m:r>
                            <a:rPr lang="es-ES" i="1">
                              <a:latin typeface="Cambria Math" panose="02040503050406030204" pitchFamily="18" charset="0"/>
                            </a:rPr>
                            <m:t>𝑛</m:t>
                          </m:r>
                          <m:sSub>
                            <m:sSubPr>
                              <m:ctrlPr>
                                <a:rPr lang="es-ES" i="1">
                                  <a:latin typeface="Cambria Math" panose="02040503050406030204" pitchFamily="18" charset="0"/>
                                </a:rPr>
                              </m:ctrlPr>
                            </m:sSubPr>
                            <m:e>
                              <m:r>
                                <a:rPr lang="es-ES" i="1">
                                  <a:latin typeface="Cambria Math" panose="02040503050406030204" pitchFamily="18" charset="0"/>
                                </a:rPr>
                                <m:t>𝑓</m:t>
                              </m:r>
                            </m:e>
                            <m:sub>
                              <m:r>
                                <a:rPr lang="es-ES" i="1">
                                  <a:latin typeface="Cambria Math" panose="02040503050406030204" pitchFamily="18" charset="0"/>
                                </a:rPr>
                                <m:t>0</m:t>
                              </m:r>
                            </m:sub>
                          </m:sSub>
                          <m:r>
                            <a:rPr lang="es-ES" i="1">
                              <a:latin typeface="Cambria Math" panose="02040503050406030204" pitchFamily="18" charset="0"/>
                            </a:rPr>
                            <m:t>𝑡</m:t>
                          </m:r>
                          <m:r>
                            <a:rPr lang="es-ES" i="1">
                              <a:latin typeface="Cambria Math" panose="02040503050406030204" pitchFamily="18" charset="0"/>
                            </a:rPr>
                            <m:t>)</m:t>
                          </m:r>
                          <m:r>
                            <m:rPr>
                              <m:sty m:val="p"/>
                            </m:rPr>
                            <a:rPr lang="es-ES" b="0" i="0" smtClean="0">
                              <a:latin typeface="Cambria Math" panose="02040503050406030204" pitchFamily="18" charset="0"/>
                            </a:rPr>
                            <m:t>dt</m:t>
                          </m:r>
                        </m:e>
                      </m:nary>
                    </m:oMath>
                  </m:oMathPara>
                </a14:m>
                <a:endParaRPr lang="es-CO" dirty="0"/>
              </a:p>
            </p:txBody>
          </p:sp>
        </mc:Choice>
        <mc:Fallback xmlns="">
          <p:sp>
            <p:nvSpPr>
              <p:cNvPr id="12" name="Marcador de contenido 4">
                <a:extLst>
                  <a:ext uri="{FF2B5EF4-FFF2-40B4-BE49-F238E27FC236}">
                    <a16:creationId xmlns:a16="http://schemas.microsoft.com/office/drawing/2014/main" id="{D1794B87-65C6-4D36-A64A-A24DBAFFA7D7}"/>
                  </a:ext>
                </a:extLst>
              </p:cNvPr>
              <p:cNvSpPr txBox="1">
                <a:spLocks noRot="1" noChangeAspect="1" noMove="1" noResize="1" noEditPoints="1" noAdjustHandles="1" noChangeArrowheads="1" noChangeShapeType="1" noTextEdit="1"/>
              </p:cNvSpPr>
              <p:nvPr/>
            </p:nvSpPr>
            <p:spPr>
              <a:xfrm>
                <a:off x="3482215" y="3780077"/>
                <a:ext cx="5988173" cy="1219199"/>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Marcador de contenido 4">
                <a:extLst>
                  <a:ext uri="{FF2B5EF4-FFF2-40B4-BE49-F238E27FC236}">
                    <a16:creationId xmlns:a16="http://schemas.microsoft.com/office/drawing/2014/main" id="{E39F10EA-F5AA-4018-BB7F-0B3ADEC486A8}"/>
                  </a:ext>
                </a:extLst>
              </p:cNvPr>
              <p:cNvSpPr txBox="1">
                <a:spLocks/>
              </p:cNvSpPr>
              <p:nvPr/>
            </p:nvSpPr>
            <p:spPr>
              <a:xfrm>
                <a:off x="2733954" y="5234183"/>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15" name="Marcador de contenido 4">
                <a:extLst>
                  <a:ext uri="{FF2B5EF4-FFF2-40B4-BE49-F238E27FC236}">
                    <a16:creationId xmlns:a16="http://schemas.microsoft.com/office/drawing/2014/main" id="{E39F10EA-F5AA-4018-BB7F-0B3ADEC486A8}"/>
                  </a:ext>
                </a:extLst>
              </p:cNvPr>
              <p:cNvSpPr txBox="1">
                <a:spLocks noRot="1" noChangeAspect="1" noMove="1" noResize="1" noEditPoints="1" noAdjustHandles="1" noChangeArrowheads="1" noChangeShapeType="1" noTextEdit="1"/>
              </p:cNvSpPr>
              <p:nvPr/>
            </p:nvSpPr>
            <p:spPr>
              <a:xfrm>
                <a:off x="2733954" y="5234183"/>
                <a:ext cx="7484694" cy="1219200"/>
              </a:xfrm>
              <a:prstGeom prst="rect">
                <a:avLst/>
              </a:prstGeom>
              <a:blipFill>
                <a:blip r:embed="rId7"/>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85622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0" y="1642533"/>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0" y="1642533"/>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0A37FF51-859F-45BB-9B08-5FB9C9FD6860}"/>
                  </a:ext>
                </a:extLst>
              </p:cNvPr>
              <p:cNvSpPr txBox="1">
                <a:spLocks/>
              </p:cNvSpPr>
              <p:nvPr/>
            </p:nvSpPr>
            <p:spPr>
              <a:xfrm>
                <a:off x="2407932" y="2481349"/>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9" name="Marcador de contenido 4">
                <a:extLst>
                  <a:ext uri="{FF2B5EF4-FFF2-40B4-BE49-F238E27FC236}">
                    <a16:creationId xmlns:a16="http://schemas.microsoft.com/office/drawing/2014/main" id="{0A37FF51-859F-45BB-9B08-5FB9C9FD6860}"/>
                  </a:ext>
                </a:extLst>
              </p:cNvPr>
              <p:cNvSpPr txBox="1">
                <a:spLocks noRot="1" noChangeAspect="1" noMove="1" noResize="1" noEditPoints="1" noAdjustHandles="1" noChangeArrowheads="1" noChangeShapeType="1" noTextEdit="1"/>
              </p:cNvSpPr>
              <p:nvPr/>
            </p:nvSpPr>
            <p:spPr>
              <a:xfrm>
                <a:off x="2407932" y="2481349"/>
                <a:ext cx="7484694" cy="12192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Marcador de contenido 4">
                <a:extLst>
                  <a:ext uri="{FF2B5EF4-FFF2-40B4-BE49-F238E27FC236}">
                    <a16:creationId xmlns:a16="http://schemas.microsoft.com/office/drawing/2014/main" id="{E39F10EA-F5AA-4018-BB7F-0B3ADEC486A8}"/>
                  </a:ext>
                </a:extLst>
              </p:cNvPr>
              <p:cNvSpPr txBox="1">
                <a:spLocks/>
              </p:cNvSpPr>
              <p:nvPr/>
            </p:nvSpPr>
            <p:spPr>
              <a:xfrm>
                <a:off x="4312930" y="3583669"/>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15" name="Marcador de contenido 4">
                <a:extLst>
                  <a:ext uri="{FF2B5EF4-FFF2-40B4-BE49-F238E27FC236}">
                    <a16:creationId xmlns:a16="http://schemas.microsoft.com/office/drawing/2014/main" id="{E39F10EA-F5AA-4018-BB7F-0B3ADEC486A8}"/>
                  </a:ext>
                </a:extLst>
              </p:cNvPr>
              <p:cNvSpPr txBox="1">
                <a:spLocks noRot="1" noChangeAspect="1" noMove="1" noResize="1" noEditPoints="1" noAdjustHandles="1" noChangeArrowheads="1" noChangeShapeType="1" noTextEdit="1"/>
              </p:cNvSpPr>
              <p:nvPr/>
            </p:nvSpPr>
            <p:spPr>
              <a:xfrm>
                <a:off x="4312930" y="3583669"/>
                <a:ext cx="7484694" cy="1219200"/>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6572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ctrTitle"/>
          </p:nvPr>
        </p:nvSpPr>
        <p:spPr/>
        <p:txBody>
          <a:bodyPr/>
          <a:lstStyle/>
          <a:p>
            <a:r>
              <a:rPr lang="es-ES" dirty="0"/>
              <a:t>Trabajo 1 – Teoría de Telecomunicaciones I</a:t>
            </a:r>
            <a:br>
              <a:rPr lang="es-ES" dirty="0"/>
            </a:br>
            <a:r>
              <a:rPr lang="es-ES" dirty="0"/>
              <a:t>Tema: Series de Fourier</a:t>
            </a:r>
            <a:endParaRPr lang="es-CO" dirty="0"/>
          </a:p>
        </p:txBody>
      </p:sp>
      <p:sp>
        <p:nvSpPr>
          <p:cNvPr id="4" name="Subtítulo 3">
            <a:extLst>
              <a:ext uri="{FF2B5EF4-FFF2-40B4-BE49-F238E27FC236}">
                <a16:creationId xmlns:a16="http://schemas.microsoft.com/office/drawing/2014/main" id="{B3BF1CEA-D38E-4690-BEAC-661DB403CC30}"/>
              </a:ext>
            </a:extLst>
          </p:cNvPr>
          <p:cNvSpPr>
            <a:spLocks noGrp="1"/>
          </p:cNvSpPr>
          <p:nvPr>
            <p:ph type="subTitle" idx="1"/>
          </p:nvPr>
        </p:nvSpPr>
        <p:spPr/>
        <p:txBody>
          <a:bodyPr/>
          <a:lstStyle/>
          <a:p>
            <a:r>
              <a:rPr lang="es-ES" dirty="0"/>
              <a:t>Presentado por:</a:t>
            </a:r>
          </a:p>
          <a:p>
            <a:r>
              <a:rPr lang="es-ES" dirty="0"/>
              <a:t>Jefry Nicolás Chicaiza</a:t>
            </a:r>
          </a:p>
          <a:p>
            <a:r>
              <a:rPr lang="es-ES" dirty="0"/>
              <a:t>José Nicolás Zambrano  </a:t>
            </a:r>
            <a:endParaRPr lang="es-CO" dirty="0"/>
          </a:p>
        </p:txBody>
      </p:sp>
    </p:spTree>
    <p:extLst>
      <p:ext uri="{BB962C8B-B14F-4D97-AF65-F5344CB8AC3E}">
        <p14:creationId xmlns:p14="http://schemas.microsoft.com/office/powerpoint/2010/main" val="212326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Calculo de Coeficientes</a:t>
            </a:r>
            <a:endParaRPr lang="es-CO" dirty="0"/>
          </a:p>
        </p:txBody>
      </p:sp>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A8F2A240-FEA8-4083-99D4-3ED249C1018C}"/>
                  </a:ext>
                </a:extLst>
              </p:cNvPr>
              <p:cNvSpPr txBox="1">
                <a:spLocks/>
              </p:cNvSpPr>
              <p:nvPr/>
            </p:nvSpPr>
            <p:spPr>
              <a:xfrm>
                <a:off x="0" y="1642533"/>
                <a:ext cx="3005667" cy="114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i="1" smtClean="0">
                              <a:latin typeface="Cambria Math" panose="02040503050406030204" pitchFamily="18" charset="0"/>
                            </a:rPr>
                            <m:t>0</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oMath>
                  </m:oMathPara>
                </a14:m>
                <a:endParaRPr lang="es-CO" dirty="0"/>
              </a:p>
            </p:txBody>
          </p:sp>
        </mc:Choice>
        <mc:Fallback xmlns="">
          <p:sp>
            <p:nvSpPr>
              <p:cNvPr id="7" name="Marcador de contenido 4">
                <a:extLst>
                  <a:ext uri="{FF2B5EF4-FFF2-40B4-BE49-F238E27FC236}">
                    <a16:creationId xmlns:a16="http://schemas.microsoft.com/office/drawing/2014/main" id="{A8F2A240-FEA8-4083-99D4-3ED249C1018C}"/>
                  </a:ext>
                </a:extLst>
              </p:cNvPr>
              <p:cNvSpPr txBox="1">
                <a:spLocks noRot="1" noChangeAspect="1" noMove="1" noResize="1" noEditPoints="1" noAdjustHandles="1" noChangeArrowheads="1" noChangeShapeType="1" noTextEdit="1"/>
              </p:cNvSpPr>
              <p:nvPr/>
            </p:nvSpPr>
            <p:spPr>
              <a:xfrm>
                <a:off x="0" y="1642533"/>
                <a:ext cx="3005667" cy="114300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0A37FF51-859F-45BB-9B08-5FB9C9FD6860}"/>
                  </a:ext>
                </a:extLst>
              </p:cNvPr>
              <p:cNvSpPr txBox="1">
                <a:spLocks/>
              </p:cNvSpPr>
              <p:nvPr/>
            </p:nvSpPr>
            <p:spPr>
              <a:xfrm>
                <a:off x="2407932" y="2481349"/>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9" name="Marcador de contenido 4">
                <a:extLst>
                  <a:ext uri="{FF2B5EF4-FFF2-40B4-BE49-F238E27FC236}">
                    <a16:creationId xmlns:a16="http://schemas.microsoft.com/office/drawing/2014/main" id="{0A37FF51-859F-45BB-9B08-5FB9C9FD6860}"/>
                  </a:ext>
                </a:extLst>
              </p:cNvPr>
              <p:cNvSpPr txBox="1">
                <a:spLocks noRot="1" noChangeAspect="1" noMove="1" noResize="1" noEditPoints="1" noAdjustHandles="1" noChangeArrowheads="1" noChangeShapeType="1" noTextEdit="1"/>
              </p:cNvSpPr>
              <p:nvPr/>
            </p:nvSpPr>
            <p:spPr>
              <a:xfrm>
                <a:off x="2407932" y="2481349"/>
                <a:ext cx="7484694" cy="121920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Marcador de contenido 4">
                <a:extLst>
                  <a:ext uri="{FF2B5EF4-FFF2-40B4-BE49-F238E27FC236}">
                    <a16:creationId xmlns:a16="http://schemas.microsoft.com/office/drawing/2014/main" id="{E39F10EA-F5AA-4018-BB7F-0B3ADEC486A8}"/>
                  </a:ext>
                </a:extLst>
              </p:cNvPr>
              <p:cNvSpPr txBox="1">
                <a:spLocks/>
              </p:cNvSpPr>
              <p:nvPr/>
            </p:nvSpPr>
            <p:spPr>
              <a:xfrm>
                <a:off x="4312930" y="3583669"/>
                <a:ext cx="7484694" cy="121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d>
                        <m:dPr>
                          <m:ctrlPr>
                            <a:rPr lang="es-ES" b="0" i="1" smtClean="0">
                              <a:latin typeface="Cambria Math" panose="02040503050406030204" pitchFamily="18" charset="0"/>
                            </a:rPr>
                          </m:ctrlPr>
                        </m:dPr>
                        <m:e>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m:t>
                          </m:r>
                          <m:r>
                            <a:rPr lang="es-ES" b="0" i="1" smtClean="0">
                              <a:latin typeface="Cambria Math" panose="02040503050406030204" pitchFamily="18" charset="0"/>
                            </a:rPr>
                            <m:t>𝑠𝑖𝑛</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𝑛𝑐𝑜𝑠</m:t>
                          </m:r>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7</m:t>
                                  </m:r>
                                  <m:r>
                                    <a:rPr lang="es-ES" b="0" i="1" smtClean="0">
                                      <a:latin typeface="Cambria Math" panose="02040503050406030204" pitchFamily="18" charset="0"/>
                                    </a:rPr>
                                    <m:t>𝜋</m:t>
                                  </m:r>
                                  <m:r>
                                    <a:rPr lang="es-ES" b="0" i="1" smtClean="0">
                                      <a:latin typeface="Cambria Math" panose="02040503050406030204" pitchFamily="18" charset="0"/>
                                    </a:rPr>
                                    <m:t>𝑛</m:t>
                                  </m:r>
                                </m:num>
                                <m:den>
                                  <m:r>
                                    <a:rPr lang="es-ES" b="0" i="1" smtClean="0">
                                      <a:latin typeface="Cambria Math" panose="02040503050406030204" pitchFamily="18" charset="0"/>
                                    </a:rPr>
                                    <m:t>4</m:t>
                                  </m:r>
                                </m:den>
                              </m:f>
                            </m:e>
                          </m:d>
                        </m:e>
                      </m:d>
                    </m:oMath>
                  </m:oMathPara>
                </a14:m>
                <a:endParaRPr lang="es-CO" dirty="0"/>
              </a:p>
            </p:txBody>
          </p:sp>
        </mc:Choice>
        <mc:Fallback xmlns="">
          <p:sp>
            <p:nvSpPr>
              <p:cNvPr id="15" name="Marcador de contenido 4">
                <a:extLst>
                  <a:ext uri="{FF2B5EF4-FFF2-40B4-BE49-F238E27FC236}">
                    <a16:creationId xmlns:a16="http://schemas.microsoft.com/office/drawing/2014/main" id="{E39F10EA-F5AA-4018-BB7F-0B3ADEC486A8}"/>
                  </a:ext>
                </a:extLst>
              </p:cNvPr>
              <p:cNvSpPr txBox="1">
                <a:spLocks noRot="1" noChangeAspect="1" noMove="1" noResize="1" noEditPoints="1" noAdjustHandles="1" noChangeArrowheads="1" noChangeShapeType="1" noTextEdit="1"/>
              </p:cNvSpPr>
              <p:nvPr/>
            </p:nvSpPr>
            <p:spPr>
              <a:xfrm>
                <a:off x="4312930" y="3583669"/>
                <a:ext cx="7484694" cy="121920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4">
                <a:extLst>
                  <a:ext uri="{FF2B5EF4-FFF2-40B4-BE49-F238E27FC236}">
                    <a16:creationId xmlns:a16="http://schemas.microsoft.com/office/drawing/2014/main" id="{14BB4252-AE69-49AB-8520-B8845F752687}"/>
                  </a:ext>
                </a:extLst>
              </p:cNvPr>
              <p:cNvSpPr txBox="1">
                <a:spLocks/>
              </p:cNvSpPr>
              <p:nvPr/>
            </p:nvSpPr>
            <p:spPr>
              <a:xfrm>
                <a:off x="211667" y="4951564"/>
                <a:ext cx="10769600" cy="953625"/>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2</m:t>
                              </m:r>
                            </m:sup>
                          </m:sSup>
                        </m:den>
                      </m:f>
                      <m:nary>
                        <m:naryPr>
                          <m:chr m:val="∑"/>
                          <m:ctrlPr>
                            <a:rPr lang="es-ES" b="0" i="1" smtClean="0">
                              <a:latin typeface="Cambria Math" panose="02040503050406030204" pitchFamily="18" charset="0"/>
                            </a:rPr>
                          </m:ctrlPr>
                        </m:naryPr>
                        <m:sub>
                          <m:r>
                            <a:rPr lang="es-ES" b="0" i="1" smtClean="0">
                              <a:latin typeface="Cambria Math" panose="02040503050406030204" pitchFamily="18" charset="0"/>
                            </a:rPr>
                            <m:t>𝑛</m:t>
                          </m:r>
                          <m:r>
                            <a:rPr lang="es-ES" b="0" i="1" smtClean="0">
                              <a:latin typeface="Cambria Math" panose="02040503050406030204" pitchFamily="18" charset="0"/>
                            </a:rPr>
                            <m:t>=1</m:t>
                          </m:r>
                        </m:sub>
                        <m:sup>
                          <m:r>
                            <a:rPr lang="es-ES" b="0" i="1" smtClean="0">
                              <a:latin typeface="Cambria Math" panose="02040503050406030204" pitchFamily="18" charset="0"/>
                            </a:rPr>
                            <m:t>∞</m:t>
                          </m:r>
                        </m:sup>
                        <m:e>
                          <m:d>
                            <m:dPr>
                              <m:ctrlPr>
                                <a:rPr lang="es-ES" i="1">
                                  <a:latin typeface="Cambria Math" panose="02040503050406030204" pitchFamily="18" charset="0"/>
                                </a:rPr>
                              </m:ctrlPr>
                            </m:dPr>
                            <m:e>
                              <m:r>
                                <a:rPr lang="es-ES" i="1">
                                  <a:latin typeface="Cambria Math" panose="02040503050406030204" pitchFamily="18" charset="0"/>
                                </a:rPr>
                                <m:t>2</m:t>
                              </m:r>
                              <m:r>
                                <a:rPr lang="es-ES" i="1">
                                  <a:latin typeface="Cambria Math" panose="02040503050406030204" pitchFamily="18" charset="0"/>
                                </a:rPr>
                                <m:t>𝜋</m:t>
                              </m:r>
                              <m:r>
                                <a:rPr lang="es-ES" i="1">
                                  <a:latin typeface="Cambria Math" panose="02040503050406030204" pitchFamily="18" charset="0"/>
                                </a:rPr>
                                <m:t>𝑛𝑠𝑖𝑛</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7</m:t>
                                      </m:r>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r>
                                <a:rPr lang="es-ES" i="1">
                                  <a:latin typeface="Cambria Math" panose="02040503050406030204" pitchFamily="18" charset="0"/>
                                </a:rPr>
                                <m:t>+</m:t>
                              </m:r>
                              <m:r>
                                <a:rPr lang="es-ES" i="1">
                                  <a:latin typeface="Cambria Math" panose="02040503050406030204" pitchFamily="18" charset="0"/>
                                </a:rPr>
                                <m:t>𝑐𝑜𝑠</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7</m:t>
                                      </m:r>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r>
                                <a:rPr lang="es-ES" i="1">
                                  <a:latin typeface="Cambria Math" panose="02040503050406030204" pitchFamily="18" charset="0"/>
                                </a:rPr>
                                <m:t>−</m:t>
                              </m:r>
                              <m:r>
                                <a:rPr lang="es-ES" i="1">
                                  <a:latin typeface="Cambria Math" panose="02040503050406030204" pitchFamily="18" charset="0"/>
                                </a:rPr>
                                <m:t>𝑐𝑜𝑠</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e>
                          </m:d>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cos</m:t>
                              </m:r>
                            </m:fName>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𝜋</m:t>
                                      </m:r>
                                      <m:r>
                                        <a:rPr lang="es-ES" b="0" i="1" smtClean="0">
                                          <a:latin typeface="Cambria Math" panose="02040503050406030204" pitchFamily="18" charset="0"/>
                                        </a:rPr>
                                        <m:t>𝑛𝑡</m:t>
                                      </m:r>
                                    </m:num>
                                    <m:den>
                                      <m:r>
                                        <a:rPr lang="es-ES" b="0" i="1" smtClean="0">
                                          <a:latin typeface="Cambria Math" panose="02040503050406030204" pitchFamily="18" charset="0"/>
                                        </a:rPr>
                                        <m:t>2</m:t>
                                      </m:r>
                                    </m:den>
                                  </m:f>
                                </m:e>
                              </m:d>
                            </m:e>
                          </m:func>
                          <m:r>
                            <a:rPr lang="es-ES" b="0" i="1" smtClean="0">
                              <a:latin typeface="Cambria Math" panose="02040503050406030204" pitchFamily="18" charset="0"/>
                            </a:rPr>
                            <m:t>+</m:t>
                          </m:r>
                          <m:d>
                            <m:dPr>
                              <m:ctrlPr>
                                <a:rPr lang="es-ES" i="1">
                                  <a:latin typeface="Cambria Math" panose="02040503050406030204" pitchFamily="18" charset="0"/>
                                </a:rPr>
                              </m:ctrlPr>
                            </m:dPr>
                            <m:e>
                              <m:r>
                                <a:rPr lang="es-ES" i="1">
                                  <a:latin typeface="Cambria Math" panose="02040503050406030204" pitchFamily="18" charset="0"/>
                                </a:rPr>
                                <m:t>𝑠𝑖𝑛</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7</m:t>
                                      </m:r>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r>
                                <a:rPr lang="es-ES" i="1">
                                  <a:latin typeface="Cambria Math" panose="02040503050406030204" pitchFamily="18" charset="0"/>
                                </a:rPr>
                                <m:t>+</m:t>
                              </m:r>
                              <m:r>
                                <a:rPr lang="es-ES" i="1">
                                  <a:latin typeface="Cambria Math" panose="02040503050406030204" pitchFamily="18" charset="0"/>
                                </a:rPr>
                                <m:t>𝑠𝑖𝑛</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r>
                                <a:rPr lang="es-ES" i="1">
                                  <a:latin typeface="Cambria Math" panose="02040503050406030204" pitchFamily="18" charset="0"/>
                                </a:rPr>
                                <m:t>−2</m:t>
                              </m:r>
                              <m:r>
                                <a:rPr lang="es-ES" i="1">
                                  <a:latin typeface="Cambria Math" panose="02040503050406030204" pitchFamily="18" charset="0"/>
                                </a:rPr>
                                <m:t>𝜋</m:t>
                              </m:r>
                              <m:r>
                                <a:rPr lang="es-ES" i="1">
                                  <a:latin typeface="Cambria Math" panose="02040503050406030204" pitchFamily="18" charset="0"/>
                                </a:rPr>
                                <m:t>𝑛𝑐𝑜𝑠</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7</m:t>
                                      </m:r>
                                      <m:r>
                                        <a:rPr lang="es-ES" i="1">
                                          <a:latin typeface="Cambria Math" panose="02040503050406030204" pitchFamily="18" charset="0"/>
                                        </a:rPr>
                                        <m:t>𝜋</m:t>
                                      </m:r>
                                      <m:r>
                                        <a:rPr lang="es-ES" i="1">
                                          <a:latin typeface="Cambria Math" panose="02040503050406030204" pitchFamily="18" charset="0"/>
                                        </a:rPr>
                                        <m:t>𝑛</m:t>
                                      </m:r>
                                    </m:num>
                                    <m:den>
                                      <m:r>
                                        <a:rPr lang="es-ES" i="1">
                                          <a:latin typeface="Cambria Math" panose="02040503050406030204" pitchFamily="18" charset="0"/>
                                        </a:rPr>
                                        <m:t>4</m:t>
                                      </m:r>
                                    </m:den>
                                  </m:f>
                                </m:e>
                              </m:d>
                            </m:e>
                          </m:d>
                          <m:r>
                            <a:rPr lang="es-ES" b="0" i="1" smtClean="0">
                              <a:latin typeface="Cambria Math" panose="02040503050406030204" pitchFamily="18" charset="0"/>
                            </a:rPr>
                            <m:t>𝑠𝑖𝑛</m:t>
                          </m:r>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𝜋</m:t>
                                  </m:r>
                                  <m:r>
                                    <a:rPr lang="es-ES" i="1">
                                      <a:latin typeface="Cambria Math" panose="02040503050406030204" pitchFamily="18" charset="0"/>
                                    </a:rPr>
                                    <m:t>𝑛𝑡</m:t>
                                  </m:r>
                                </m:num>
                                <m:den>
                                  <m:r>
                                    <a:rPr lang="es-ES" i="1">
                                      <a:latin typeface="Cambria Math" panose="02040503050406030204" pitchFamily="18" charset="0"/>
                                    </a:rPr>
                                    <m:t>2</m:t>
                                  </m:r>
                                </m:den>
                              </m:f>
                            </m:e>
                          </m:d>
                        </m:e>
                      </m:nary>
                    </m:oMath>
                  </m:oMathPara>
                </a14:m>
                <a:endParaRPr lang="es-CO" dirty="0"/>
              </a:p>
            </p:txBody>
          </p:sp>
        </mc:Choice>
        <mc:Fallback xmlns="">
          <p:sp>
            <p:nvSpPr>
              <p:cNvPr id="8" name="Marcador de contenido 4">
                <a:extLst>
                  <a:ext uri="{FF2B5EF4-FFF2-40B4-BE49-F238E27FC236}">
                    <a16:creationId xmlns:a16="http://schemas.microsoft.com/office/drawing/2014/main" id="{14BB4252-AE69-49AB-8520-B8845F752687}"/>
                  </a:ext>
                </a:extLst>
              </p:cNvPr>
              <p:cNvSpPr txBox="1">
                <a:spLocks noRot="1" noChangeAspect="1" noMove="1" noResize="1" noEditPoints="1" noAdjustHandles="1" noChangeArrowheads="1" noChangeShapeType="1" noTextEdit="1"/>
              </p:cNvSpPr>
              <p:nvPr/>
            </p:nvSpPr>
            <p:spPr>
              <a:xfrm>
                <a:off x="211667" y="4951564"/>
                <a:ext cx="10769600" cy="953625"/>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01492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Señal Asignada</a:t>
            </a:r>
            <a:endParaRPr lang="es-CO" dirty="0"/>
          </a:p>
        </p:txBody>
      </p:sp>
      <p:pic>
        <p:nvPicPr>
          <p:cNvPr id="6" name="Marcador de contenido 5" descr="Diagrama&#10;&#10;Descripción generada automáticamente">
            <a:extLst>
              <a:ext uri="{FF2B5EF4-FFF2-40B4-BE49-F238E27FC236}">
                <a16:creationId xmlns:a16="http://schemas.microsoft.com/office/drawing/2014/main" id="{7C5C56F6-D783-4E67-9926-6AAB4EAB0C2B}"/>
              </a:ext>
            </a:extLst>
          </p:cNvPr>
          <p:cNvPicPr>
            <a:picLocks noGrp="1" noChangeAspect="1"/>
          </p:cNvPicPr>
          <p:nvPr>
            <p:ph idx="1"/>
          </p:nvPr>
        </p:nvPicPr>
        <p:blipFill>
          <a:blip r:embed="rId3"/>
          <a:stretch>
            <a:fillRect/>
          </a:stretch>
        </p:blipFill>
        <p:spPr>
          <a:xfrm>
            <a:off x="2823257" y="1600200"/>
            <a:ext cx="6542310" cy="4525963"/>
          </a:xfrm>
        </p:spPr>
      </p:pic>
    </p:spTree>
    <p:extLst>
      <p:ext uri="{BB962C8B-B14F-4D97-AF65-F5344CB8AC3E}">
        <p14:creationId xmlns:p14="http://schemas.microsoft.com/office/powerpoint/2010/main" val="401101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Serie de Fourier</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0B4400EF-867F-4986-8787-94862A048C7D}"/>
                  </a:ext>
                </a:extLst>
              </p:cNvPr>
              <p:cNvSpPr>
                <a:spLocks noGrp="1"/>
              </p:cNvSpPr>
              <p:nvPr>
                <p:ph idx="1"/>
              </p:nvPr>
            </p:nvSpPr>
            <p:spPr>
              <a:xfrm>
                <a:off x="609441" y="1731522"/>
                <a:ext cx="3759359" cy="1219199"/>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0B4400EF-867F-4986-8787-94862A048C7D}"/>
                  </a:ext>
                </a:extLst>
              </p:cNvPr>
              <p:cNvSpPr>
                <a:spLocks noGrp="1" noRot="1" noChangeAspect="1" noMove="1" noResize="1" noEditPoints="1" noAdjustHandles="1" noChangeArrowheads="1" noChangeShapeType="1" noTextEdit="1"/>
              </p:cNvSpPr>
              <p:nvPr>
                <p:ph idx="1"/>
              </p:nvPr>
            </p:nvSpPr>
            <p:spPr>
              <a:xfrm>
                <a:off x="609441" y="1731522"/>
                <a:ext cx="3759359" cy="1219199"/>
              </a:xfr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57827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Serie de Fourier</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0B4400EF-867F-4986-8787-94862A048C7D}"/>
                  </a:ext>
                </a:extLst>
              </p:cNvPr>
              <p:cNvSpPr>
                <a:spLocks noGrp="1"/>
              </p:cNvSpPr>
              <p:nvPr>
                <p:ph idx="1"/>
              </p:nvPr>
            </p:nvSpPr>
            <p:spPr>
              <a:xfrm>
                <a:off x="609441" y="1731522"/>
                <a:ext cx="3759359" cy="1219199"/>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0B4400EF-867F-4986-8787-94862A048C7D}"/>
                  </a:ext>
                </a:extLst>
              </p:cNvPr>
              <p:cNvSpPr>
                <a:spLocks noGrp="1" noRot="1" noChangeAspect="1" noMove="1" noResize="1" noEditPoints="1" noAdjustHandles="1" noChangeArrowheads="1" noChangeShapeType="1" noTextEdit="1"/>
              </p:cNvSpPr>
              <p:nvPr>
                <p:ph idx="1"/>
              </p:nvPr>
            </p:nvSpPr>
            <p:spPr>
              <a:xfrm>
                <a:off x="609441" y="1731522"/>
                <a:ext cx="3759359" cy="1219199"/>
              </a:xfr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1BD472A5-DF72-4CBA-8AA9-1C05D5E920D6}"/>
                  </a:ext>
                </a:extLst>
              </p:cNvPr>
              <p:cNvSpPr txBox="1">
                <a:spLocks/>
              </p:cNvSpPr>
              <p:nvPr/>
            </p:nvSpPr>
            <p:spPr>
              <a:xfrm>
                <a:off x="2946240" y="2655005"/>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m:rPr>
                              <m:sty m:val="p"/>
                            </m:rPr>
                            <a:rPr lang="es-ES" b="0" i="0" smtClean="0">
                              <a:latin typeface="Cambria Math" panose="02040503050406030204" pitchFamily="18" charset="0"/>
                            </a:rPr>
                            <m:t>cos</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7" name="Marcador de contenido 4">
                <a:extLst>
                  <a:ext uri="{FF2B5EF4-FFF2-40B4-BE49-F238E27FC236}">
                    <a16:creationId xmlns:a16="http://schemas.microsoft.com/office/drawing/2014/main" id="{1BD472A5-DF72-4CBA-8AA9-1C05D5E920D6}"/>
                  </a:ext>
                </a:extLst>
              </p:cNvPr>
              <p:cNvSpPr txBox="1">
                <a:spLocks noRot="1" noChangeAspect="1" noMove="1" noResize="1" noEditPoints="1" noAdjustHandles="1" noChangeArrowheads="1" noChangeShapeType="1" noTextEdit="1"/>
              </p:cNvSpPr>
              <p:nvPr/>
            </p:nvSpPr>
            <p:spPr>
              <a:xfrm>
                <a:off x="2946240" y="2655005"/>
                <a:ext cx="4622959" cy="1219200"/>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15168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Serie de Fourier</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0B4400EF-867F-4986-8787-94862A048C7D}"/>
                  </a:ext>
                </a:extLst>
              </p:cNvPr>
              <p:cNvSpPr>
                <a:spLocks noGrp="1"/>
              </p:cNvSpPr>
              <p:nvPr>
                <p:ph idx="1"/>
              </p:nvPr>
            </p:nvSpPr>
            <p:spPr>
              <a:xfrm>
                <a:off x="609441" y="1731522"/>
                <a:ext cx="3759359" cy="1219199"/>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0B4400EF-867F-4986-8787-94862A048C7D}"/>
                  </a:ext>
                </a:extLst>
              </p:cNvPr>
              <p:cNvSpPr>
                <a:spLocks noGrp="1" noRot="1" noChangeAspect="1" noMove="1" noResize="1" noEditPoints="1" noAdjustHandles="1" noChangeArrowheads="1" noChangeShapeType="1" noTextEdit="1"/>
              </p:cNvSpPr>
              <p:nvPr>
                <p:ph idx="1"/>
              </p:nvPr>
            </p:nvSpPr>
            <p:spPr>
              <a:xfrm>
                <a:off x="609441" y="1731522"/>
                <a:ext cx="3759359" cy="1219199"/>
              </a:xfr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1BD472A5-DF72-4CBA-8AA9-1C05D5E920D6}"/>
                  </a:ext>
                </a:extLst>
              </p:cNvPr>
              <p:cNvSpPr txBox="1">
                <a:spLocks/>
              </p:cNvSpPr>
              <p:nvPr/>
            </p:nvSpPr>
            <p:spPr>
              <a:xfrm>
                <a:off x="2946240" y="2640051"/>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m:rPr>
                              <m:sty m:val="p"/>
                            </m:rPr>
                            <a:rPr lang="es-ES" b="0" i="0" smtClean="0">
                              <a:latin typeface="Cambria Math" panose="02040503050406030204" pitchFamily="18" charset="0"/>
                            </a:rPr>
                            <m:t>cos</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7" name="Marcador de contenido 4">
                <a:extLst>
                  <a:ext uri="{FF2B5EF4-FFF2-40B4-BE49-F238E27FC236}">
                    <a16:creationId xmlns:a16="http://schemas.microsoft.com/office/drawing/2014/main" id="{1BD472A5-DF72-4CBA-8AA9-1C05D5E920D6}"/>
                  </a:ext>
                </a:extLst>
              </p:cNvPr>
              <p:cNvSpPr txBox="1">
                <a:spLocks noRot="1" noChangeAspect="1" noMove="1" noResize="1" noEditPoints="1" noAdjustHandles="1" noChangeArrowheads="1" noChangeShapeType="1" noTextEdit="1"/>
              </p:cNvSpPr>
              <p:nvPr/>
            </p:nvSpPr>
            <p:spPr>
              <a:xfrm>
                <a:off x="2946240" y="2640051"/>
                <a:ext cx="4622959" cy="121920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4">
                <a:extLst>
                  <a:ext uri="{FF2B5EF4-FFF2-40B4-BE49-F238E27FC236}">
                    <a16:creationId xmlns:a16="http://schemas.microsoft.com/office/drawing/2014/main" id="{0FB41673-B3A1-464C-94FC-D7F4C7E25383}"/>
                  </a:ext>
                </a:extLst>
              </p:cNvPr>
              <p:cNvSpPr txBox="1">
                <a:spLocks/>
              </p:cNvSpPr>
              <p:nvPr/>
            </p:nvSpPr>
            <p:spPr>
              <a:xfrm>
                <a:off x="5396586" y="3548580"/>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b="0" i="1" smtClean="0">
                              <a:latin typeface="Cambria Math" panose="02040503050406030204" pitchFamily="18" charset="0"/>
                            </a:rPr>
                            <m:t>𝑠𝑖𝑛</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8" name="Marcador de contenido 4">
                <a:extLst>
                  <a:ext uri="{FF2B5EF4-FFF2-40B4-BE49-F238E27FC236}">
                    <a16:creationId xmlns:a16="http://schemas.microsoft.com/office/drawing/2014/main" id="{0FB41673-B3A1-464C-94FC-D7F4C7E25383}"/>
                  </a:ext>
                </a:extLst>
              </p:cNvPr>
              <p:cNvSpPr txBox="1">
                <a:spLocks noRot="1" noChangeAspect="1" noMove="1" noResize="1" noEditPoints="1" noAdjustHandles="1" noChangeArrowheads="1" noChangeShapeType="1" noTextEdit="1"/>
              </p:cNvSpPr>
              <p:nvPr/>
            </p:nvSpPr>
            <p:spPr>
              <a:xfrm>
                <a:off x="5396586" y="3548580"/>
                <a:ext cx="4622959" cy="1219200"/>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72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lstStyle/>
          <a:p>
            <a:r>
              <a:rPr lang="es-ES" dirty="0"/>
              <a:t>Serie de Fourier</a:t>
            </a:r>
            <a:endParaRPr lang="es-CO"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0B4400EF-867F-4986-8787-94862A048C7D}"/>
                  </a:ext>
                </a:extLst>
              </p:cNvPr>
              <p:cNvSpPr>
                <a:spLocks noGrp="1"/>
              </p:cNvSpPr>
              <p:nvPr>
                <p:ph idx="1"/>
              </p:nvPr>
            </p:nvSpPr>
            <p:spPr>
              <a:xfrm>
                <a:off x="609441" y="1731522"/>
                <a:ext cx="3759359" cy="1219199"/>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𝑇</m:t>
                          </m:r>
                        </m:den>
                      </m:f>
                      <m:nary>
                        <m:naryPr>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𝑇</m:t>
                          </m:r>
                        </m:sub>
                        <m:sup/>
                        <m:e>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oMath>
                  </m:oMathPara>
                </a14:m>
                <a:endParaRPr lang="es-CO" dirty="0"/>
              </a:p>
            </p:txBody>
          </p:sp>
        </mc:Choice>
        <mc:Fallback xmlns="">
          <p:sp>
            <p:nvSpPr>
              <p:cNvPr id="5" name="Marcador de contenido 4">
                <a:extLst>
                  <a:ext uri="{FF2B5EF4-FFF2-40B4-BE49-F238E27FC236}">
                    <a16:creationId xmlns:a16="http://schemas.microsoft.com/office/drawing/2014/main" id="{0B4400EF-867F-4986-8787-94862A048C7D}"/>
                  </a:ext>
                </a:extLst>
              </p:cNvPr>
              <p:cNvSpPr>
                <a:spLocks noGrp="1" noRot="1" noChangeAspect="1" noMove="1" noResize="1" noEditPoints="1" noAdjustHandles="1" noChangeArrowheads="1" noChangeShapeType="1" noTextEdit="1"/>
              </p:cNvSpPr>
              <p:nvPr>
                <p:ph idx="1"/>
              </p:nvPr>
            </p:nvSpPr>
            <p:spPr>
              <a:xfrm>
                <a:off x="609441" y="1731522"/>
                <a:ext cx="3759359" cy="1219199"/>
              </a:xfr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4">
                <a:extLst>
                  <a:ext uri="{FF2B5EF4-FFF2-40B4-BE49-F238E27FC236}">
                    <a16:creationId xmlns:a16="http://schemas.microsoft.com/office/drawing/2014/main" id="{1BD472A5-DF72-4CBA-8AA9-1C05D5E920D6}"/>
                  </a:ext>
                </a:extLst>
              </p:cNvPr>
              <p:cNvSpPr txBox="1">
                <a:spLocks/>
              </p:cNvSpPr>
              <p:nvPr/>
            </p:nvSpPr>
            <p:spPr>
              <a:xfrm>
                <a:off x="2946240" y="2640051"/>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rPr>
                            <m:t>𝑎</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m:rPr>
                              <m:sty m:val="p"/>
                            </m:rPr>
                            <a:rPr lang="es-ES" b="0" i="0" smtClean="0">
                              <a:latin typeface="Cambria Math" panose="02040503050406030204" pitchFamily="18" charset="0"/>
                            </a:rPr>
                            <m:t>cos</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7" name="Marcador de contenido 4">
                <a:extLst>
                  <a:ext uri="{FF2B5EF4-FFF2-40B4-BE49-F238E27FC236}">
                    <a16:creationId xmlns:a16="http://schemas.microsoft.com/office/drawing/2014/main" id="{1BD472A5-DF72-4CBA-8AA9-1C05D5E920D6}"/>
                  </a:ext>
                </a:extLst>
              </p:cNvPr>
              <p:cNvSpPr txBox="1">
                <a:spLocks noRot="1" noChangeAspect="1" noMove="1" noResize="1" noEditPoints="1" noAdjustHandles="1" noChangeArrowheads="1" noChangeShapeType="1" noTextEdit="1"/>
              </p:cNvSpPr>
              <p:nvPr/>
            </p:nvSpPr>
            <p:spPr>
              <a:xfrm>
                <a:off x="2946240" y="2640051"/>
                <a:ext cx="4622959" cy="121920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4">
                <a:extLst>
                  <a:ext uri="{FF2B5EF4-FFF2-40B4-BE49-F238E27FC236}">
                    <a16:creationId xmlns:a16="http://schemas.microsoft.com/office/drawing/2014/main" id="{0FB41673-B3A1-464C-94FC-D7F4C7E25383}"/>
                  </a:ext>
                </a:extLst>
              </p:cNvPr>
              <p:cNvSpPr txBox="1">
                <a:spLocks/>
              </p:cNvSpPr>
              <p:nvPr/>
            </p:nvSpPr>
            <p:spPr>
              <a:xfrm>
                <a:off x="5396586" y="3548580"/>
                <a:ext cx="4622959"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2</m:t>
                          </m:r>
                        </m:num>
                        <m:den>
                          <m:r>
                            <a:rPr lang="es-ES" i="1" smtClean="0">
                              <a:latin typeface="Cambria Math" panose="02040503050406030204" pitchFamily="18" charset="0"/>
                            </a:rPr>
                            <m:t>𝑇</m:t>
                          </m:r>
                        </m:den>
                      </m:f>
                      <m:nary>
                        <m:naryPr>
                          <m:supHide m:val="on"/>
                          <m:ctrlPr>
                            <a:rPr lang="es-ES" i="1" smtClean="0">
                              <a:latin typeface="Cambria Math" panose="02040503050406030204" pitchFamily="18" charset="0"/>
                            </a:rPr>
                          </m:ctrlPr>
                        </m:naryPr>
                        <m:sub>
                          <m:r>
                            <a:rPr lang="es-ES" i="1" smtClean="0">
                              <a:latin typeface="Cambria Math" panose="02040503050406030204" pitchFamily="18" charset="0"/>
                            </a:rPr>
                            <m:t>𝑇</m:t>
                          </m:r>
                        </m:sub>
                        <m:sup/>
                        <m:e>
                          <m:r>
                            <a:rPr lang="es-ES" i="1" smtClean="0">
                              <a:latin typeface="Cambria Math" panose="02040503050406030204" pitchFamily="18" charset="0"/>
                            </a:rPr>
                            <m:t>𝑥</m:t>
                          </m:r>
                          <m:d>
                            <m:dPr>
                              <m:ctrlPr>
                                <a:rPr lang="es-ES" i="1" smtClean="0">
                                  <a:latin typeface="Cambria Math" panose="02040503050406030204" pitchFamily="18" charset="0"/>
                                </a:rPr>
                              </m:ctrlPr>
                            </m:dPr>
                            <m:e>
                              <m:r>
                                <a:rPr lang="es-ES" i="1" smtClean="0">
                                  <a:latin typeface="Cambria Math" panose="02040503050406030204" pitchFamily="18" charset="0"/>
                                </a:rPr>
                                <m:t>𝑡</m:t>
                              </m:r>
                            </m:e>
                          </m:d>
                          <m:r>
                            <a:rPr lang="es-ES" b="0" i="1" smtClean="0">
                              <a:latin typeface="Cambria Math" panose="02040503050406030204" pitchFamily="18" charset="0"/>
                            </a:rPr>
                            <m:t>𝑠𝑖𝑛</m:t>
                          </m:r>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r>
                            <a:rPr lang="es-ES" i="1" smtClean="0">
                              <a:latin typeface="Cambria Math" panose="02040503050406030204" pitchFamily="18" charset="0"/>
                            </a:rPr>
                            <m:t>𝑑𝑡</m:t>
                          </m:r>
                        </m:e>
                      </m:nary>
                    </m:oMath>
                  </m:oMathPara>
                </a14:m>
                <a:endParaRPr lang="es-CO" dirty="0"/>
              </a:p>
            </p:txBody>
          </p:sp>
        </mc:Choice>
        <mc:Fallback xmlns="">
          <p:sp>
            <p:nvSpPr>
              <p:cNvPr id="8" name="Marcador de contenido 4">
                <a:extLst>
                  <a:ext uri="{FF2B5EF4-FFF2-40B4-BE49-F238E27FC236}">
                    <a16:creationId xmlns:a16="http://schemas.microsoft.com/office/drawing/2014/main" id="{0FB41673-B3A1-464C-94FC-D7F4C7E25383}"/>
                  </a:ext>
                </a:extLst>
              </p:cNvPr>
              <p:cNvSpPr txBox="1">
                <a:spLocks noRot="1" noChangeAspect="1" noMove="1" noResize="1" noEditPoints="1" noAdjustHandles="1" noChangeArrowheads="1" noChangeShapeType="1" noTextEdit="1"/>
              </p:cNvSpPr>
              <p:nvPr/>
            </p:nvSpPr>
            <p:spPr>
              <a:xfrm>
                <a:off x="5396586" y="3548580"/>
                <a:ext cx="4622959" cy="1219200"/>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4">
                <a:extLst>
                  <a:ext uri="{FF2B5EF4-FFF2-40B4-BE49-F238E27FC236}">
                    <a16:creationId xmlns:a16="http://schemas.microsoft.com/office/drawing/2014/main" id="{76969A2F-26F4-4D65-A45E-401CF417AC80}"/>
                  </a:ext>
                </a:extLst>
              </p:cNvPr>
              <p:cNvSpPr txBox="1">
                <a:spLocks/>
              </p:cNvSpPr>
              <p:nvPr/>
            </p:nvSpPr>
            <p:spPr>
              <a:xfrm>
                <a:off x="482440" y="5081663"/>
                <a:ext cx="8399093" cy="12192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a:rPr lang="es-ES" b="0" i="1" smtClean="0">
                              <a:latin typeface="Cambria Math" panose="02040503050406030204" pitchFamily="18" charset="0"/>
                            </a:rPr>
                            <m:t>𝑛</m:t>
                          </m:r>
                          <m:r>
                            <a:rPr lang="es-ES" b="0" i="1" smtClean="0">
                              <a:latin typeface="Cambria Math" panose="02040503050406030204" pitchFamily="18" charset="0"/>
                            </a:rPr>
                            <m:t>=1</m:t>
                          </m:r>
                        </m:sub>
                        <m:sup>
                          <m:r>
                            <a:rPr lang="es-ES" b="0" i="1" smtClean="0">
                              <a:latin typeface="Cambria Math" panose="02040503050406030204" pitchFamily="18" charset="0"/>
                            </a:rPr>
                            <m:t>∞</m:t>
                          </m:r>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sub>
                          </m:sSub>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cos</m:t>
                              </m:r>
                            </m:fName>
                            <m:e>
                              <m:d>
                                <m:dPr>
                                  <m:ctrlPr>
                                    <a:rPr lang="es-ES" b="0" i="1" smtClean="0">
                                      <a:latin typeface="Cambria Math" panose="02040503050406030204" pitchFamily="18" charset="0"/>
                                    </a:rPr>
                                  </m:ctrlPr>
                                </m:dPr>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e>
                              </m:d>
                            </m:e>
                          </m:func>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𝑛</m:t>
                              </m:r>
                            </m:sub>
                          </m:sSub>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sin</m:t>
                              </m:r>
                            </m:fName>
                            <m:e>
                              <m:r>
                                <a:rPr lang="es-ES" b="0" i="1" smtClean="0">
                                  <a:latin typeface="Cambria Math" panose="02040503050406030204" pitchFamily="18" charset="0"/>
                                </a:rPr>
                                <m:t>(2</m:t>
                              </m:r>
                              <m:r>
                                <a:rPr lang="es-ES" b="0" i="1" smtClean="0">
                                  <a:latin typeface="Cambria Math" panose="02040503050406030204" pitchFamily="18" charset="0"/>
                                </a:rPr>
                                <m:t>𝜋</m:t>
                              </m:r>
                              <m:r>
                                <a:rPr lang="es-ES" b="0" i="1" smtClean="0">
                                  <a:latin typeface="Cambria Math" panose="02040503050406030204" pitchFamily="18" charset="0"/>
                                </a:rPr>
                                <m:t>𝑛</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0</m:t>
                                  </m:r>
                                </m:sub>
                              </m:sSub>
                              <m:r>
                                <a:rPr lang="es-ES" b="0" i="1" smtClean="0">
                                  <a:latin typeface="Cambria Math" panose="02040503050406030204" pitchFamily="18" charset="0"/>
                                </a:rPr>
                                <m:t>𝑡</m:t>
                              </m:r>
                              <m:r>
                                <a:rPr lang="es-ES" b="0" i="1" smtClean="0">
                                  <a:latin typeface="Cambria Math" panose="02040503050406030204" pitchFamily="18" charset="0"/>
                                </a:rPr>
                                <m:t>)</m:t>
                              </m:r>
                            </m:e>
                          </m:func>
                        </m:e>
                      </m:nary>
                    </m:oMath>
                  </m:oMathPara>
                </a14:m>
                <a:endParaRPr lang="es-CO" dirty="0"/>
              </a:p>
            </p:txBody>
          </p:sp>
        </mc:Choice>
        <mc:Fallback xmlns="">
          <p:sp>
            <p:nvSpPr>
              <p:cNvPr id="9" name="Marcador de contenido 4">
                <a:extLst>
                  <a:ext uri="{FF2B5EF4-FFF2-40B4-BE49-F238E27FC236}">
                    <a16:creationId xmlns:a16="http://schemas.microsoft.com/office/drawing/2014/main" id="{76969A2F-26F4-4D65-A45E-401CF417AC80}"/>
                  </a:ext>
                </a:extLst>
              </p:cNvPr>
              <p:cNvSpPr txBox="1">
                <a:spLocks noRot="1" noChangeAspect="1" noMove="1" noResize="1" noEditPoints="1" noAdjustHandles="1" noChangeArrowheads="1" noChangeShapeType="1" noTextEdit="1"/>
              </p:cNvSpPr>
              <p:nvPr/>
            </p:nvSpPr>
            <p:spPr>
              <a:xfrm>
                <a:off x="482440" y="5081663"/>
                <a:ext cx="8399093" cy="1219200"/>
              </a:xfrm>
              <a:prstGeom prst="rect">
                <a:avLst/>
              </a:prstGeom>
              <a:blipFill>
                <a:blip r:embed="rId7"/>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51548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normAutofit fontScale="90000"/>
          </a:bodyPr>
          <a:lstStyle/>
          <a:p>
            <a:r>
              <a:rPr lang="es-ES" dirty="0"/>
              <a:t>Función de Forma de Onda </a:t>
            </a:r>
            <a:br>
              <a:rPr lang="es-ES" dirty="0"/>
            </a:br>
            <a:r>
              <a:rPr lang="es-ES" dirty="0"/>
              <a:t>Diente de Sierra</a:t>
            </a:r>
            <a:endParaRPr lang="es-CO" dirty="0"/>
          </a:p>
        </p:txBody>
      </p:sp>
      <mc:AlternateContent xmlns:mc="http://schemas.openxmlformats.org/markup-compatibility/2006" xmlns:a14="http://schemas.microsoft.com/office/drawing/2010/main">
        <mc:Choice Requires="a14">
          <p:sp>
            <p:nvSpPr>
              <p:cNvPr id="4" name="Subtítulo 3">
                <a:extLst>
                  <a:ext uri="{FF2B5EF4-FFF2-40B4-BE49-F238E27FC236}">
                    <a16:creationId xmlns:a16="http://schemas.microsoft.com/office/drawing/2014/main" id="{B3BF1CEA-D38E-4690-BEAC-661DB403CC30}"/>
                  </a:ext>
                </a:extLst>
              </p:cNvPr>
              <p:cNvSpPr>
                <a:spLocks noGrp="1"/>
              </p:cNvSpPr>
              <p:nvPr>
                <p:ph idx="1"/>
              </p:nvPr>
            </p:nvSpPr>
            <p:spPr>
              <a:xfrm>
                <a:off x="5084153" y="1989668"/>
                <a:ext cx="2020517" cy="1269999"/>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num>
                        <m:den>
                          <m:r>
                            <a:rPr lang="es-ES" b="0" i="1" smtClean="0">
                              <a:latin typeface="Cambria Math" panose="02040503050406030204" pitchFamily="18" charset="0"/>
                            </a:rPr>
                            <m:t>𝑇</m:t>
                          </m:r>
                        </m:den>
                      </m:f>
                      <m:r>
                        <a:rPr lang="es-ES" b="0" i="1" smtClean="0">
                          <a:latin typeface="Cambria Math" panose="02040503050406030204" pitchFamily="18" charset="0"/>
                        </a:rPr>
                        <m:t>𝑡</m:t>
                      </m:r>
                    </m:oMath>
                  </m:oMathPara>
                </a14:m>
                <a:endParaRPr lang="es-CO" dirty="0"/>
              </a:p>
            </p:txBody>
          </p:sp>
        </mc:Choice>
        <mc:Fallback xmlns="">
          <p:sp>
            <p:nvSpPr>
              <p:cNvPr id="4" name="Subtítulo 3">
                <a:extLst>
                  <a:ext uri="{FF2B5EF4-FFF2-40B4-BE49-F238E27FC236}">
                    <a16:creationId xmlns:a16="http://schemas.microsoft.com/office/drawing/2014/main" id="{B3BF1CEA-D38E-4690-BEAC-661DB403CC30}"/>
                  </a:ext>
                </a:extLst>
              </p:cNvPr>
              <p:cNvSpPr>
                <a:spLocks noGrp="1" noRot="1" noChangeAspect="1" noMove="1" noResize="1" noEditPoints="1" noAdjustHandles="1" noChangeArrowheads="1" noChangeShapeType="1" noTextEdit="1"/>
              </p:cNvSpPr>
              <p:nvPr>
                <p:ph idx="1"/>
              </p:nvPr>
            </p:nvSpPr>
            <p:spPr>
              <a:xfrm>
                <a:off x="5084153" y="1989668"/>
                <a:ext cx="2020517" cy="1269999"/>
              </a:xfrm>
              <a:blipFill>
                <a:blip r:embed="rId3"/>
                <a:stretch>
                  <a:fillRect/>
                </a:stretch>
              </a:blipFill>
            </p:spPr>
            <p:txBody>
              <a:bodyPr/>
              <a:lstStyle/>
              <a:p>
                <a:r>
                  <a:rPr lang="es-CO">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9EAF8F6F-A53E-431A-98E1-BA15F0121058}"/>
              </a:ext>
            </a:extLst>
          </p:cNvPr>
          <p:cNvPicPr>
            <a:picLocks noChangeAspect="1"/>
          </p:cNvPicPr>
          <p:nvPr/>
        </p:nvPicPr>
        <p:blipFill>
          <a:blip r:embed="rId4"/>
          <a:stretch>
            <a:fillRect/>
          </a:stretch>
        </p:blipFill>
        <p:spPr>
          <a:xfrm>
            <a:off x="956733" y="1743955"/>
            <a:ext cx="3540500" cy="2449314"/>
          </a:xfrm>
          <a:prstGeom prst="rect">
            <a:avLst/>
          </a:prstGeom>
        </p:spPr>
      </p:pic>
    </p:spTree>
    <p:extLst>
      <p:ext uri="{BB962C8B-B14F-4D97-AF65-F5344CB8AC3E}">
        <p14:creationId xmlns:p14="http://schemas.microsoft.com/office/powerpoint/2010/main" val="164163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8"/>
            <a:ext cx="12300559" cy="6999678"/>
          </a:xfrm>
          <a:prstGeom prst="rect">
            <a:avLst/>
          </a:prstGeom>
        </p:spPr>
      </p:pic>
      <p:sp>
        <p:nvSpPr>
          <p:cNvPr id="3" name="Título 2">
            <a:extLst>
              <a:ext uri="{FF2B5EF4-FFF2-40B4-BE49-F238E27FC236}">
                <a16:creationId xmlns:a16="http://schemas.microsoft.com/office/drawing/2014/main" id="{66406B5C-33CD-42BE-9E1D-098A6A81E669}"/>
              </a:ext>
            </a:extLst>
          </p:cNvPr>
          <p:cNvSpPr>
            <a:spLocks noGrp="1"/>
          </p:cNvSpPr>
          <p:nvPr>
            <p:ph type="title"/>
          </p:nvPr>
        </p:nvSpPr>
        <p:spPr/>
        <p:txBody>
          <a:bodyPr>
            <a:normAutofit fontScale="90000"/>
          </a:bodyPr>
          <a:lstStyle/>
          <a:p>
            <a:r>
              <a:rPr lang="es-ES" dirty="0"/>
              <a:t>Función de Forma de Onda </a:t>
            </a:r>
            <a:br>
              <a:rPr lang="es-ES" dirty="0"/>
            </a:br>
            <a:r>
              <a:rPr lang="es-ES" dirty="0"/>
              <a:t>Diente de Sierra</a:t>
            </a:r>
            <a:endParaRPr lang="es-CO" dirty="0"/>
          </a:p>
        </p:txBody>
      </p:sp>
      <mc:AlternateContent xmlns:mc="http://schemas.openxmlformats.org/markup-compatibility/2006" xmlns:a14="http://schemas.microsoft.com/office/drawing/2010/main">
        <mc:Choice Requires="a14">
          <p:sp>
            <p:nvSpPr>
              <p:cNvPr id="4" name="Subtítulo 3">
                <a:extLst>
                  <a:ext uri="{FF2B5EF4-FFF2-40B4-BE49-F238E27FC236}">
                    <a16:creationId xmlns:a16="http://schemas.microsoft.com/office/drawing/2014/main" id="{B3BF1CEA-D38E-4690-BEAC-661DB403CC30}"/>
                  </a:ext>
                </a:extLst>
              </p:cNvPr>
              <p:cNvSpPr>
                <a:spLocks noGrp="1"/>
              </p:cNvSpPr>
              <p:nvPr>
                <p:ph idx="1"/>
              </p:nvPr>
            </p:nvSpPr>
            <p:spPr>
              <a:xfrm>
                <a:off x="5084153" y="1989668"/>
                <a:ext cx="2020517" cy="1269999"/>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num>
                        <m:den>
                          <m:r>
                            <a:rPr lang="es-ES" b="0" i="1" smtClean="0">
                              <a:latin typeface="Cambria Math" panose="02040503050406030204" pitchFamily="18" charset="0"/>
                            </a:rPr>
                            <m:t>𝑇</m:t>
                          </m:r>
                        </m:den>
                      </m:f>
                      <m:r>
                        <a:rPr lang="es-ES" b="0" i="1" smtClean="0">
                          <a:latin typeface="Cambria Math" panose="02040503050406030204" pitchFamily="18" charset="0"/>
                        </a:rPr>
                        <m:t>𝑡</m:t>
                      </m:r>
                    </m:oMath>
                  </m:oMathPara>
                </a14:m>
                <a:endParaRPr lang="es-CO" dirty="0"/>
              </a:p>
            </p:txBody>
          </p:sp>
        </mc:Choice>
        <mc:Fallback xmlns="">
          <p:sp>
            <p:nvSpPr>
              <p:cNvPr id="4" name="Subtítulo 3">
                <a:extLst>
                  <a:ext uri="{FF2B5EF4-FFF2-40B4-BE49-F238E27FC236}">
                    <a16:creationId xmlns:a16="http://schemas.microsoft.com/office/drawing/2014/main" id="{B3BF1CEA-D38E-4690-BEAC-661DB403CC30}"/>
                  </a:ext>
                </a:extLst>
              </p:cNvPr>
              <p:cNvSpPr>
                <a:spLocks noGrp="1" noRot="1" noChangeAspect="1" noMove="1" noResize="1" noEditPoints="1" noAdjustHandles="1" noChangeArrowheads="1" noChangeShapeType="1" noTextEdit="1"/>
              </p:cNvSpPr>
              <p:nvPr>
                <p:ph idx="1"/>
              </p:nvPr>
            </p:nvSpPr>
            <p:spPr>
              <a:xfrm>
                <a:off x="5084153" y="1989668"/>
                <a:ext cx="2020517" cy="1269999"/>
              </a:xfrm>
              <a:blipFill>
                <a:blip r:embed="rId3"/>
                <a:stretch>
                  <a:fillRect/>
                </a:stretch>
              </a:blipFill>
            </p:spPr>
            <p:txBody>
              <a:bodyPr/>
              <a:lstStyle/>
              <a:p>
                <a:r>
                  <a:rPr lang="es-CO">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9EAF8F6F-A53E-431A-98E1-BA15F0121058}"/>
              </a:ext>
            </a:extLst>
          </p:cNvPr>
          <p:cNvPicPr>
            <a:picLocks noChangeAspect="1"/>
          </p:cNvPicPr>
          <p:nvPr/>
        </p:nvPicPr>
        <p:blipFill>
          <a:blip r:embed="rId4"/>
          <a:stretch>
            <a:fillRect/>
          </a:stretch>
        </p:blipFill>
        <p:spPr>
          <a:xfrm>
            <a:off x="956733" y="1743955"/>
            <a:ext cx="3540500" cy="2449314"/>
          </a:xfrm>
          <a:prstGeom prst="rect">
            <a:avLst/>
          </a:prstGeom>
        </p:spPr>
      </p:pic>
      <mc:AlternateContent xmlns:mc="http://schemas.openxmlformats.org/markup-compatibility/2006" xmlns:a14="http://schemas.microsoft.com/office/drawing/2010/main">
        <mc:Choice Requires="a14">
          <p:sp>
            <p:nvSpPr>
              <p:cNvPr id="7" name="Subtítulo 3">
                <a:extLst>
                  <a:ext uri="{FF2B5EF4-FFF2-40B4-BE49-F238E27FC236}">
                    <a16:creationId xmlns:a16="http://schemas.microsoft.com/office/drawing/2014/main" id="{79683764-D4B4-4634-BC2A-103F2FCA8A5C}"/>
                  </a:ext>
                </a:extLst>
              </p:cNvPr>
              <p:cNvSpPr txBox="1">
                <a:spLocks/>
              </p:cNvSpPr>
              <p:nvPr/>
            </p:nvSpPr>
            <p:spPr>
              <a:xfrm>
                <a:off x="5084152" y="3285068"/>
                <a:ext cx="4449315" cy="4656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r>
                      <a:rPr lang="es-ES" sz="9800" b="0" i="1" smtClean="0">
                        <a:latin typeface="Cambria Math" panose="02040503050406030204" pitchFamily="18" charset="0"/>
                      </a:rPr>
                      <m:t>𝐴</m:t>
                    </m:r>
                    <m:r>
                      <a:rPr lang="es-ES" sz="9800" b="0" i="1" smtClean="0">
                        <a:latin typeface="Cambria Math" panose="02040503050406030204" pitchFamily="18" charset="0"/>
                      </a:rPr>
                      <m:t>=1</m:t>
                    </m:r>
                  </m:oMath>
                </a14:m>
                <a:r>
                  <a:rPr lang="es-CO" sz="9800" dirty="0"/>
                  <a:t>			</a:t>
                </a:r>
                <a14:m>
                  <m:oMath xmlns:m="http://schemas.openxmlformats.org/officeDocument/2006/math">
                    <m:r>
                      <a:rPr lang="es-ES" sz="9800" b="0" i="1" smtClean="0">
                        <a:latin typeface="Cambria Math" panose="02040503050406030204" pitchFamily="18" charset="0"/>
                      </a:rPr>
                      <m:t>𝑇</m:t>
                    </m:r>
                    <m:r>
                      <a:rPr lang="es-ES" sz="9800" b="0" i="1" smtClean="0">
                        <a:latin typeface="Cambria Math" panose="02040503050406030204" pitchFamily="18" charset="0"/>
                      </a:rPr>
                      <m:t>=3,5−(−0,5)</m:t>
                    </m:r>
                  </m:oMath>
                </a14:m>
                <a:r>
                  <a:rPr lang="es-CO" dirty="0"/>
                  <a:t>		</a:t>
                </a:r>
              </a:p>
            </p:txBody>
          </p:sp>
        </mc:Choice>
        <mc:Fallback xmlns="">
          <p:sp>
            <p:nvSpPr>
              <p:cNvPr id="7" name="Subtítulo 3">
                <a:extLst>
                  <a:ext uri="{FF2B5EF4-FFF2-40B4-BE49-F238E27FC236}">
                    <a16:creationId xmlns:a16="http://schemas.microsoft.com/office/drawing/2014/main" id="{79683764-D4B4-4634-BC2A-103F2FCA8A5C}"/>
                  </a:ext>
                </a:extLst>
              </p:cNvPr>
              <p:cNvSpPr txBox="1">
                <a:spLocks noRot="1" noChangeAspect="1" noMove="1" noResize="1" noEditPoints="1" noAdjustHandles="1" noChangeArrowheads="1" noChangeShapeType="1" noTextEdit="1"/>
              </p:cNvSpPr>
              <p:nvPr/>
            </p:nvSpPr>
            <p:spPr>
              <a:xfrm>
                <a:off x="5084152" y="3285068"/>
                <a:ext cx="4449315" cy="465665"/>
              </a:xfrm>
              <a:prstGeom prst="rect">
                <a:avLst/>
              </a:prstGeom>
              <a:blipFill>
                <a:blip r:embed="rId5"/>
                <a:stretch>
                  <a:fillRect l="-411" t="-5263" b="-6579"/>
                </a:stretch>
              </a:blipFill>
            </p:spPr>
            <p:txBody>
              <a:bodyPr/>
              <a:lstStyle/>
              <a:p>
                <a:r>
                  <a:rPr lang="es-CO">
                    <a:noFill/>
                  </a:rPr>
                  <a:t> </a:t>
                </a:r>
              </a:p>
            </p:txBody>
          </p:sp>
        </mc:Fallback>
      </mc:AlternateContent>
    </p:spTree>
    <p:extLst>
      <p:ext uri="{BB962C8B-B14F-4D97-AF65-F5344CB8AC3E}">
        <p14:creationId xmlns:p14="http://schemas.microsoft.com/office/powerpoint/2010/main" val="3867355012"/>
      </p:ext>
    </p:extLst>
  </p:cSld>
  <p:clrMapOvr>
    <a:masterClrMapping/>
  </p:clrMapOvr>
</p:sld>
</file>

<file path=ppt/theme/theme1.xml><?xml version="1.0" encoding="utf-8"?>
<a:theme xmlns:a="http://schemas.openxmlformats.org/drawingml/2006/main" name="Plantilla powerpoint Presentaciones Institucionales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C67EED691AFA488C805CA723817ED6" ma:contentTypeVersion="11" ma:contentTypeDescription="Create a new document." ma:contentTypeScope="" ma:versionID="3683ae9424cd3ab0169f85a6b40cb6dc">
  <xsd:schema xmlns:xsd="http://www.w3.org/2001/XMLSchema" xmlns:xs="http://www.w3.org/2001/XMLSchema" xmlns:p="http://schemas.microsoft.com/office/2006/metadata/properties" xmlns:ns3="f1d6f65e-2571-48db-b1b6-1bb403592863" xmlns:ns4="514972bf-87f8-4bb9-a9b7-45f74bdc0489" targetNamespace="http://schemas.microsoft.com/office/2006/metadata/properties" ma:root="true" ma:fieldsID="63288895685d2658da959dfc31cc3a9f" ns3:_="" ns4:_="">
    <xsd:import namespace="f1d6f65e-2571-48db-b1b6-1bb403592863"/>
    <xsd:import namespace="514972bf-87f8-4bb9-a9b7-45f74bdc048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d6f65e-2571-48db-b1b6-1bb4035928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4972bf-87f8-4bb9-a9b7-45f74bdc04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3453B5-A2B6-4407-8A42-CDB80195F1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d6f65e-2571-48db-b1b6-1bb403592863"/>
    <ds:schemaRef ds:uri="514972bf-87f8-4bb9-a9b7-45f74bdc04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9C5D09-D85E-4671-ABBA-431B176E036D}">
  <ds:schemaRefs>
    <ds:schemaRef ds:uri="http://schemas.microsoft.com/sharepoint/v3/contenttype/forms"/>
  </ds:schemaRefs>
</ds:datastoreItem>
</file>

<file path=customXml/itemProps3.xml><?xml version="1.0" encoding="utf-8"?>
<ds:datastoreItem xmlns:ds="http://schemas.openxmlformats.org/officeDocument/2006/customXml" ds:itemID="{48FDC6B7-FEBA-4CE9-A2F8-84F47584CF76}">
  <ds:schemaRefs>
    <ds:schemaRef ds:uri="f1d6f65e-2571-48db-b1b6-1bb403592863"/>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514972bf-87f8-4bb9-a9b7-45f74bdc048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Plantilla powerpoint Presentaciones Institucionales (1)</Template>
  <TotalTime>167</TotalTime>
  <Words>683</Words>
  <Application>Microsoft Office PowerPoint</Application>
  <PresentationFormat>Personalizado</PresentationFormat>
  <Paragraphs>85</Paragraphs>
  <Slides>20</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Cambria Math</vt:lpstr>
      <vt:lpstr>Times New Roman</vt:lpstr>
      <vt:lpstr>Plantilla powerpoint Presentaciones Institucionales (1)</vt:lpstr>
      <vt:lpstr>Presentación de PowerPoint</vt:lpstr>
      <vt:lpstr>Trabajo 1 – Teoría de Telecomunicaciones I Tema: Series de Fourier</vt:lpstr>
      <vt:lpstr>Señal Asignada</vt:lpstr>
      <vt:lpstr>Serie de Fourier</vt:lpstr>
      <vt:lpstr>Serie de Fourier</vt:lpstr>
      <vt:lpstr>Serie de Fourier</vt:lpstr>
      <vt:lpstr>Serie de Fourier</vt:lpstr>
      <vt:lpstr>Función de Forma de Onda  Diente de Sierra</vt:lpstr>
      <vt:lpstr>Función de Forma de Onda  Diente de Sierra</vt:lpstr>
      <vt:lpstr>Función de Forma de Onda  Diente de Sierra</vt:lpstr>
      <vt:lpstr>Función de Forma de Onda  Diente de Sierra</vt:lpstr>
      <vt:lpstr>Función de Forma de Onda  Diente de Sierra</vt:lpstr>
      <vt:lpstr>Calculo de Coeficientes</vt:lpstr>
      <vt:lpstr>Calculo de Coeficientes</vt:lpstr>
      <vt:lpstr>Calculo de Coeficientes</vt:lpstr>
      <vt:lpstr>Calculo de Coeficientes</vt:lpstr>
      <vt:lpstr>Calculo de Coeficientes</vt:lpstr>
      <vt:lpstr>Calculo de Coeficientes</vt:lpstr>
      <vt:lpstr>Calculo de Coeficientes</vt:lpstr>
      <vt:lpstr>Calculo de Coeficientes</vt:lpstr>
    </vt:vector>
  </TitlesOfParts>
  <Company>unicauca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lucy alejandra cruz astudillo</dc:creator>
  <cp:lastModifiedBy>JEFRY NICOLAS</cp:lastModifiedBy>
  <cp:revision>6</cp:revision>
  <dcterms:created xsi:type="dcterms:W3CDTF">2019-01-31T16:13:01Z</dcterms:created>
  <dcterms:modified xsi:type="dcterms:W3CDTF">2021-03-08T00:27:37Z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0x0101008AC67EED691AFA488C805CA723817ED6</vt:lpwstr>
  </property>
</Properties>
</file>