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8.png" ContentType="image/png"/>
  <Override PartName="/ppt/media/image2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9.png" ContentType="image/png"/>
  <Override PartName="/ppt/media/hdphoto2.wdp" ContentType="image/vnd.ms-photo"/>
  <Override PartName="/ppt/media/hdphoto1.wdp" ContentType="image/vnd.ms-photo"/>
  <Override PartName="/ppt/media/hdphoto3.wdp" ContentType="image/vnd.ms-photo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0.png" ContentType="image/png"/>
  <Override PartName="/ppt/media/image1.jpeg" ContentType="image/jpeg"/>
  <Override PartName="/ppt/media/image11.png" ContentType="image/png"/>
  <Override PartName="/ppt/media/image12.png" ContentType="image/png"/>
  <Override PartName="/ppt/media/image13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8760" y="27288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8760" y="1603800"/>
            <a:ext cx="10972080" cy="39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microsoft.com/office/2007/relationships/hdphoto" Target="../media/hdphoto1.wdp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microsoft.com/office/2007/relationships/hdphoto" Target="../media/hdphoto2.wdp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microsoft.com/office/2007/relationships/hdphoto" Target="../media/hdphoto3.wdp"/><Relationship Id="rId4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256440" y="131400"/>
            <a:ext cx="5843160" cy="24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LM Roman 17"/>
                <a:ea typeface="DejaVu Sans"/>
              </a:rPr>
              <a:t>¿Quién es el culpable?</a:t>
            </a:r>
            <a:endParaRPr b="0" lang="en-US" sz="6000" spc="-1" strike="noStrike">
              <a:latin typeface="LM Roman 17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6217920" y="3017520"/>
            <a:ext cx="5675760" cy="21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LM Roman 17"/>
                <a:ea typeface="DejaVu Sans"/>
              </a:rPr>
              <a:t>Universidad del Rosario</a:t>
            </a:r>
            <a:endParaRPr b="0" lang="en-US" sz="2800" spc="-1" strike="noStrike">
              <a:latin typeface="LM Roman 17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LM Roman 17"/>
                <a:ea typeface="DejaVu Sans"/>
              </a:rPr>
              <a:t>Proyecto de Lógica para Ciencias de la Computación</a:t>
            </a:r>
            <a:endParaRPr b="0" lang="en-US" sz="2800" spc="-1" strike="noStrike">
              <a:latin typeface="LM Roman 17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LM Roman 17"/>
                <a:ea typeface="DejaVu Sans"/>
              </a:rPr>
              <a:t>Profesor: Edgar José Andrade Lotero</a:t>
            </a:r>
            <a:endParaRPr b="0" lang="en-US" sz="2800" spc="-1" strike="noStrike">
              <a:latin typeface="LM Roman 17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LM Roman 17"/>
                <a:ea typeface="DejaVu Sans"/>
              </a:rPr>
              <a:t>2018 – II</a:t>
            </a:r>
            <a:endParaRPr b="0" lang="en-US" sz="2800" spc="-1" strike="noStrike">
              <a:latin typeface="LM Roman 17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LM Roman 17"/>
                <a:ea typeface="DejaVu Sans"/>
              </a:rPr>
              <a:t>Alejandra Campo Archbold</a:t>
            </a:r>
            <a:endParaRPr b="0" lang="en-US" sz="2800" spc="-1" strike="noStrike">
              <a:latin typeface="LM Roman 17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LM Roman 17"/>
                <a:ea typeface="DejaVu Sans"/>
              </a:rPr>
              <a:t>Nicolás Duque Báez</a:t>
            </a:r>
            <a:endParaRPr b="0" lang="en-US" sz="2800" spc="-1" strike="noStrike">
              <a:latin typeface="LM Roman 17"/>
            </a:endParaRPr>
          </a:p>
        </p:txBody>
      </p:sp>
      <p:pic>
        <p:nvPicPr>
          <p:cNvPr id="116" name="Picture 2" descr=""/>
          <p:cNvPicPr/>
          <p:nvPr/>
        </p:nvPicPr>
        <p:blipFill>
          <a:blip r:embed="rId1"/>
          <a:srcRect l="47282" t="0" r="0" b="0"/>
          <a:stretch/>
        </p:blipFill>
        <p:spPr>
          <a:xfrm>
            <a:off x="0" y="0"/>
            <a:ext cx="6023160" cy="6856920"/>
          </a:xfrm>
          <a:prstGeom prst="rect">
            <a:avLst/>
          </a:prstGeom>
          <a:ln>
            <a:noFill/>
          </a:ln>
        </p:spPr>
      </p:pic>
      <p:pic>
        <p:nvPicPr>
          <p:cNvPr id="117" name="Picture 4" descr="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p:blipFill>
        <p:spPr>
          <a:xfrm>
            <a:off x="9178920" y="5559840"/>
            <a:ext cx="2790360" cy="1164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47920" y="365760"/>
            <a:ext cx="10789560" cy="1388520"/>
          </a:xfrm>
          <a:prstGeom prst="rect">
            <a:avLst/>
          </a:prstGeom>
          <a:blipFill rotWithShape="0">
            <a:blip r:embed="rId1"/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latin typeface="LM Roman 17"/>
              </a:rPr>
              <a:t>REGLA 4: SEAN P Y Q PROPOSICIONES. SI P = ¬Q, ENTONCES P ^ Q SE REEMPLAZA POR P.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188000" y="1736640"/>
            <a:ext cx="9417960" cy="313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600" spc="-1" strike="noStrike">
                <a:latin typeface="LM Roman 17"/>
              </a:rPr>
              <a:t>Como lo vimos en la diapositva anterior sabemos que s = ¬t y así t = ¬s, por lo tanto por la Regla 4 tendremos que cada s^¬t y ¬s^t se reemplazarán por s y t respectivamente.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1188000" y="3474720"/>
            <a:ext cx="3108600" cy="2377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latin typeface="LM Roman 17"/>
                <a:ea typeface="Noto Sans CJK SC Regular"/>
              </a:rPr>
              <a:t>1. (¬p^q^r^</a:t>
            </a:r>
            <a:r>
              <a:rPr b="0" lang="en-US" sz="2400" spc="-1" strike="noStrike">
                <a:latin typeface="LM Roman 17"/>
                <a:ea typeface="Noto Sans CJK SC Regular"/>
              </a:rPr>
              <a:t>¬s^t</a:t>
            </a:r>
            <a:r>
              <a:rPr b="0" lang="en-US" sz="2400" spc="-1" strike="noStrike">
                <a:latin typeface="LM Roman 17"/>
                <a:ea typeface="Noto Sans CJK SC Regular"/>
              </a:rPr>
              <a:t>)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latin typeface="LM Roman 17"/>
                <a:ea typeface="Noto Sans CJK SC Regular"/>
              </a:rPr>
              <a:t>2. (¬p^q^r^</a:t>
            </a:r>
            <a:r>
              <a:rPr b="0" lang="en-US" sz="2400" spc="-1" strike="noStrike">
                <a:latin typeface="LM Roman 17"/>
                <a:ea typeface="Noto Sans CJK SC Regular"/>
              </a:rPr>
              <a:t>s^¬t</a:t>
            </a:r>
            <a:r>
              <a:rPr b="0" lang="en-US" sz="2400" spc="-1" strike="noStrike">
                <a:latin typeface="LM Roman 17"/>
                <a:ea typeface="Noto Sans CJK SC Regular"/>
              </a:rPr>
              <a:t>)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latin typeface="LM Roman 17"/>
                <a:ea typeface="Noto Sans CJK SC Regular"/>
              </a:rPr>
              <a:t>3. (p^¬q^r^</a:t>
            </a:r>
            <a:r>
              <a:rPr b="0" lang="en-US" sz="2400" spc="-1" strike="noStrike">
                <a:latin typeface="LM Roman 17"/>
                <a:ea typeface="Noto Sans CJK SC Regular"/>
              </a:rPr>
              <a:t>¬s^t</a:t>
            </a:r>
            <a:r>
              <a:rPr b="0" lang="en-US" sz="2400" spc="-1" strike="noStrike">
                <a:latin typeface="LM Roman 17"/>
                <a:ea typeface="Noto Sans CJK SC Regular"/>
              </a:rPr>
              <a:t>)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latin typeface="LM Roman 17"/>
                <a:ea typeface="Noto Sans CJK SC Regular"/>
              </a:rPr>
              <a:t>4. (p^¬q^r^</a:t>
            </a:r>
            <a:r>
              <a:rPr b="0" lang="en-US" sz="2400" spc="-1" strike="noStrike">
                <a:latin typeface="LM Roman 17"/>
                <a:ea typeface="Noto Sans CJK SC Regular"/>
              </a:rPr>
              <a:t>s^¬t</a:t>
            </a:r>
            <a:r>
              <a:rPr b="0" lang="en-US" sz="2400" spc="-1" strike="noStrike">
                <a:latin typeface="LM Roman 17"/>
                <a:ea typeface="Noto Sans CJK SC Regular"/>
              </a:rPr>
              <a:t>)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latin typeface="LM Roman 17"/>
                <a:ea typeface="Noto Sans CJK SC Regular"/>
              </a:rPr>
              <a:t>5. (p^q^¬r^</a:t>
            </a:r>
            <a:r>
              <a:rPr b="0" lang="en-US" sz="2400" spc="-1" strike="noStrike">
                <a:latin typeface="LM Roman 17"/>
                <a:ea typeface="Noto Sans CJK SC Regular"/>
              </a:rPr>
              <a:t>¬s^t</a:t>
            </a:r>
            <a:r>
              <a:rPr b="0" lang="en-US" sz="2400" spc="-1" strike="noStrike">
                <a:latin typeface="LM Roman 17"/>
                <a:ea typeface="Noto Sans CJK SC Regular"/>
              </a:rPr>
              <a:t>)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latin typeface="LM Roman 17"/>
                <a:ea typeface="Noto Sans CJK SC Regular"/>
              </a:rPr>
              <a:t>6. (p^q^¬r^</a:t>
            </a:r>
            <a:r>
              <a:rPr b="0" lang="en-US" sz="2400" spc="-1" strike="noStrike">
                <a:latin typeface="LM Roman 17"/>
                <a:ea typeface="Noto Sans CJK SC Regular"/>
              </a:rPr>
              <a:t>s^¬t</a:t>
            </a:r>
            <a:r>
              <a:rPr b="0" lang="en-US" sz="2400" spc="-1" strike="noStrike">
                <a:latin typeface="LM Roman 17"/>
                <a:ea typeface="Noto Sans CJK SC Regular"/>
              </a:rPr>
              <a:t>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6949800" y="3474720"/>
            <a:ext cx="3108600" cy="228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latin typeface="LM Roman 17"/>
                <a:ea typeface="Noto Sans CJK SC Regular"/>
              </a:rPr>
              <a:t>1. (¬p^q^r^t)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latin typeface="LM Roman 17"/>
                <a:ea typeface="Noto Sans CJK SC Regular"/>
              </a:rPr>
              <a:t>2. (¬p^q^r^s)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latin typeface="LM Roman 17"/>
                <a:ea typeface="Noto Sans CJK SC Regular"/>
              </a:rPr>
              <a:t>3. (p^¬q^r^t)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latin typeface="LM Roman 17"/>
                <a:ea typeface="Noto Sans CJK SC Regular"/>
              </a:rPr>
              <a:t>4. (p^¬q^r^s)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latin typeface="LM Roman 17"/>
                <a:ea typeface="Noto Sans CJK SC Regular"/>
              </a:rPr>
              <a:t>5. (p^q^¬r^t)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latin typeface="LM Roman 17"/>
                <a:ea typeface="Noto Sans CJK SC Regular"/>
              </a:rPr>
              <a:t>6. (p^q^¬r^s)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56" name="Line 5"/>
          <p:cNvSpPr/>
          <p:nvPr/>
        </p:nvSpPr>
        <p:spPr>
          <a:xfrm>
            <a:off x="4480200" y="4754880"/>
            <a:ext cx="2286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57" name="Picture 4" descr="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p:blipFill>
        <p:spPr>
          <a:xfrm>
            <a:off x="10041120" y="5960520"/>
            <a:ext cx="2150280" cy="89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188000" y="230040"/>
            <a:ext cx="10017360" cy="1323720"/>
          </a:xfrm>
          <a:prstGeom prst="rect">
            <a:avLst/>
          </a:prstGeom>
          <a:blipFill rotWithShape="0">
            <a:blip r:embed="rId1"/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LM Roman 17"/>
                <a:ea typeface="DejaVu Sans"/>
              </a:rPr>
              <a:t>E N I G M A  L Ó G I C O: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56480" y="1828440"/>
            <a:ext cx="11429640" cy="464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LM Roman 17"/>
                <a:ea typeface="DejaVu Sans"/>
              </a:rPr>
              <a:t>El asesinato de un niño judío en la ciudad de Nueva York trae conmoción al país de los Estados Unidos y la seguridad nacional de encontrar el(los) culpable(s) del hecho. Así mismo, los lideres del Judaísmo entraron a reclamar. 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LM Roman 17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LM Roman 17"/>
                <a:ea typeface="DejaVu Sans"/>
              </a:rPr>
              <a:t>Se sabe que el niño había sido secuestrado la noche anterior y lo encontraron 3 días después descuartizado en un basurero. La policía estatal encontró 5 sospechosos que están dentro del caso, la cual se hallaron pruebas de estos involucrados ¿Podrían ustedes encontrar el(los) culpable(s) de este escándalo nacional a partir de afirmaciones de los 5 sospechosos? 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LM Roman 17"/>
                <a:ea typeface="DejaVu Sans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LM Roman 17"/>
                <a:ea typeface="DejaVu Sans"/>
              </a:rPr>
              <a:t>Las afirmaciones de los testigos son: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LM Roman 17"/>
                <a:ea typeface="DejaVu Sans"/>
              </a:rPr>
              <a:t>Armando: No maté al niño.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LM Roman 17"/>
                <a:ea typeface="DejaVu Sans"/>
              </a:rPr>
              <a:t>Berticio: Estuve con el niño la noche anterior con Ernesto.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LM Roman 17"/>
                <a:ea typeface="DejaVu Sans"/>
              </a:rPr>
              <a:t>Carnicero: No estuve con Berticio en el basurero sino con Armando.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LM Roman 17"/>
                <a:ea typeface="DejaVu Sans"/>
              </a:rPr>
              <a:t>Deductor: Yo vi a Armando hablando con el niño la noche anterior.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LM Roman 17"/>
                <a:ea typeface="DejaVu Sans"/>
              </a:rPr>
              <a:t>Ernesto el Recolector: No vi a Armando con el niño en el caso.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LM Roman 17"/>
                <a:ea typeface="DejaVu Sans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LM Roman 17"/>
                <a:ea typeface="DejaVu Sans"/>
              </a:rPr>
              <a:t>Es pertinente para este caso que de los 5 sospechosos, 2 están mintiendo.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20" name="Picture 4" descr="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p:blipFill>
        <p:spPr>
          <a:xfrm>
            <a:off x="10041120" y="5960520"/>
            <a:ext cx="2150280" cy="89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37720" y="364680"/>
            <a:ext cx="10514880" cy="1324440"/>
          </a:xfrm>
          <a:prstGeom prst="rect">
            <a:avLst/>
          </a:prstGeom>
          <a:blipFill rotWithShape="0">
            <a:blip r:embed="rId1"/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LM Roman 17"/>
                <a:ea typeface="DejaVu Sans"/>
              </a:rPr>
              <a:t>I N D I C A C I O N E S  D E  S O L U C I Ó N: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837720" y="1825200"/>
            <a:ext cx="1051488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LM Roman 17"/>
                <a:ea typeface="DejaVu Sans"/>
              </a:rPr>
              <a:t>Para comenzar, es indispensable representar las frases simples en lenguaje natural a fórmulas. Es posible considerar todos los casos posibles, pero considerando que solo 2 de los testigos están mintiendo, podemos reducir nuestro conjunto de fórmulas a analizar.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LM Roman 17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LM Roman 17"/>
                <a:ea typeface="DejaVu Sans"/>
              </a:rPr>
              <a:t>Algo importante es encontrar relaciones entre proposiciones, de esta manera todo se reducirá a con cluir quién o quiénes son los culpables del asesinato.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3" name="Picture 4" descr="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p:blipFill>
        <p:spPr>
          <a:xfrm>
            <a:off x="10041120" y="5960520"/>
            <a:ext cx="2150280" cy="89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7720" y="364680"/>
            <a:ext cx="10514880" cy="1324440"/>
          </a:xfrm>
          <a:prstGeom prst="rect">
            <a:avLst/>
          </a:prstGeom>
          <a:blipFill rotWithShape="0">
            <a:blip r:embed="rId1"/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LM Roman 17"/>
                <a:ea typeface="DejaVu Sans"/>
              </a:rPr>
              <a:t>C L A V E S  D E  R E P R E S E N T A C I Ó N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837720" y="1825560"/>
            <a:ext cx="10514880" cy="39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LM Roman 17"/>
                <a:ea typeface="DejaVu Sans"/>
              </a:rPr>
              <a:t>Como las afirmaciones de los testigos son proposiciones, es posible convertir estas a proposiciones atómicas.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LM Roman 17"/>
                <a:ea typeface="DejaVu Sans"/>
              </a:rPr>
              <a:t>p: Armando dijo que no mató al niño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LM Roman 17"/>
                <a:ea typeface="DejaVu Sans"/>
              </a:rPr>
              <a:t>q: Berticio dijo que estuvo con Ernesto y el niño en la noche anterior.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LM Roman 17"/>
                <a:ea typeface="DejaVu Sans"/>
              </a:rPr>
              <a:t>r: El carnicero dijo que no estuvo con Berticio en el basurero, sino con Armando.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LM Roman 17"/>
                <a:ea typeface="DejaVu Sans"/>
              </a:rPr>
              <a:t>s: El deductor dijo que Armando habló con el niño en la noche anterior.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LM Roman 17"/>
                <a:ea typeface="DejaVu Sans"/>
              </a:rPr>
              <a:t>t: Ernesto el recolector dijo que no vio a Armando con el niño.</a:t>
            </a:r>
            <a:br/>
            <a:br/>
            <a:r>
              <a:rPr b="1" lang="en-US" sz="2000" spc="-1" strike="noStrike">
                <a:solidFill>
                  <a:srgbClr val="000000"/>
                </a:solidFill>
                <a:latin typeface="LM Roman 17"/>
                <a:ea typeface="DejaVu Sans"/>
              </a:rPr>
              <a:t>De esta manera tendremos que: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LM Roman 17"/>
                <a:ea typeface="DejaVu Sans"/>
              </a:rPr>
              <a:t>¬p: Armando dijo que mató al niño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LM Roman 17"/>
                <a:ea typeface="DejaVu Sans"/>
              </a:rPr>
              <a:t>¬q: Berticio dijo que no estuvo ni con Ernesto ni con el niño en la noche anterior.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LM Roman 17"/>
                <a:ea typeface="DejaVu Sans"/>
              </a:rPr>
              <a:t>¬r: El carnicero dijo que estuvo con Berticio en el basurero, y no con Armando.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LM Roman 17"/>
                <a:ea typeface="DejaVu Sans"/>
              </a:rPr>
              <a:t>¬s: El deductor dijo que Armando no habló con el niño en la noche anterior.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LM Roman 17"/>
                <a:ea typeface="DejaVu Sans"/>
              </a:rPr>
              <a:t>¬t: Ernesto el recolector dijo que vio a Armando con el niño.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6" name="Picture 4" descr="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p:blipFill>
        <p:spPr>
          <a:xfrm>
            <a:off x="10041120" y="5960520"/>
            <a:ext cx="2150280" cy="89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837720" y="364680"/>
            <a:ext cx="10514880" cy="1324440"/>
          </a:xfrm>
          <a:prstGeom prst="rect">
            <a:avLst/>
          </a:prstGeom>
          <a:blipFill rotWithShape="0">
            <a:blip r:embed="rId1"/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2600" spc="-1" strike="noStrike">
                <a:solidFill>
                  <a:srgbClr val="000000"/>
                </a:solidFill>
                <a:latin typeface="LM Roman 17"/>
                <a:ea typeface="DejaVu Sans"/>
              </a:rPr>
              <a:t>R  E  G  L  A  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2102400" y="2102760"/>
            <a:ext cx="7772040" cy="7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LM Roman 17"/>
                <a:ea typeface="DejaVu Sans"/>
              </a:rPr>
              <a:t>Regla 1: Convertir las proposiciones a proposiciones en las cuales la </a:t>
            </a:r>
            <a:r>
              <a:rPr b="1" lang="en-US" sz="2000" spc="-1" strike="noStrike">
                <a:solidFill>
                  <a:srgbClr val="000000"/>
                </a:solidFill>
                <a:latin typeface="LM Roman 17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LM Roman 17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LM Roman 17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LM Roman 17"/>
                <a:ea typeface="DejaVu Sans"/>
              </a:rPr>
              <a:t>información sea pertinente y suficiente.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2102400" y="3108600"/>
            <a:ext cx="7772040" cy="45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LM Roman 17"/>
                <a:ea typeface="DejaVu Sans"/>
              </a:rPr>
              <a:t>Regla 2: Solo dos de las cinco proposiciones son falsas.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2103120" y="4023000"/>
            <a:ext cx="7771680" cy="7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LM Roman 17"/>
                <a:ea typeface="DejaVu Sans"/>
              </a:rPr>
              <a:t>Regla 3: Sean p y q proposiciones. Si p = ¬q, entonces la clasulas que </a:t>
            </a:r>
            <a:r>
              <a:rPr b="1" lang="en-US" sz="2000" spc="-1" strike="noStrike">
                <a:solidFill>
                  <a:srgbClr val="000000"/>
                </a:solidFill>
                <a:latin typeface="LM Roman 17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LM Roman 17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LM Roman 17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LM Roman 17"/>
                <a:ea typeface="DejaVu Sans"/>
              </a:rPr>
              <a:t>tengan p^q  se ignorarán ya que esto es una contradicción.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2102400" y="5120280"/>
            <a:ext cx="7772040" cy="82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LM Roman 17"/>
                <a:ea typeface="DejaVu Sans"/>
              </a:rPr>
              <a:t>Regla 4: Sean p y q proposiciones. Si p = ¬q, entonces p ^ ¬q se </a:t>
            </a:r>
            <a:r>
              <a:rPr b="1" lang="en-US" sz="2000" spc="-1" strike="noStrike">
                <a:solidFill>
                  <a:srgbClr val="000000"/>
                </a:solidFill>
                <a:latin typeface="LM Roman 17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LM Roman 17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LM Roman 17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LM Roman 17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LM Roman 17"/>
                <a:ea typeface="DejaVu Sans"/>
              </a:rPr>
              <a:t>reemplaza por p. 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32" name="Picture 4" descr="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p:blipFill>
        <p:spPr>
          <a:xfrm>
            <a:off x="10041120" y="5960160"/>
            <a:ext cx="2150280" cy="89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47920" y="274680"/>
            <a:ext cx="11246760" cy="1096920"/>
          </a:xfrm>
          <a:prstGeom prst="rect">
            <a:avLst/>
          </a:prstGeom>
          <a:blipFill rotWithShape="0">
            <a:blip r:embed="rId1"/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LM Roman 17"/>
                <a:ea typeface="DejaVu Sans"/>
              </a:rPr>
              <a:t>REGLA 1: CONVERTIR LAS PROPOSICIONES A PROPOSICIONES CON INFORMACIÓN SUFICIENTE.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663840" y="1727280"/>
            <a:ext cx="17964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3"/>
          <p:cNvSpPr/>
          <p:nvPr/>
        </p:nvSpPr>
        <p:spPr>
          <a:xfrm>
            <a:off x="822960" y="1717560"/>
            <a:ext cx="10514880" cy="404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LM Roman 17"/>
                <a:ea typeface="DejaVu Sans"/>
              </a:rPr>
              <a:t>Información tales como las ocupaciones de los testigos y quien dijo cada afirmación son irrelevantes, el lugar y el momento de los hechos también lo son ya que tomaremos como supuesto que todas las afirmaciones son descritas en el basurero y en la noche anterior. Los únicos verbos que útiles son matar y estar. Por lo tanto las proposiciones quedan de la siguiente manera:</a:t>
            </a:r>
            <a:br/>
            <a:br/>
            <a:br/>
            <a:endParaRPr b="0" lang="en-US" sz="2600" spc="-1" strike="noStrike">
              <a:latin typeface="Arial"/>
            </a:endParaRPr>
          </a:p>
        </p:txBody>
      </p:sp>
      <p:pic>
        <p:nvPicPr>
          <p:cNvPr id="136" name="Picture 4" descr="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p:blipFill>
        <p:spPr>
          <a:xfrm>
            <a:off x="10041120" y="5960520"/>
            <a:ext cx="2150280" cy="89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837720" y="364680"/>
            <a:ext cx="1051488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2"/>
          <p:cNvSpPr/>
          <p:nvPr/>
        </p:nvSpPr>
        <p:spPr>
          <a:xfrm>
            <a:off x="443880" y="913680"/>
            <a:ext cx="5394600" cy="484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br/>
            <a:r>
              <a:rPr b="1" lang="en-US" sz="2000" spc="-1" strike="noStrike">
                <a:solidFill>
                  <a:srgbClr val="000000"/>
                </a:solidFill>
                <a:latin typeface="LM Roman 17"/>
                <a:ea typeface="DejaVu Sans"/>
              </a:rPr>
              <a:t>p: Armando no mató al niño.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LM Roman 17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LM Roman 17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LM Roman 17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LM Roman 17"/>
                <a:ea typeface="DejaVu Sans"/>
              </a:rPr>
              <a:t>	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LM Roman 17"/>
                <a:ea typeface="DejaVu Sans"/>
              </a:rPr>
              <a:t>q: Berticio estuvo con Ernesto y el niño.</a:t>
            </a:r>
            <a:r>
              <a:rPr b="1" lang="en-US" sz="2000" spc="-1" strike="noStrike">
                <a:solidFill>
                  <a:srgbClr val="000000"/>
                </a:solidFill>
                <a:latin typeface="LM Roman 17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LM Roman 17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LM Roman 17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LM Roman 17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LM Roman 17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LM Roman 17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LM Roman 17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LM Roman 17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LM Roman 17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LM Roman 17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LM Roman 17"/>
                <a:ea typeface="DejaVu Sans"/>
              </a:rPr>
              <a:t>	</a:t>
            </a:r>
            <a:br/>
            <a:r>
              <a:rPr b="1" lang="en-US" sz="2000" spc="-1" strike="noStrike">
                <a:solidFill>
                  <a:srgbClr val="000000"/>
                </a:solidFill>
                <a:latin typeface="LM Roman 17"/>
                <a:ea typeface="DejaVu Sans"/>
              </a:rPr>
              <a:t>r: El carnicero no estuvo con Berticio, sino con Armando.</a:t>
            </a:r>
            <a:br/>
            <a:br/>
            <a:r>
              <a:rPr b="1" lang="en-US" sz="2000" spc="-1" strike="noStrike">
                <a:solidFill>
                  <a:srgbClr val="000000"/>
                </a:solidFill>
                <a:latin typeface="LM Roman 17"/>
                <a:ea typeface="DejaVu Sans"/>
              </a:rPr>
              <a:t>s: Armando estuvo con el niño.(*)</a:t>
            </a:r>
            <a:br/>
            <a:br/>
            <a:r>
              <a:rPr b="1" lang="en-US" sz="2000" spc="-1" strike="noStrike">
                <a:solidFill>
                  <a:srgbClr val="000000"/>
                </a:solidFill>
                <a:latin typeface="LM Roman 17"/>
                <a:ea typeface="DejaVu Sans"/>
              </a:rPr>
              <a:t>t: Armando no estuvo con el niño.</a:t>
            </a:r>
            <a:br/>
            <a:br/>
            <a:endParaRPr b="0" lang="en-US" sz="20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6492240" y="915120"/>
            <a:ext cx="5394600" cy="484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br/>
            <a:br/>
            <a:r>
              <a:rPr b="1" lang="en-US" sz="2000" spc="-1" strike="noStrike">
                <a:solidFill>
                  <a:srgbClr val="000000"/>
                </a:solidFill>
                <a:latin typeface="LM Roman 17"/>
                <a:ea typeface="DejaVu Sans"/>
              </a:rPr>
              <a:t>¬p: Armando mató al niño.</a:t>
            </a:r>
            <a:r>
              <a:rPr b="1" lang="en-US" sz="2000" spc="-1" strike="noStrike">
                <a:solidFill>
                  <a:srgbClr val="000000"/>
                </a:solidFill>
                <a:latin typeface="LM Roman 17"/>
                <a:ea typeface="DejaVu Sans"/>
              </a:rPr>
              <a:t>	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LM Roman 17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LM Roman 17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LM Roman 17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LM Roman 17"/>
                <a:ea typeface="DejaVu Sans"/>
              </a:rPr>
              <a:t>	</a:t>
            </a:r>
            <a:br/>
            <a:r>
              <a:rPr b="1" lang="en-US" sz="2000" spc="-1" strike="noStrike">
                <a:solidFill>
                  <a:srgbClr val="000000"/>
                </a:solidFill>
                <a:latin typeface="LM Roman 17"/>
                <a:ea typeface="DejaVu Sans"/>
              </a:rPr>
              <a:t>¬q: Berticio no estuvo ni con Ernesto, ni con el niño.</a:t>
            </a:r>
            <a:r>
              <a:rPr b="1" lang="en-US" sz="2000" spc="-1" strike="noStrike">
                <a:solidFill>
                  <a:srgbClr val="000000"/>
                </a:solidFill>
                <a:latin typeface="LM Roman 17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LM Roman 17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LM Roman 17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LM Roman 17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LM Roman 17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LM Roman 17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LM Roman 17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LM Roman 17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LM Roman 17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LM Roman 17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LM Roman 17"/>
                <a:ea typeface="DejaVu Sans"/>
              </a:rPr>
              <a:t>	</a:t>
            </a:r>
            <a:br/>
            <a:r>
              <a:rPr b="1" lang="en-US" sz="2000" spc="-1" strike="noStrike">
                <a:solidFill>
                  <a:srgbClr val="000000"/>
                </a:solidFill>
                <a:latin typeface="LM Roman 17"/>
                <a:ea typeface="DejaVu Sans"/>
              </a:rPr>
              <a:t>¬r: El carnicero estuvo con Berticio, pero no con Armando.</a:t>
            </a:r>
            <a:br/>
            <a:br/>
            <a:r>
              <a:rPr b="1" lang="en-US" sz="2000" spc="-1" strike="noStrike">
                <a:solidFill>
                  <a:srgbClr val="000000"/>
                </a:solidFill>
                <a:latin typeface="LM Roman 17"/>
                <a:ea typeface="DejaVu Sans"/>
              </a:rPr>
              <a:t>¬s: Armando no estuvo con el niño.(*)</a:t>
            </a:r>
            <a:br/>
            <a:br/>
            <a:r>
              <a:rPr b="1" lang="en-US" sz="2000" spc="-1" strike="noStrike">
                <a:solidFill>
                  <a:srgbClr val="000000"/>
                </a:solidFill>
                <a:latin typeface="LM Roman 17"/>
                <a:ea typeface="DejaVu Sans"/>
              </a:rPr>
              <a:t>¬t: Armando estuvo con el niño.</a:t>
            </a:r>
            <a:br/>
            <a:br/>
            <a:endParaRPr b="0" lang="en-US" sz="2000" spc="-1" strike="noStrike">
              <a:latin typeface="Arial"/>
            </a:endParaRPr>
          </a:p>
        </p:txBody>
      </p:sp>
      <p:pic>
        <p:nvPicPr>
          <p:cNvPr id="140" name="Picture 4" descr="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"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p:blipFill>
        <p:spPr>
          <a:xfrm>
            <a:off x="10041120" y="5961240"/>
            <a:ext cx="2150280" cy="897480"/>
          </a:xfrm>
          <a:prstGeom prst="rect">
            <a:avLst/>
          </a:prstGeom>
          <a:ln>
            <a:noFill/>
          </a:ln>
        </p:spPr>
      </p:pic>
      <p:sp>
        <p:nvSpPr>
          <p:cNvPr id="141" name="TextShape 4"/>
          <p:cNvSpPr txBox="1"/>
          <p:nvPr/>
        </p:nvSpPr>
        <p:spPr>
          <a:xfrm>
            <a:off x="640080" y="5943600"/>
            <a:ext cx="9052560" cy="80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000" spc="-1" strike="noStrike">
                <a:latin typeface="LM Roman 17"/>
              </a:rPr>
              <a:t>(*) Armando habló con el niño implica Armando estuvo con el niño</a:t>
            </a:r>
            <a:br/>
            <a:r>
              <a:rPr b="0" lang="en-US" sz="2000" spc="-1" strike="noStrike">
                <a:latin typeface="LM Roman 17"/>
              </a:rPr>
              <a:t>     Armando no habló con el niño implica Armando no estuvo con el niño</a:t>
            </a:r>
            <a:endParaRPr b="0" lang="en-US" sz="2000" spc="-1" strike="noStrike">
              <a:latin typeface="LM Roman 17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549000" y="301320"/>
            <a:ext cx="11155320" cy="1253160"/>
          </a:xfrm>
          <a:prstGeom prst="rect">
            <a:avLst/>
          </a:prstGeom>
          <a:blipFill rotWithShape="0">
            <a:blip r:embed="rId1"/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latin typeface="LM Roman 17"/>
              </a:rPr>
              <a:t>REGLA 2: SOLO DOS DE LAS CINCO PROPOSICIONES SON FALSAS.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39360" y="1645920"/>
            <a:ext cx="10881000" cy="476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600" spc="-1" strike="noStrike">
                <a:latin typeface="LM Roman 17"/>
              </a:rPr>
              <a:t>En esta regla se establecen las primeras clausulas que se van a analizar. Son diez clausulas distintas las cuales solamente dos de ellas son falsas.</a:t>
            </a:r>
            <a:br/>
            <a:endParaRPr b="0" lang="en-US" sz="2600" spc="-1" strike="noStrike">
              <a:latin typeface="Arial"/>
            </a:endParaRPr>
          </a:p>
        </p:txBody>
      </p:sp>
      <p:pic>
        <p:nvPicPr>
          <p:cNvPr id="144" name="Picture 4" descr="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p:blipFill>
        <p:spPr>
          <a:xfrm>
            <a:off x="10041120" y="5960520"/>
            <a:ext cx="2150280" cy="897480"/>
          </a:xfrm>
          <a:prstGeom prst="rect">
            <a:avLst/>
          </a:prstGeom>
          <a:ln>
            <a:noFill/>
          </a:ln>
        </p:spPr>
      </p:pic>
      <p:sp>
        <p:nvSpPr>
          <p:cNvPr id="145" name="CustomShape 3"/>
          <p:cNvSpPr/>
          <p:nvPr/>
        </p:nvSpPr>
        <p:spPr>
          <a:xfrm>
            <a:off x="4298040" y="2870280"/>
            <a:ext cx="3108600" cy="371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LM Roman 17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LM Roman 17"/>
              </a:rPr>
              <a:t>1. (¬p^¬q^r^s^t)  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LM Roman 17"/>
                <a:ea typeface="Noto Sans CJK SC Regular"/>
              </a:rPr>
              <a:t>2. (¬p^q^¬r^s^t)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LM Roman 17"/>
                <a:ea typeface="Noto Sans CJK SC Regular"/>
              </a:rPr>
              <a:t>3. (¬p^q^r^¬s^t)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LM Roman 17"/>
                <a:ea typeface="Noto Sans CJK SC Regular"/>
              </a:rPr>
              <a:t>4. (¬p^q^r^s^¬t)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LM Roman 17"/>
                <a:ea typeface="Noto Sans CJK SC Regular"/>
              </a:rPr>
              <a:t>5. (p^¬q^¬r^s^t)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LM Roman 17"/>
                <a:ea typeface="Noto Sans CJK SC Regular"/>
              </a:rPr>
              <a:t>6. (p^¬q^r^¬s^t)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LM Roman 17"/>
                <a:ea typeface="Noto Sans CJK SC Regular"/>
              </a:rPr>
              <a:t>7. (p^¬q^r^s^¬t)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LM Roman 17"/>
                <a:ea typeface="Noto Sans CJK SC Regular"/>
              </a:rPr>
              <a:t>8. (p^q^¬r^¬s^t)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LM Roman 17"/>
                <a:ea typeface="Noto Sans CJK SC Regular"/>
              </a:rPr>
              <a:t>9. (p^q^¬r^s^¬t)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LM Roman 17"/>
                <a:ea typeface="Noto Sans CJK SC Regular"/>
              </a:rPr>
              <a:t>10. (p^q^r^¬s^¬t)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47920" y="274320"/>
            <a:ext cx="11246760" cy="1280160"/>
          </a:xfrm>
          <a:prstGeom prst="rect">
            <a:avLst/>
          </a:prstGeom>
          <a:blipFill rotWithShape="0">
            <a:blip r:embed="rId1"/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200" spc="-1" strike="noStrike">
                <a:latin typeface="LM Roman 17"/>
              </a:rPr>
              <a:t>REGLA 3: SEAN P Y Q PROPOSICIONES. SI P = ¬Q, ENTONCES LAS CLAUSULAS QUE TENGAN P ^ Q SE DESCARTARÁN.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639360" y="1736640"/>
            <a:ext cx="11063880" cy="238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latin typeface="LM Roman 17"/>
              </a:rPr>
              <a:t>Note que s = ¬t y por esto t = ¬s, de esta manera solo quedan seis clausulas válidad, se descartan las clausulas número 1, 2, 5 y 10.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914400" y="2834640"/>
            <a:ext cx="3108600" cy="3566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ce181e"/>
                </a:solidFill>
                <a:latin typeface="LM Roman 17"/>
              </a:rPr>
              <a:t>  </a:t>
            </a:r>
            <a:r>
              <a:rPr b="0" lang="en-US" sz="2200" spc="-1" strike="noStrike">
                <a:solidFill>
                  <a:srgbClr val="ce181e"/>
                </a:solidFill>
                <a:latin typeface="LM Roman 17"/>
              </a:rPr>
              <a:t>1. (¬p^¬q^r^s^t) 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ce181e"/>
                </a:solidFill>
                <a:latin typeface="LM Roman 17"/>
                <a:ea typeface="Noto Sans CJK SC Regular"/>
              </a:rPr>
              <a:t>2. (¬p^q^¬r^s^t)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LM Roman 17"/>
                <a:ea typeface="Noto Sans CJK SC Regular"/>
              </a:rPr>
              <a:t>3. (¬p^q^r^¬s^t)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LM Roman 17"/>
                <a:ea typeface="Noto Sans CJK SC Regular"/>
              </a:rPr>
              <a:t>4. (¬p^q^r^s^¬t)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ce181e"/>
                </a:solidFill>
                <a:latin typeface="LM Roman 17"/>
                <a:ea typeface="Noto Sans CJK SC Regular"/>
              </a:rPr>
              <a:t>5. (p^¬q^¬r^s^t)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LM Roman 17"/>
                <a:ea typeface="Noto Sans CJK SC Regular"/>
              </a:rPr>
              <a:t>6. (p^¬q^r^¬s^t)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LM Roman 17"/>
                <a:ea typeface="Noto Sans CJK SC Regular"/>
              </a:rPr>
              <a:t>7. (p^¬q^r^s^¬t)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LM Roman 17"/>
                <a:ea typeface="Noto Sans CJK SC Regular"/>
              </a:rPr>
              <a:t>8. (p^q^¬r^¬s^t)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LM Roman 17"/>
                <a:ea typeface="Noto Sans CJK SC Regular"/>
              </a:rPr>
              <a:t>9. (p^q^¬r^s^¬t)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ce181e"/>
                </a:solidFill>
                <a:latin typeface="LM Roman 17"/>
                <a:ea typeface="Noto Sans CJK SC Regular"/>
              </a:rPr>
              <a:t>10. (p^q^r^¬s^¬t)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7772760" y="3291840"/>
            <a:ext cx="3108600" cy="2194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200" spc="-1" strike="noStrike">
                <a:latin typeface="LM Roman 17"/>
                <a:ea typeface="Noto Sans CJK SC Regular"/>
              </a:rPr>
              <a:t>1. (¬p^q^r^¬s^t)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latin typeface="LM Roman 17"/>
                <a:ea typeface="Noto Sans CJK SC Regular"/>
              </a:rPr>
              <a:t>2. (¬p^q^r^s^¬t)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latin typeface="LM Roman 17"/>
                <a:ea typeface="Noto Sans CJK SC Regular"/>
              </a:rPr>
              <a:t>3. (p^¬q^r^¬s^t)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latin typeface="LM Roman 17"/>
                <a:ea typeface="Noto Sans CJK SC Regular"/>
              </a:rPr>
              <a:t>4. (p^¬q^r^s^¬t)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latin typeface="LM Roman 17"/>
                <a:ea typeface="Noto Sans CJK SC Regular"/>
              </a:rPr>
              <a:t>5. (p^q^¬r^¬s^t)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latin typeface="LM Roman 17"/>
                <a:ea typeface="Noto Sans CJK SC Regular"/>
              </a:rPr>
              <a:t>6. (p^q^¬r^s^¬t)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150" name="Line 5"/>
          <p:cNvSpPr/>
          <p:nvPr/>
        </p:nvSpPr>
        <p:spPr>
          <a:xfrm>
            <a:off x="4388760" y="4571280"/>
            <a:ext cx="31089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51" name="Picture 4" descr="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p:blipFill>
        <p:spPr>
          <a:xfrm>
            <a:off x="10041120" y="5960520"/>
            <a:ext cx="2150280" cy="89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Application>LibreOffice/6.0.3.2$Linux_X86_64 LibreOffice_project/00m0$Build-2</Application>
  <Words>39</Words>
  <Paragraphs>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2018-09-10T00:55:55Z</dcterms:created>
  <dc:creator>Alejandra Campo Archbold</dc:creator>
  <dc:description/>
  <dc:language>en-US</dc:language>
  <cp:lastModifiedBy/>
  <dcterms:modified xsi:type="dcterms:W3CDTF">2018-09-16T22:14:32Z</dcterms:modified>
  <cp:revision>20</cp:revision>
  <dc:subject/>
  <dc:title>¿Quién es el culpable?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