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Dosis ExtraLight" panose="020B0604020202020204" charset="0"/>
      <p:regular r:id="rId33"/>
      <p:bold r:id="rId34"/>
    </p:embeddedFont>
    <p:embeddedFont>
      <p:font typeface="Titillium Web" panose="020B0604020202020204" charset="0"/>
      <p:regular r:id="rId35"/>
      <p:bold r:id="rId36"/>
      <p:italic r:id="rId37"/>
      <p:boldItalic r:id="rId38"/>
    </p:embeddedFont>
    <p:embeddedFont>
      <p:font typeface="Titillium Web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Google Shape;38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gb7c088d56a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3" name="Google Shape;3893;gb7c088d56a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gb7c088d56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1" name="Google Shape;3901;gb7c088d56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gb7c088d56a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7" name="Google Shape;3907;gb7c088d56a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b7c088d56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b7c088d56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b7c088d56a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b7c088d56a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gb7c088d56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Google Shape;3924;gb7c088d56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gb7c088d56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0" name="Google Shape;3930;gb7c088d56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b7c088d56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b7c088d56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b7c088d56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Google Shape;3944;gb7c088d56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gb7c088d56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4" name="Google Shape;3954;gb7c088d56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gb7c50c7a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gb7c50c7a4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gb7c088d56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6" name="Google Shape;3966;gb7c088d56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gb7c088d56a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8" name="Google Shape;3978;gb7c088d56a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b7c088d56a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b7c088d56a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gb7c088d56a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8" name="Google Shape;3988;gb7c088d56a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gb7c088d56a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3" name="Google Shape;3993;gb7c088d56a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b7c088d56a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b7c088d56a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c03f2f95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c03f2f95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gb7c50c7a4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0" name="Google Shape;4010;gb7c50c7a4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Google Shape;4015;gb7c088d56a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6" name="Google Shape;4016;gb7c088d56a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b7c088d5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b7c088d5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gb7c50c7a4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5" name="Google Shape;3855;gb7c50c7a4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b7c50c7a4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b7c50c7a4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b7e496ed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b7e496ed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b7c088d56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b7c088d56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b7c088d56a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b7c088d56a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b7c088d56a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b7c088d56a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3" name="Google Shape;3233;p1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2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2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2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2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2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2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2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2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2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2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2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2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2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2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2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2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2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2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2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2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2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2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0" name="Google Shape;3290;p1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1" name="Google Shape;3291;p12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2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2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2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2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2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2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2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2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2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2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2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2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2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2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2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2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2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2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2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2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2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2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2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2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3" name="Google Shape;3353;p1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4" name="Google Shape;3354;p12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2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2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2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2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2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2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2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2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2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2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2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2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2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2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2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2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2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2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2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2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2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2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2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2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2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2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2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2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2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2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2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2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2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2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2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2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2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2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2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2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5" name="Google Shape;3455;p1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6" name="Google Shape;3456;p12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2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2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2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2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2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2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2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2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2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2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2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2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2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2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2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2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2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2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2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6" name="Google Shape;3506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8" name="Google Shape;3508;p13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9" name="Google Shape;3509;p13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3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3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3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3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3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3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3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3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3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3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3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3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3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3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3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3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3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3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3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3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3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3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3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3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3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3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3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3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3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3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3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3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3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3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3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3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3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3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3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3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3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3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3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3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3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3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3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3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3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3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3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3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3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3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3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3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3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3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3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3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3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3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3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3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3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3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3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3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3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3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3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3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3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3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3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3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3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3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3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3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3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3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3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3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3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3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3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3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3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3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3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3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3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3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3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3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3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3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3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3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3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3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3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3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3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3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3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3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3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3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3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3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3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3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0" name="Google Shape;3670;p13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1" name="Google Shape;3671;p13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3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3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3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3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3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3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3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3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3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3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3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3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3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3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3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3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3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3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3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3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3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3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3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3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3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3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3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3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3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3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3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3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3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3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3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3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3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3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3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3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3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3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3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3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3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3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3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3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3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3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3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3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3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3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3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3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3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3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3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3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3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3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3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3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3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3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3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3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3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3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3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3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3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3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3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3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3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3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3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3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3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3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3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3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3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3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3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3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3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3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3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3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3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3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3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3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3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3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3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3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3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3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3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3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3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3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3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3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3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3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3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3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3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3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2" name="Google Shape;3832;p1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5" name="Google Shape;1565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6" name="Google Shape;1566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4" name="Google Shape;1624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7" name="Google Shape;1687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89" name="Google Shape;1789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9" name="Google Shape;1839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2" name="Google Shape;1842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1" name="Google Shape;2121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1" name="Google Shape;2401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8" name="Google Shape;2678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14"/>
          <p:cNvSpPr txBox="1">
            <a:spLocks noGrp="1"/>
          </p:cNvSpPr>
          <p:nvPr>
            <p:ph type="ctrTitle"/>
          </p:nvPr>
        </p:nvSpPr>
        <p:spPr>
          <a:xfrm>
            <a:off x="762000" y="610800"/>
            <a:ext cx="5396700" cy="3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Using NLP to Make Sense of Global Politics</a:t>
            </a:r>
            <a:endParaRPr sz="5800"/>
          </a:p>
        </p:txBody>
      </p:sp>
      <p:sp>
        <p:nvSpPr>
          <p:cNvPr id="3838" name="Google Shape;3838;p14"/>
          <p:cNvSpPr txBox="1"/>
          <p:nvPr/>
        </p:nvSpPr>
        <p:spPr>
          <a:xfrm>
            <a:off x="814375" y="37302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Nicolas de Zamaróczy  |  Jan. 2021</a:t>
            </a:r>
            <a:endParaRPr>
              <a:solidFill>
                <a:schemeClr val="accen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839" name="Google Shape;3839;p14"/>
          <p:cNvCxnSpPr/>
          <p:nvPr/>
        </p:nvCxnSpPr>
        <p:spPr>
          <a:xfrm>
            <a:off x="889400" y="3580200"/>
            <a:ext cx="264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p23"/>
          <p:cNvSpPr txBox="1"/>
          <p:nvPr/>
        </p:nvSpPr>
        <p:spPr>
          <a:xfrm>
            <a:off x="0" y="2975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Mentions of Climate Change at the UNGD over Time</a:t>
            </a:r>
            <a:endParaRPr sz="20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96" name="Google Shape;3896;p23"/>
          <p:cNvPicPr preferRelativeResize="0"/>
          <p:nvPr/>
        </p:nvPicPr>
        <p:blipFill rotWithShape="1">
          <a:blip r:embed="rId3">
            <a:alphaModFix/>
          </a:blip>
          <a:srcRect t="6472" r="2190"/>
          <a:stretch/>
        </p:blipFill>
        <p:spPr>
          <a:xfrm>
            <a:off x="59950" y="1092850"/>
            <a:ext cx="9084050" cy="36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7" name="Google Shape;3897;p23"/>
          <p:cNvSpPr txBox="1"/>
          <p:nvPr/>
        </p:nvSpPr>
        <p:spPr>
          <a:xfrm>
            <a:off x="4832775" y="1428125"/>
            <a:ext cx="170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Al Gore’s </a:t>
            </a:r>
            <a:endParaRPr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An Inconvenient Truth</a:t>
            </a:r>
            <a:endParaRPr i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98" name="Google Shape;3898;p23"/>
          <p:cNvSpPr/>
          <p:nvPr/>
        </p:nvSpPr>
        <p:spPr>
          <a:xfrm>
            <a:off x="6193625" y="1993100"/>
            <a:ext cx="578625" cy="210150"/>
          </a:xfrm>
          <a:custGeom>
            <a:avLst/>
            <a:gdLst/>
            <a:ahLst/>
            <a:cxnLst/>
            <a:rect l="l" t="t" r="r" b="b"/>
            <a:pathLst>
              <a:path w="23145" h="8406" extrusionOk="0">
                <a:moveTo>
                  <a:pt x="0" y="0"/>
                </a:moveTo>
                <a:cubicBezTo>
                  <a:pt x="3598" y="7197"/>
                  <a:pt x="15950" y="10460"/>
                  <a:pt x="23145" y="685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24"/>
          <p:cNvSpPr txBox="1"/>
          <p:nvPr/>
        </p:nvSpPr>
        <p:spPr>
          <a:xfrm>
            <a:off x="0" y="1689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Mentions of Various Topics at the UNGD</a:t>
            </a:r>
            <a:endParaRPr sz="20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04" name="Google Shape;3904;p24"/>
          <p:cNvPicPr preferRelativeResize="0"/>
          <p:nvPr/>
        </p:nvPicPr>
        <p:blipFill rotWithShape="1">
          <a:blip r:embed="rId3">
            <a:alphaModFix/>
          </a:blip>
          <a:srcRect t="4752" r="1195"/>
          <a:stretch/>
        </p:blipFill>
        <p:spPr>
          <a:xfrm>
            <a:off x="762000" y="614450"/>
            <a:ext cx="7459250" cy="4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9" name="Google Shape;3909;p25"/>
          <p:cNvPicPr preferRelativeResize="0"/>
          <p:nvPr/>
        </p:nvPicPr>
        <p:blipFill rotWithShape="1">
          <a:blip r:embed="rId3">
            <a:alphaModFix/>
          </a:blip>
          <a:srcRect t="4425" r="3446"/>
          <a:stretch/>
        </p:blipFill>
        <p:spPr>
          <a:xfrm>
            <a:off x="451288" y="518775"/>
            <a:ext cx="8241426" cy="4624726"/>
          </a:xfrm>
          <a:prstGeom prst="rect">
            <a:avLst/>
          </a:prstGeom>
          <a:noFill/>
          <a:ln>
            <a:noFill/>
          </a:ln>
        </p:spPr>
      </p:pic>
      <p:sp>
        <p:nvSpPr>
          <p:cNvPr id="3910" name="Google Shape;3910;p25"/>
          <p:cNvSpPr txBox="1"/>
          <p:nvPr/>
        </p:nvSpPr>
        <p:spPr>
          <a:xfrm>
            <a:off x="0" y="165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Mentions of Various Topics at the UNGD (normalized)</a:t>
            </a:r>
            <a:endParaRPr sz="20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6"/>
          <p:cNvSpPr txBox="1">
            <a:spLocks noGrp="1"/>
          </p:cNvSpPr>
          <p:nvPr>
            <p:ph type="body" idx="1"/>
          </p:nvPr>
        </p:nvSpPr>
        <p:spPr>
          <a:xfrm>
            <a:off x="726875" y="531825"/>
            <a:ext cx="5450100" cy="4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 i="0"/>
              <a:t>Application 2:</a:t>
            </a:r>
            <a:endParaRPr sz="2900" i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 i="0"/>
              <a:t>Topic Tracing at the Country Level</a:t>
            </a:r>
            <a:endParaRPr sz="2900" i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Which countries over-mention terrorism?  Which countries under-mention terrorism?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0" name="Google Shape;3920;p27"/>
          <p:cNvPicPr preferRelativeResize="0"/>
          <p:nvPr/>
        </p:nvPicPr>
        <p:blipFill rotWithShape="1">
          <a:blip r:embed="rId3">
            <a:alphaModFix/>
          </a:blip>
          <a:srcRect t="3790" r="2056"/>
          <a:stretch/>
        </p:blipFill>
        <p:spPr>
          <a:xfrm>
            <a:off x="0" y="26440"/>
            <a:ext cx="9144000" cy="5117058"/>
          </a:xfrm>
          <a:prstGeom prst="rect">
            <a:avLst/>
          </a:prstGeom>
          <a:noFill/>
          <a:ln>
            <a:noFill/>
          </a:ln>
        </p:spPr>
      </p:pic>
      <p:sp>
        <p:nvSpPr>
          <p:cNvPr id="3921" name="Google Shape;3921;p27"/>
          <p:cNvSpPr txBox="1"/>
          <p:nvPr/>
        </p:nvSpPr>
        <p:spPr>
          <a:xfrm>
            <a:off x="0" y="4499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Average Yearly Mentions of Terrorism by Country</a:t>
            </a:r>
            <a:endParaRPr sz="20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28"/>
          <p:cNvSpPr txBox="1"/>
          <p:nvPr/>
        </p:nvSpPr>
        <p:spPr>
          <a:xfrm>
            <a:off x="0" y="4499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Terrorism Casualties vs. Terrorism Mentions by Country</a:t>
            </a:r>
            <a:endParaRPr sz="20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27" name="Google Shape;39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525"/>
            <a:ext cx="9144001" cy="42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9"/>
          <p:cNvSpPr txBox="1">
            <a:spLocks noGrp="1"/>
          </p:cNvSpPr>
          <p:nvPr>
            <p:ph type="body" idx="1"/>
          </p:nvPr>
        </p:nvSpPr>
        <p:spPr>
          <a:xfrm>
            <a:off x="832350" y="725550"/>
            <a:ext cx="5325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/>
              <a:t>Application 3:</a:t>
            </a:r>
            <a:endParaRPr i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0"/>
              <a:t>Semantic Similarity Analysis</a:t>
            </a:r>
            <a:endParaRPr i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Is Russia more of a “European” country or an “Asian” country?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7" name="Google Shape;3937;p30"/>
          <p:cNvPicPr preferRelativeResize="0"/>
          <p:nvPr/>
        </p:nvPicPr>
        <p:blipFill rotWithShape="1">
          <a:blip r:embed="rId3">
            <a:alphaModFix/>
          </a:blip>
          <a:srcRect t="5704" r="3614"/>
          <a:stretch/>
        </p:blipFill>
        <p:spPr>
          <a:xfrm>
            <a:off x="411625" y="581025"/>
            <a:ext cx="814420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8" name="Google Shape;3938;p30"/>
          <p:cNvSpPr txBox="1"/>
          <p:nvPr/>
        </p:nvSpPr>
        <p:spPr>
          <a:xfrm>
            <a:off x="0" y="122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Semantic Similarity of Russian UNGD Speeches to Selected Other Countries</a:t>
            </a:r>
            <a:endParaRPr sz="20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9" name="Google Shape;3939;p30"/>
          <p:cNvSpPr/>
          <p:nvPr/>
        </p:nvSpPr>
        <p:spPr>
          <a:xfrm>
            <a:off x="246450" y="803675"/>
            <a:ext cx="165300" cy="3600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30"/>
          <p:cNvSpPr txBox="1"/>
          <p:nvPr/>
        </p:nvSpPr>
        <p:spPr>
          <a:xfrm rot="-5400000">
            <a:off x="-429300" y="1194125"/>
            <a:ext cx="115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tillium Web Light"/>
                <a:ea typeface="Titillium Web Light"/>
                <a:cs typeface="Titillium Web Light"/>
                <a:sym typeface="Titillium Web Light"/>
              </a:rPr>
              <a:t>More Similar</a:t>
            </a:r>
            <a:endParaRPr sz="12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1" name="Google Shape;3941;p30"/>
          <p:cNvSpPr txBox="1"/>
          <p:nvPr/>
        </p:nvSpPr>
        <p:spPr>
          <a:xfrm rot="-5400000">
            <a:off x="-679350" y="3361300"/>
            <a:ext cx="165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tillium Web Light"/>
                <a:ea typeface="Titillium Web Light"/>
                <a:cs typeface="Titillium Web Light"/>
                <a:sym typeface="Titillium Web Light"/>
              </a:rPr>
              <a:t>Less Similar</a:t>
            </a:r>
            <a:endParaRPr sz="12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6" name="Google Shape;3946;p31"/>
          <p:cNvPicPr preferRelativeResize="0"/>
          <p:nvPr/>
        </p:nvPicPr>
        <p:blipFill rotWithShape="1">
          <a:blip r:embed="rId3">
            <a:alphaModFix/>
          </a:blip>
          <a:srcRect t="4351" r="1146"/>
          <a:stretch/>
        </p:blipFill>
        <p:spPr>
          <a:xfrm>
            <a:off x="564025" y="515225"/>
            <a:ext cx="8108475" cy="46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7" name="Google Shape;3947;p31"/>
          <p:cNvSpPr txBox="1"/>
          <p:nvPr/>
        </p:nvSpPr>
        <p:spPr>
          <a:xfrm>
            <a:off x="0" y="122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Semantic Similarity of Russian UNGD Speeches to Comparison Groups over Time</a:t>
            </a:r>
            <a:endParaRPr sz="19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3948" name="Google Shape;3948;p31"/>
          <p:cNvGrpSpPr/>
          <p:nvPr/>
        </p:nvGrpSpPr>
        <p:grpSpPr>
          <a:xfrm>
            <a:off x="37349" y="565571"/>
            <a:ext cx="551084" cy="3914932"/>
            <a:chOff x="-38850" y="803675"/>
            <a:chExt cx="450600" cy="3600600"/>
          </a:xfrm>
        </p:grpSpPr>
        <p:sp>
          <p:nvSpPr>
            <p:cNvPr id="3949" name="Google Shape;3949;p31"/>
            <p:cNvSpPr/>
            <p:nvPr/>
          </p:nvSpPr>
          <p:spPr>
            <a:xfrm>
              <a:off x="246450" y="803675"/>
              <a:ext cx="165300" cy="3600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1"/>
            <p:cNvSpPr txBox="1"/>
            <p:nvPr/>
          </p:nvSpPr>
          <p:spPr>
            <a:xfrm rot="-5400000">
              <a:off x="-462900" y="1227725"/>
              <a:ext cx="11502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More Similar</a:t>
              </a:r>
              <a:endParaRPr sz="120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3951" name="Google Shape;3951;p31"/>
            <p:cNvSpPr txBox="1"/>
            <p:nvPr/>
          </p:nvSpPr>
          <p:spPr>
            <a:xfrm rot="-5400000">
              <a:off x="-712950" y="3394900"/>
              <a:ext cx="1650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Less Similar</a:t>
              </a:r>
              <a:endParaRPr sz="120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6" name="Google Shape;3956;p32"/>
          <p:cNvPicPr preferRelativeResize="0"/>
          <p:nvPr/>
        </p:nvPicPr>
        <p:blipFill rotWithShape="1">
          <a:blip r:embed="rId3">
            <a:alphaModFix/>
          </a:blip>
          <a:srcRect t="4571" r="999"/>
          <a:stretch/>
        </p:blipFill>
        <p:spPr>
          <a:xfrm>
            <a:off x="487825" y="525900"/>
            <a:ext cx="8318876" cy="46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7" name="Google Shape;3957;p32"/>
          <p:cNvSpPr txBox="1"/>
          <p:nvPr/>
        </p:nvSpPr>
        <p:spPr>
          <a:xfrm>
            <a:off x="0" y="122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Semantic Similarity of Russian UNGD Speeches to Comparison Groups over Time</a:t>
            </a:r>
            <a:endParaRPr sz="19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58" name="Google Shape;3958;p32"/>
          <p:cNvSpPr txBox="1"/>
          <p:nvPr/>
        </p:nvSpPr>
        <p:spPr>
          <a:xfrm>
            <a:off x="3613575" y="3104525"/>
            <a:ext cx="170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2000</a:t>
            </a:r>
            <a:endParaRPr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Putin comes to power</a:t>
            </a:r>
            <a:endParaRPr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59" name="Google Shape;3959;p32"/>
          <p:cNvSpPr/>
          <p:nvPr/>
        </p:nvSpPr>
        <p:spPr>
          <a:xfrm>
            <a:off x="4974425" y="3669500"/>
            <a:ext cx="578625" cy="210150"/>
          </a:xfrm>
          <a:custGeom>
            <a:avLst/>
            <a:gdLst/>
            <a:ahLst/>
            <a:cxnLst/>
            <a:rect l="l" t="t" r="r" b="b"/>
            <a:pathLst>
              <a:path w="23145" h="8406" extrusionOk="0">
                <a:moveTo>
                  <a:pt x="0" y="0"/>
                </a:moveTo>
                <a:cubicBezTo>
                  <a:pt x="3598" y="7197"/>
                  <a:pt x="15950" y="10460"/>
                  <a:pt x="23145" y="685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960" name="Google Shape;3960;p32"/>
          <p:cNvGrpSpPr/>
          <p:nvPr/>
        </p:nvGrpSpPr>
        <p:grpSpPr>
          <a:xfrm>
            <a:off x="-38851" y="565571"/>
            <a:ext cx="551084" cy="3914932"/>
            <a:chOff x="-38850" y="803675"/>
            <a:chExt cx="450600" cy="3600600"/>
          </a:xfrm>
        </p:grpSpPr>
        <p:sp>
          <p:nvSpPr>
            <p:cNvPr id="3961" name="Google Shape;3961;p32"/>
            <p:cNvSpPr/>
            <p:nvPr/>
          </p:nvSpPr>
          <p:spPr>
            <a:xfrm>
              <a:off x="246450" y="803675"/>
              <a:ext cx="165300" cy="3600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2"/>
            <p:cNvSpPr txBox="1"/>
            <p:nvPr/>
          </p:nvSpPr>
          <p:spPr>
            <a:xfrm rot="-5400000">
              <a:off x="-462900" y="1227725"/>
              <a:ext cx="11502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More Similar</a:t>
              </a:r>
              <a:endParaRPr sz="120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3963" name="Google Shape;3963;p32"/>
            <p:cNvSpPr txBox="1"/>
            <p:nvPr/>
          </p:nvSpPr>
          <p:spPr>
            <a:xfrm rot="-5400000">
              <a:off x="-712950" y="3394900"/>
              <a:ext cx="1650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Less Similar</a:t>
              </a:r>
              <a:endParaRPr sz="120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GOALS</a:t>
            </a:r>
            <a:endParaRPr/>
          </a:p>
        </p:txBody>
      </p:sp>
      <p:sp>
        <p:nvSpPr>
          <p:cNvPr id="3845" name="Google Shape;3845;p1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Learn SpaCy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Create a practical, easy demonstration for integrating International Relations content with data science methods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Help get the word out about the United Nations General Debate Corus (UNGDC)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8" name="Google Shape;3968;p33"/>
          <p:cNvPicPr preferRelativeResize="0"/>
          <p:nvPr/>
        </p:nvPicPr>
        <p:blipFill rotWithShape="1">
          <a:blip r:embed="rId3">
            <a:alphaModFix/>
          </a:blip>
          <a:srcRect t="4571" r="3110"/>
          <a:stretch/>
        </p:blipFill>
        <p:spPr>
          <a:xfrm>
            <a:off x="487825" y="525900"/>
            <a:ext cx="8105475" cy="46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9" name="Google Shape;3969;p33"/>
          <p:cNvSpPr txBox="1"/>
          <p:nvPr/>
        </p:nvSpPr>
        <p:spPr>
          <a:xfrm>
            <a:off x="0" y="122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Semantic Similarity of Russian UNGD Speeches to Comparison Groups over Time</a:t>
            </a:r>
            <a:endParaRPr sz="19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0" name="Google Shape;3970;p33"/>
          <p:cNvSpPr txBox="1"/>
          <p:nvPr/>
        </p:nvSpPr>
        <p:spPr>
          <a:xfrm>
            <a:off x="5887325" y="565575"/>
            <a:ext cx="186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2014</a:t>
            </a:r>
            <a:endParaRPr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Russia annexes Crimea</a:t>
            </a:r>
            <a:endParaRPr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71" name="Google Shape;3971;p33"/>
          <p:cNvSpPr/>
          <p:nvPr/>
        </p:nvSpPr>
        <p:spPr>
          <a:xfrm>
            <a:off x="7184225" y="1154900"/>
            <a:ext cx="578625" cy="210150"/>
          </a:xfrm>
          <a:custGeom>
            <a:avLst/>
            <a:gdLst/>
            <a:ahLst/>
            <a:cxnLst/>
            <a:rect l="l" t="t" r="r" b="b"/>
            <a:pathLst>
              <a:path w="23145" h="8406" extrusionOk="0">
                <a:moveTo>
                  <a:pt x="0" y="0"/>
                </a:moveTo>
                <a:cubicBezTo>
                  <a:pt x="3598" y="7197"/>
                  <a:pt x="15950" y="10460"/>
                  <a:pt x="23145" y="685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972" name="Google Shape;3972;p33"/>
          <p:cNvGrpSpPr/>
          <p:nvPr/>
        </p:nvGrpSpPr>
        <p:grpSpPr>
          <a:xfrm>
            <a:off x="-38851" y="565571"/>
            <a:ext cx="551084" cy="3914932"/>
            <a:chOff x="-38850" y="803675"/>
            <a:chExt cx="450600" cy="3600600"/>
          </a:xfrm>
        </p:grpSpPr>
        <p:sp>
          <p:nvSpPr>
            <p:cNvPr id="3973" name="Google Shape;3973;p33"/>
            <p:cNvSpPr/>
            <p:nvPr/>
          </p:nvSpPr>
          <p:spPr>
            <a:xfrm>
              <a:off x="246450" y="803675"/>
              <a:ext cx="165300" cy="36006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3"/>
            <p:cNvSpPr txBox="1"/>
            <p:nvPr/>
          </p:nvSpPr>
          <p:spPr>
            <a:xfrm rot="-5400000">
              <a:off x="-462900" y="1227725"/>
              <a:ext cx="11502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More Similar</a:t>
              </a:r>
              <a:endParaRPr sz="120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3975" name="Google Shape;3975;p33"/>
            <p:cNvSpPr txBox="1"/>
            <p:nvPr/>
          </p:nvSpPr>
          <p:spPr>
            <a:xfrm rot="-5400000">
              <a:off x="-712950" y="3394900"/>
              <a:ext cx="16503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Less Similar</a:t>
              </a:r>
              <a:endParaRPr sz="120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p34"/>
          <p:cNvSpPr txBox="1">
            <a:spLocks noGrp="1"/>
          </p:cNvSpPr>
          <p:nvPr>
            <p:ph type="body" idx="1"/>
          </p:nvPr>
        </p:nvSpPr>
        <p:spPr>
          <a:xfrm>
            <a:off x="1278575" y="1259200"/>
            <a:ext cx="42810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i="0"/>
              <a:t>Possible Takeaways</a:t>
            </a:r>
            <a:endParaRPr sz="4400" i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35"/>
          <p:cNvSpPr txBox="1">
            <a:spLocks noGrp="1"/>
          </p:cNvSpPr>
          <p:nvPr>
            <p:ph type="body" idx="1"/>
          </p:nvPr>
        </p:nvSpPr>
        <p:spPr>
          <a:xfrm>
            <a:off x="661950" y="115770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Countries are super reactive and influenced by their peers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" sz="2200"/>
              <a:t>e.g. everyone reacting to 9/11, climate change</a:t>
            </a:r>
            <a:endParaRPr sz="22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Speeches at the UNGD have a performative aspect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e.g. Putin changing Russian discourses, countries defending themselves from charges of terrorism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p36"/>
          <p:cNvSpPr txBox="1">
            <a:spLocks noGrp="1"/>
          </p:cNvSpPr>
          <p:nvPr>
            <p:ph type="body" idx="1"/>
          </p:nvPr>
        </p:nvSpPr>
        <p:spPr>
          <a:xfrm>
            <a:off x="1278575" y="1259200"/>
            <a:ext cx="42810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i="0"/>
              <a:t>Directions for Future Research</a:t>
            </a:r>
            <a:endParaRPr sz="4400" i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p37"/>
          <p:cNvSpPr txBox="1">
            <a:spLocks noGrp="1"/>
          </p:cNvSpPr>
          <p:nvPr>
            <p:ph type="body" idx="1"/>
          </p:nvPr>
        </p:nvSpPr>
        <p:spPr>
          <a:xfrm>
            <a:off x="661950" y="115770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Simple network analysis (which countries mention other countries at the UNGD)?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Finding additional datasets to combine with the topic tracing for deeper insights (e.g. climate change vulnerability data)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38"/>
          <p:cNvSpPr txBox="1">
            <a:spLocks noGrp="1"/>
          </p:cNvSpPr>
          <p:nvPr>
            <p:ph type="ctrTitle" idx="4294967295"/>
          </p:nvPr>
        </p:nvSpPr>
        <p:spPr>
          <a:xfrm>
            <a:off x="1066800" y="17357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Questions?</a:t>
            </a:r>
            <a:endParaRPr sz="11000"/>
          </a:p>
        </p:txBody>
      </p:sp>
      <p:sp>
        <p:nvSpPr>
          <p:cNvPr id="4001" name="Google Shape;4001;p38"/>
          <p:cNvSpPr txBox="1">
            <a:spLocks noGrp="1"/>
          </p:cNvSpPr>
          <p:nvPr>
            <p:ph type="subTitle" idx="4294967295"/>
          </p:nvPr>
        </p:nvSpPr>
        <p:spPr>
          <a:xfrm>
            <a:off x="1066800" y="27638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9"/>
          <p:cNvSpPr txBox="1">
            <a:spLocks noGrp="1"/>
          </p:cNvSpPr>
          <p:nvPr>
            <p:ph type="title"/>
          </p:nvPr>
        </p:nvSpPr>
        <p:spPr>
          <a:xfrm>
            <a:off x="386100" y="166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4007" name="Google Shape;4007;p39"/>
          <p:cNvSpPr txBox="1"/>
          <p:nvPr/>
        </p:nvSpPr>
        <p:spPr>
          <a:xfrm>
            <a:off x="310525" y="874075"/>
            <a:ext cx="72462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latin typeface="Titillium Web"/>
                <a:ea typeface="Titillium Web"/>
                <a:cs typeface="Titillium Web"/>
                <a:sym typeface="Titillium Web"/>
              </a:rPr>
              <a:t>Python Packages Used:</a:t>
            </a:r>
            <a:endParaRPr sz="1500" b="1" i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Titillium Web Light"/>
                <a:ea typeface="Titillium Web Light"/>
                <a:cs typeface="Titillium Web Light"/>
                <a:sym typeface="Titillium Web Light"/>
              </a:rPr>
              <a:t>Core Packages</a:t>
            </a:r>
            <a:endParaRPr sz="1500" i="1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import spacy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from spacy import displacy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from spacy.matcher import Matcher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from spacy.matcher import PhraseMatcher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import en_core_web_lg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Titillium Web Light"/>
                <a:ea typeface="Titillium Web Light"/>
                <a:cs typeface="Titillium Web Light"/>
                <a:sym typeface="Titillium Web Light"/>
              </a:rPr>
              <a:t>Other Key Packages</a:t>
            </a:r>
            <a:endParaRPr sz="1500" i="1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import numpy as np # Used to structure data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import pandas as pd # Used to structure data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import seaborn as sns # Used to visualize data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import plotly.express as px # Used to visualize data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import matplotlib.pyplot as plt # Used to visualize data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tillium Web Light"/>
                <a:ea typeface="Titillium Web Light"/>
                <a:cs typeface="Titillium Web Light"/>
                <a:sym typeface="Titillium Web Light"/>
              </a:rPr>
              <a:t>Special thanks to Leo K. and Zita Z. for assistance and troubleshooting!</a:t>
            </a:r>
            <a:endParaRPr sz="15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p40"/>
          <p:cNvSpPr txBox="1">
            <a:spLocks noGrp="1"/>
          </p:cNvSpPr>
          <p:nvPr>
            <p:ph type="title"/>
          </p:nvPr>
        </p:nvSpPr>
        <p:spPr>
          <a:xfrm>
            <a:off x="386100" y="166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Appendices</a:t>
            </a:r>
            <a:endParaRPr/>
          </a:p>
        </p:txBody>
      </p:sp>
      <p:pic>
        <p:nvPicPr>
          <p:cNvPr id="4013" name="Google Shape;40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50" y="985850"/>
            <a:ext cx="7120450" cy="4005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8" name="Google Shape;4018;p41"/>
          <p:cNvPicPr preferRelativeResize="0"/>
          <p:nvPr/>
        </p:nvPicPr>
        <p:blipFill rotWithShape="1">
          <a:blip r:embed="rId3">
            <a:alphaModFix/>
          </a:blip>
          <a:srcRect t="3185" r="1941"/>
          <a:stretch/>
        </p:blipFill>
        <p:spPr>
          <a:xfrm>
            <a:off x="0" y="11898"/>
            <a:ext cx="9143999" cy="5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4019" name="Google Shape;4019;p41"/>
          <p:cNvSpPr txBox="1"/>
          <p:nvPr/>
        </p:nvSpPr>
        <p:spPr>
          <a:xfrm>
            <a:off x="0" y="3737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Average Yearly Mentions of Climate Change by Country</a:t>
            </a:r>
            <a:endParaRPr sz="20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6"/>
          <p:cNvSpPr txBox="1">
            <a:spLocks noGrp="1"/>
          </p:cNvSpPr>
          <p:nvPr>
            <p:ph type="title"/>
          </p:nvPr>
        </p:nvSpPr>
        <p:spPr>
          <a:xfrm>
            <a:off x="203950" y="738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 General Debate</a:t>
            </a:r>
            <a:endParaRPr/>
          </a:p>
        </p:txBody>
      </p:sp>
      <p:pic>
        <p:nvPicPr>
          <p:cNvPr id="3851" name="Google Shape;38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00" y="966656"/>
            <a:ext cx="3556274" cy="39445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852" name="Google Shape;38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475" y="1383900"/>
            <a:ext cx="5004400" cy="3127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7" name="Google Shape;38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606" y="831500"/>
            <a:ext cx="6010789" cy="41274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858" name="Google Shape;3858;p17"/>
          <p:cNvSpPr txBox="1"/>
          <p:nvPr/>
        </p:nvSpPr>
        <p:spPr>
          <a:xfrm>
            <a:off x="344100" y="95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The Data</a:t>
            </a:r>
            <a:endParaRPr sz="36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859" name="Google Shape;3859;p17"/>
          <p:cNvSpPr/>
          <p:nvPr/>
        </p:nvSpPr>
        <p:spPr>
          <a:xfrm>
            <a:off x="3793325" y="1425175"/>
            <a:ext cx="3193200" cy="67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8"/>
          <p:cNvSpPr txBox="1">
            <a:spLocks noGrp="1"/>
          </p:cNvSpPr>
          <p:nvPr>
            <p:ph type="body" idx="1"/>
          </p:nvPr>
        </p:nvSpPr>
        <p:spPr>
          <a:xfrm>
            <a:off x="439700" y="757950"/>
            <a:ext cx="7457700" cy="42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60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Digital version of texts obtained from running (occasionally imperfect) OCR on hard copies</a:t>
            </a:r>
            <a:endParaRPr sz="23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60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Texts originally translated into English by the UN Secretariat</a:t>
            </a:r>
            <a:endParaRPr sz="23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74650" algn="l" rtl="0">
              <a:spcBef>
                <a:spcPts val="60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Did pretty standard text pre-processing on the raw text files via SpaCy (removed page numbers, tokenization, lemmatization, etc.)</a:t>
            </a:r>
            <a:endParaRPr sz="23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3865" name="Google Shape;3865;p18"/>
          <p:cNvSpPr txBox="1"/>
          <p:nvPr/>
        </p:nvSpPr>
        <p:spPr>
          <a:xfrm>
            <a:off x="344100" y="2476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The Data</a:t>
            </a:r>
            <a:endParaRPr sz="36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9"/>
          <p:cNvSpPr txBox="1">
            <a:spLocks noGrp="1"/>
          </p:cNvSpPr>
          <p:nvPr>
            <p:ph type="body" idx="1"/>
          </p:nvPr>
        </p:nvSpPr>
        <p:spPr>
          <a:xfrm>
            <a:off x="439700" y="834150"/>
            <a:ext cx="7457700" cy="42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60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Descriptive Stats:</a:t>
            </a:r>
            <a:endParaRPr sz="23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Number of years in the corpus: </a:t>
            </a:r>
            <a:r>
              <a:rPr lang="en" sz="2000" b="1">
                <a:latin typeface="Titillium Web"/>
                <a:ea typeface="Titillium Web"/>
                <a:cs typeface="Titillium Web"/>
                <a:sym typeface="Titillium Web"/>
              </a:rPr>
              <a:t>49</a:t>
            </a:r>
            <a:endParaRPr sz="20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Number of countries in the corpus: </a:t>
            </a:r>
            <a:r>
              <a:rPr lang="en" sz="2000" b="1">
                <a:latin typeface="Titillium Web"/>
                <a:ea typeface="Titillium Web"/>
                <a:cs typeface="Titillium Web"/>
                <a:sym typeface="Titillium Web"/>
              </a:rPr>
              <a:t>200</a:t>
            </a:r>
            <a:endParaRPr sz="20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Number of documents in the corpus: </a:t>
            </a:r>
            <a:r>
              <a:rPr lang="en" sz="2000" b="1">
                <a:latin typeface="Titillium Web"/>
                <a:ea typeface="Titillium Web"/>
                <a:cs typeface="Titillium Web"/>
                <a:sym typeface="Titillium Web"/>
              </a:rPr>
              <a:t>8,093</a:t>
            </a:r>
            <a:endParaRPr sz="20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Number of words in the corpus: approx. </a:t>
            </a:r>
            <a:r>
              <a:rPr lang="en" sz="2000" b="1">
                <a:latin typeface="Titillium Web"/>
                <a:ea typeface="Titillium Web"/>
                <a:cs typeface="Titillium Web"/>
                <a:sym typeface="Titillium Web"/>
              </a:rPr>
              <a:t>22.6 million</a:t>
            </a:r>
            <a:endParaRPr sz="20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Average number of words per document: </a:t>
            </a:r>
            <a:r>
              <a:rPr lang="en" sz="2000" b="1">
                <a:latin typeface="Titillium Web"/>
                <a:ea typeface="Titillium Web"/>
                <a:cs typeface="Titillium Web"/>
                <a:sym typeface="Titillium Web"/>
              </a:rPr>
              <a:t>2,794</a:t>
            </a:r>
            <a:endParaRPr sz="20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Number of unique lemmas in the corpus: </a:t>
            </a:r>
            <a:r>
              <a:rPr lang="en" sz="2000" b="1">
                <a:latin typeface="Titillium Web"/>
                <a:ea typeface="Titillium Web"/>
                <a:cs typeface="Titillium Web"/>
                <a:sym typeface="Titillium Web"/>
              </a:rPr>
              <a:t>73,915</a:t>
            </a:r>
            <a:endParaRPr sz="20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3871" name="Google Shape;3871;p19"/>
          <p:cNvSpPr txBox="1"/>
          <p:nvPr/>
        </p:nvSpPr>
        <p:spPr>
          <a:xfrm>
            <a:off x="344100" y="2476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The Data</a:t>
            </a:r>
            <a:endParaRPr sz="36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20"/>
          <p:cNvSpPr txBox="1">
            <a:spLocks noGrp="1"/>
          </p:cNvSpPr>
          <p:nvPr>
            <p:ph type="title" idx="4294967295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Applications</a:t>
            </a:r>
            <a:endParaRPr/>
          </a:p>
        </p:txBody>
      </p:sp>
      <p:sp>
        <p:nvSpPr>
          <p:cNvPr id="3877" name="Google Shape;3877;p20"/>
          <p:cNvSpPr txBox="1">
            <a:spLocks noGrp="1"/>
          </p:cNvSpPr>
          <p:nvPr>
            <p:ph type="body" idx="4294967295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Topic Tracing over 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Topic Tracing at the Country Level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Semantic Similarity Analysis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p21"/>
          <p:cNvSpPr txBox="1">
            <a:spLocks noGrp="1"/>
          </p:cNvSpPr>
          <p:nvPr>
            <p:ph type="body" idx="1"/>
          </p:nvPr>
        </p:nvSpPr>
        <p:spPr>
          <a:xfrm>
            <a:off x="592775" y="1044350"/>
            <a:ext cx="539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i="0"/>
              <a:t>Application 1: Topic Tracing</a:t>
            </a:r>
            <a:endParaRPr sz="3200" i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How have the topics discussed at the UNGD evolved over time?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p22"/>
          <p:cNvSpPr txBox="1"/>
          <p:nvPr/>
        </p:nvSpPr>
        <p:spPr>
          <a:xfrm>
            <a:off x="0" y="3737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Mentions of Terrorism at the UNGD over Time</a:t>
            </a:r>
            <a:endParaRPr sz="20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88" name="Google Shape;3888;p22"/>
          <p:cNvPicPr preferRelativeResize="0"/>
          <p:nvPr/>
        </p:nvPicPr>
        <p:blipFill rotWithShape="1">
          <a:blip r:embed="rId3">
            <a:alphaModFix/>
          </a:blip>
          <a:srcRect t="7123" r="3446"/>
          <a:stretch/>
        </p:blipFill>
        <p:spPr>
          <a:xfrm>
            <a:off x="0" y="1176420"/>
            <a:ext cx="9143999" cy="3710155"/>
          </a:xfrm>
          <a:prstGeom prst="rect">
            <a:avLst/>
          </a:prstGeom>
          <a:noFill/>
          <a:ln>
            <a:noFill/>
          </a:ln>
        </p:spPr>
      </p:pic>
      <p:sp>
        <p:nvSpPr>
          <p:cNvPr id="3889" name="Google Shape;3889;p22"/>
          <p:cNvSpPr txBox="1"/>
          <p:nvPr/>
        </p:nvSpPr>
        <p:spPr>
          <a:xfrm>
            <a:off x="3938200" y="1440500"/>
            <a:ext cx="1703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9/11</a:t>
            </a:r>
            <a:endParaRPr sz="1600" i="1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90" name="Google Shape;3890;p22"/>
          <p:cNvSpPr/>
          <p:nvPr/>
        </p:nvSpPr>
        <p:spPr>
          <a:xfrm>
            <a:off x="5431625" y="1840700"/>
            <a:ext cx="578625" cy="210150"/>
          </a:xfrm>
          <a:custGeom>
            <a:avLst/>
            <a:gdLst/>
            <a:ahLst/>
            <a:cxnLst/>
            <a:rect l="l" t="t" r="r" b="b"/>
            <a:pathLst>
              <a:path w="23145" h="8406" extrusionOk="0">
                <a:moveTo>
                  <a:pt x="0" y="0"/>
                </a:moveTo>
                <a:cubicBezTo>
                  <a:pt x="3598" y="7197"/>
                  <a:pt x="15950" y="10460"/>
                  <a:pt x="23145" y="685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On-screen Show (16:9)</PresentationFormat>
  <Paragraphs>97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Titillium Web</vt:lpstr>
      <vt:lpstr>Titillium Web Light</vt:lpstr>
      <vt:lpstr>Arial</vt:lpstr>
      <vt:lpstr>Dosis ExtraLight</vt:lpstr>
      <vt:lpstr>Dosis</vt:lpstr>
      <vt:lpstr>Mowbray template</vt:lpstr>
      <vt:lpstr>Using NLP to Make Sense of Global Politics</vt:lpstr>
      <vt:lpstr>MY GOALS</vt:lpstr>
      <vt:lpstr>The UN General Debate</vt:lpstr>
      <vt:lpstr>PowerPoint Presentation</vt:lpstr>
      <vt:lpstr>PowerPoint Presentation</vt:lpstr>
      <vt:lpstr>PowerPoint Presentation</vt:lpstr>
      <vt:lpstr>Three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Acknowledgments</vt:lpstr>
      <vt:lpstr>Appendices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to Make Sense of Global Politics</dc:title>
  <dc:creator>Nicolas de Zamaroczy</dc:creator>
  <cp:lastModifiedBy>Nicolas de Zamaroczy</cp:lastModifiedBy>
  <cp:revision>1</cp:revision>
  <dcterms:modified xsi:type="dcterms:W3CDTF">2021-02-23T05:50:16Z</dcterms:modified>
</cp:coreProperties>
</file>