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1193" r:id="rId2"/>
    <p:sldId id="1194" r:id="rId3"/>
    <p:sldId id="1199" r:id="rId4"/>
    <p:sldId id="1205" r:id="rId5"/>
    <p:sldId id="1206" r:id="rId6"/>
    <p:sldId id="1200" r:id="rId7"/>
    <p:sldId id="1201" r:id="rId8"/>
    <p:sldId id="1202" r:id="rId9"/>
    <p:sldId id="1203" r:id="rId10"/>
    <p:sldId id="1207" r:id="rId11"/>
    <p:sldId id="1208" r:id="rId12"/>
    <p:sldId id="1209" r:id="rId13"/>
    <p:sldId id="1211" r:id="rId14"/>
    <p:sldId id="1210" r:id="rId15"/>
    <p:sldId id="1212" r:id="rId16"/>
    <p:sldId id="12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ECC81A"/>
    <a:srgbClr val="02CDBA"/>
    <a:srgbClr val="2F3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C9ABB-AE77-4241-8AED-50F63571E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7A5C0-26C0-4752-9FA7-50ECC4D2D9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AC58-118C-4B67-8A96-728A234D978D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0BA4-D169-46E7-B48E-7AD3DD46F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A2D8-FB8D-4639-ADBF-6943A26143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4A14-3376-4C9B-B07D-4127B683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7FDA-2ABC-49FD-802A-2C560D7C349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8E6A-AB0F-48A0-AD19-F1E2A35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9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588" y="1244600"/>
            <a:ext cx="11872912" cy="4978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877D-FFEC-4B38-B0CB-6627C4AB76B9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B8614D-E61E-44BB-BC80-A49FAD4345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877D-FFEC-4B38-B0CB-6627C4AB76B9}" type="datetimeFigureOut">
              <a:rPr lang="es-CO" smtClean="0"/>
              <a:t>21/11/2021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41CD-196C-4CD9-88B7-1A366247E7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19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n 3">
            <a:extLst>
              <a:ext uri="{FF2B5EF4-FFF2-40B4-BE49-F238E27FC236}">
                <a16:creationId xmlns:a16="http://schemas.microsoft.com/office/drawing/2014/main" id="{98E0C16D-9B53-43F3-9793-1D606E2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850"/>
            <a:ext cx="91440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E1C6BAA-BBDE-443C-9173-66253645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5289" y="2352675"/>
            <a:ext cx="5455444" cy="211865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E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BLOQUE T1:  Explorar, preparar y explotar datos</a:t>
            </a:r>
          </a:p>
          <a:p>
            <a:pPr eaLnBrk="1" hangingPunct="1">
              <a:defRPr/>
            </a:pPr>
            <a:endParaRPr lang="es-ES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RUTA DE CIENCIA DE DATOS </a:t>
            </a:r>
          </a:p>
          <a:p>
            <a:pPr eaLnBrk="1" hangingPunct="1">
              <a:defRPr/>
            </a:pPr>
            <a:r>
              <a:rPr lang="es-ES" sz="15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NUEVA EPS </a:t>
            </a:r>
            <a:endParaRPr lang="es-CO" sz="1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Validación de resultados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Validar los modelos con las métricas estadísticas.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Validar el modelo seleccionado con las métricas de negocio.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Seleccionar el mejor modelo.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Analizar los errores del modelo seleccionado.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Presentación y visualizaciones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Presentar los hallazgos más importantes de manera visual.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Resaltar las conclusiones y resultados del ejercicio.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Definir un plan de implementación y trabajo futuro.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Crear tableros de seguimiento que puedan determinar los resultados en el tiempo.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9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Modelos predictivos en Python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E54AFE-DD5A-4071-8361-46BE37127DE7}"/>
              </a:ext>
            </a:extLst>
          </p:cNvPr>
          <p:cNvSpPr/>
          <p:nvPr/>
        </p:nvSpPr>
        <p:spPr>
          <a:xfrm>
            <a:off x="1565305" y="2862840"/>
            <a:ext cx="3263473" cy="219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3811F-CEDA-4531-BB13-21BBD7204A93}"/>
              </a:ext>
            </a:extLst>
          </p:cNvPr>
          <p:cNvSpPr/>
          <p:nvPr/>
        </p:nvSpPr>
        <p:spPr>
          <a:xfrm>
            <a:off x="5032047" y="2862841"/>
            <a:ext cx="384565" cy="2194843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AAF359-2909-4470-8780-F44E8415BF99}"/>
              </a:ext>
            </a:extLst>
          </p:cNvPr>
          <p:cNvSpPr/>
          <p:nvPr/>
        </p:nvSpPr>
        <p:spPr>
          <a:xfrm>
            <a:off x="6134764" y="3396952"/>
            <a:ext cx="709706" cy="726393"/>
          </a:xfrm>
          <a:prstGeom prst="rightArrow">
            <a:avLst/>
          </a:prstGeom>
          <a:noFill/>
          <a:ln w="57150">
            <a:solidFill>
              <a:srgbClr val="02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8EF10B-D33A-4467-9F5B-385621912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485" y="2503867"/>
            <a:ext cx="1085201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6F1F0-1547-4941-8147-86AF61630590}"/>
              </a:ext>
            </a:extLst>
          </p:cNvPr>
          <p:cNvSpPr txBox="1"/>
          <p:nvPr/>
        </p:nvSpPr>
        <p:spPr>
          <a:xfrm>
            <a:off x="7289562" y="3283898"/>
            <a:ext cx="329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dirty="0"/>
              <a:t>Instanciar el modelo.</a:t>
            </a:r>
          </a:p>
          <a:p>
            <a:pPr marL="342900" indent="-342900">
              <a:buAutoNum type="arabicPeriod"/>
            </a:pPr>
            <a:r>
              <a:rPr lang="es-419" dirty="0"/>
              <a:t>Hacer </a:t>
            </a:r>
            <a:r>
              <a:rPr lang="es-419" i="1" dirty="0"/>
              <a:t>“</a:t>
            </a:r>
            <a:r>
              <a:rPr lang="es-419" i="1" dirty="0" err="1"/>
              <a:t>fit</a:t>
            </a:r>
            <a:r>
              <a:rPr lang="es-419" i="1" dirty="0"/>
              <a:t>” </a:t>
            </a:r>
            <a:r>
              <a:rPr lang="es-419" dirty="0"/>
              <a:t>con los datos.</a:t>
            </a:r>
          </a:p>
          <a:p>
            <a:pPr marL="342900" indent="-342900">
              <a:buAutoNum type="arabicPeriod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i="1" dirty="0"/>
              <a:t>“predict”</a:t>
            </a:r>
            <a:r>
              <a:rPr lang="en-US" dirty="0"/>
              <a:t> con 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CD514-AFF9-472F-B240-1AB18A07C053}"/>
              </a:ext>
            </a:extLst>
          </p:cNvPr>
          <p:cNvCxnSpPr>
            <a:cxnSpLocks/>
          </p:cNvCxnSpPr>
          <p:nvPr/>
        </p:nvCxnSpPr>
        <p:spPr>
          <a:xfrm flipV="1">
            <a:off x="1862985" y="2751747"/>
            <a:ext cx="0" cy="24953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02C2D-06E2-4679-A2E9-D59069BA98C7}"/>
              </a:ext>
            </a:extLst>
          </p:cNvPr>
          <p:cNvCxnSpPr>
            <a:cxnSpLocks/>
          </p:cNvCxnSpPr>
          <p:nvPr/>
        </p:nvCxnSpPr>
        <p:spPr>
          <a:xfrm flipV="1">
            <a:off x="2160663" y="2751748"/>
            <a:ext cx="0" cy="2495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2791EC-E0DE-4726-8955-5DA3A854BD10}"/>
              </a:ext>
            </a:extLst>
          </p:cNvPr>
          <p:cNvCxnSpPr>
            <a:cxnSpLocks/>
          </p:cNvCxnSpPr>
          <p:nvPr/>
        </p:nvCxnSpPr>
        <p:spPr>
          <a:xfrm flipV="1">
            <a:off x="2476858" y="2615726"/>
            <a:ext cx="0" cy="26912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6D0891-33BA-46C9-9837-3E6F10F51981}"/>
              </a:ext>
            </a:extLst>
          </p:cNvPr>
          <p:cNvCxnSpPr>
            <a:cxnSpLocks/>
          </p:cNvCxnSpPr>
          <p:nvPr/>
        </p:nvCxnSpPr>
        <p:spPr>
          <a:xfrm flipV="1">
            <a:off x="2801598" y="2615014"/>
            <a:ext cx="0" cy="26064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0EC61-093E-4BBD-84A5-4FDDDF26E2BF}"/>
              </a:ext>
            </a:extLst>
          </p:cNvPr>
          <p:cNvCxnSpPr>
            <a:cxnSpLocks/>
          </p:cNvCxnSpPr>
          <p:nvPr/>
        </p:nvCxnSpPr>
        <p:spPr>
          <a:xfrm flipV="1">
            <a:off x="3117792" y="2650087"/>
            <a:ext cx="0" cy="264830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02D46-E77D-48E2-AEF2-18C6BC456219}"/>
              </a:ext>
            </a:extLst>
          </p:cNvPr>
          <p:cNvCxnSpPr>
            <a:cxnSpLocks/>
          </p:cNvCxnSpPr>
          <p:nvPr/>
        </p:nvCxnSpPr>
        <p:spPr>
          <a:xfrm flipV="1">
            <a:off x="3433987" y="2650086"/>
            <a:ext cx="0" cy="30072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46162D-1C04-4F65-AFD7-15A49D334DAF}"/>
              </a:ext>
            </a:extLst>
          </p:cNvPr>
          <p:cNvCxnSpPr>
            <a:cxnSpLocks/>
          </p:cNvCxnSpPr>
          <p:nvPr/>
        </p:nvCxnSpPr>
        <p:spPr>
          <a:xfrm flipV="1">
            <a:off x="3758727" y="2650087"/>
            <a:ext cx="0" cy="272521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46A15-272F-4C75-8EF5-3F6E73F8C5AB}"/>
              </a:ext>
            </a:extLst>
          </p:cNvPr>
          <p:cNvCxnSpPr>
            <a:cxnSpLocks/>
          </p:cNvCxnSpPr>
          <p:nvPr/>
        </p:nvCxnSpPr>
        <p:spPr>
          <a:xfrm flipV="1">
            <a:off x="4117650" y="2650087"/>
            <a:ext cx="0" cy="26995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EC065-CE32-4DC0-821C-0D9FCFF38FC8}"/>
              </a:ext>
            </a:extLst>
          </p:cNvPr>
          <p:cNvCxnSpPr>
            <a:cxnSpLocks/>
          </p:cNvCxnSpPr>
          <p:nvPr/>
        </p:nvCxnSpPr>
        <p:spPr>
          <a:xfrm flipV="1">
            <a:off x="4459483" y="2615014"/>
            <a:ext cx="0" cy="26321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0F0BA-7A5C-4F87-9FAE-95024DDAE0EE}"/>
              </a:ext>
            </a:extLst>
          </p:cNvPr>
          <p:cNvCxnSpPr/>
          <p:nvPr/>
        </p:nvCxnSpPr>
        <p:spPr>
          <a:xfrm>
            <a:off x="844612" y="3173525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A7CF25-ADC7-4F1E-9F38-C3D21935941C}"/>
              </a:ext>
            </a:extLst>
          </p:cNvPr>
          <p:cNvCxnSpPr/>
          <p:nvPr/>
        </p:nvCxnSpPr>
        <p:spPr>
          <a:xfrm>
            <a:off x="730003" y="3522479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41F5C8-A539-4C38-A86E-7224BF34DD24}"/>
              </a:ext>
            </a:extLst>
          </p:cNvPr>
          <p:cNvCxnSpPr/>
          <p:nvPr/>
        </p:nvCxnSpPr>
        <p:spPr>
          <a:xfrm>
            <a:off x="1046198" y="3849879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A2D550-8656-4B62-8F9D-599E1E13E7AF}"/>
              </a:ext>
            </a:extLst>
          </p:cNvPr>
          <p:cNvCxnSpPr/>
          <p:nvPr/>
        </p:nvCxnSpPr>
        <p:spPr>
          <a:xfrm>
            <a:off x="730003" y="4123345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F5A40-710F-474D-9290-2D48D3E7AE44}"/>
              </a:ext>
            </a:extLst>
          </p:cNvPr>
          <p:cNvCxnSpPr/>
          <p:nvPr/>
        </p:nvCxnSpPr>
        <p:spPr>
          <a:xfrm>
            <a:off x="844612" y="4432951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775511-59F6-4002-A00E-C43417584389}"/>
              </a:ext>
            </a:extLst>
          </p:cNvPr>
          <p:cNvCxnSpPr/>
          <p:nvPr/>
        </p:nvCxnSpPr>
        <p:spPr>
          <a:xfrm>
            <a:off x="781945" y="4744527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0E5EAEA-4932-49F9-BA76-4542C91E277F}"/>
              </a:ext>
            </a:extLst>
          </p:cNvPr>
          <p:cNvSpPr txBox="1"/>
          <p:nvPr/>
        </p:nvSpPr>
        <p:spPr>
          <a:xfrm>
            <a:off x="2697726" y="5044313"/>
            <a:ext cx="462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i="1" dirty="0">
                <a:solidFill>
                  <a:schemeClr val="accent1"/>
                </a:solidFill>
              </a:rPr>
              <a:t>X</a:t>
            </a:r>
            <a:endParaRPr lang="en-US" sz="4000" b="1" i="1" dirty="0">
              <a:solidFill>
                <a:schemeClr val="accent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FD3E28-7DFC-4C5D-A9E1-7C4CBE0D2F36}"/>
              </a:ext>
            </a:extLst>
          </p:cNvPr>
          <p:cNvSpPr txBox="1"/>
          <p:nvPr/>
        </p:nvSpPr>
        <p:spPr>
          <a:xfrm>
            <a:off x="4987542" y="5020829"/>
            <a:ext cx="462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i="1" dirty="0">
                <a:solidFill>
                  <a:srgbClr val="FF5353"/>
                </a:solidFill>
              </a:rPr>
              <a:t>y</a:t>
            </a:r>
            <a:endParaRPr lang="en-US" sz="4000" b="1" i="1" dirty="0">
              <a:solidFill>
                <a:srgbClr val="FF5353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B367C04-9C6C-445F-8B6B-8FD1D1BDADBF}"/>
              </a:ext>
            </a:extLst>
          </p:cNvPr>
          <p:cNvSpPr txBox="1"/>
          <p:nvPr/>
        </p:nvSpPr>
        <p:spPr>
          <a:xfrm>
            <a:off x="7375022" y="4944450"/>
            <a:ext cx="2760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i="1" dirty="0">
                <a:solidFill>
                  <a:schemeClr val="bg2">
                    <a:lumMod val="75000"/>
                  </a:schemeClr>
                </a:solidFill>
              </a:rPr>
              <a:t>f(</a:t>
            </a:r>
            <a:r>
              <a:rPr lang="es-419" sz="4000" b="1" i="1" dirty="0">
                <a:solidFill>
                  <a:schemeClr val="accent1"/>
                </a:solidFill>
              </a:rPr>
              <a:t>X</a:t>
            </a:r>
            <a:r>
              <a:rPr lang="es-419" sz="4000" b="1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en-US" sz="4000" b="1" i="1" dirty="0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en-US" sz="4000" b="1" i="1" dirty="0">
                <a:solidFill>
                  <a:srgbClr val="FF5353"/>
                </a:solidFill>
              </a:rPr>
              <a:t>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EA38B4-35B8-4658-99DE-C09BFA3B54F5}"/>
              </a:ext>
            </a:extLst>
          </p:cNvPr>
          <p:cNvSpPr txBox="1"/>
          <p:nvPr/>
        </p:nvSpPr>
        <p:spPr>
          <a:xfrm>
            <a:off x="1760434" y="5682779"/>
            <a:ext cx="260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>
                <a:solidFill>
                  <a:schemeClr val="accent1"/>
                </a:solidFill>
              </a:rPr>
              <a:t>“</a:t>
            </a:r>
            <a:r>
              <a:rPr lang="es-419" i="1" dirty="0" err="1">
                <a:solidFill>
                  <a:schemeClr val="accent1"/>
                </a:solidFill>
              </a:rPr>
              <a:t>features</a:t>
            </a:r>
            <a:r>
              <a:rPr lang="es-419" i="1" dirty="0">
                <a:solidFill>
                  <a:schemeClr val="accent1"/>
                </a:solidFill>
              </a:rPr>
              <a:t>”: </a:t>
            </a:r>
            <a:r>
              <a:rPr lang="es-419" dirty="0">
                <a:solidFill>
                  <a:schemeClr val="accent1"/>
                </a:solidFill>
              </a:rPr>
              <a:t>variables, características.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1AB266-F37A-474A-9BEB-5079560D63D1}"/>
              </a:ext>
            </a:extLst>
          </p:cNvPr>
          <p:cNvSpPr txBox="1"/>
          <p:nvPr/>
        </p:nvSpPr>
        <p:spPr>
          <a:xfrm>
            <a:off x="4252603" y="5792857"/>
            <a:ext cx="193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i="1" dirty="0">
                <a:solidFill>
                  <a:srgbClr val="FF5353"/>
                </a:solidFill>
              </a:rPr>
              <a:t>“target”: </a:t>
            </a:r>
            <a:r>
              <a:rPr lang="es-419" dirty="0">
                <a:solidFill>
                  <a:srgbClr val="FF5353"/>
                </a:solidFill>
              </a:rPr>
              <a:t>objetivo.</a:t>
            </a:r>
            <a:endParaRPr lang="en-US" dirty="0">
              <a:solidFill>
                <a:srgbClr val="FF5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6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361442-829A-48EF-8933-2F501C4F4597}"/>
              </a:ext>
            </a:extLst>
          </p:cNvPr>
          <p:cNvSpPr/>
          <p:nvPr/>
        </p:nvSpPr>
        <p:spPr>
          <a:xfrm rot="5400000">
            <a:off x="9764104" y="4230105"/>
            <a:ext cx="1561032" cy="2239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Buenas prácticas de modelamiento</a:t>
            </a:r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A446C1-E468-4727-BBC0-4FB11F8F14A4}"/>
              </a:ext>
            </a:extLst>
          </p:cNvPr>
          <p:cNvSpPr/>
          <p:nvPr/>
        </p:nvSpPr>
        <p:spPr>
          <a:xfrm>
            <a:off x="777668" y="2431278"/>
            <a:ext cx="1512606" cy="3388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Datos históricos disponibles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A1E89A-9F40-43C3-B001-7CABC7CEFFD5}"/>
              </a:ext>
            </a:extLst>
          </p:cNvPr>
          <p:cNvSpPr/>
          <p:nvPr/>
        </p:nvSpPr>
        <p:spPr>
          <a:xfrm>
            <a:off x="3093578" y="2431278"/>
            <a:ext cx="1350236" cy="2405642"/>
          </a:xfrm>
          <a:prstGeom prst="roundRect">
            <a:avLst/>
          </a:prstGeom>
          <a:solidFill>
            <a:srgbClr val="2F3D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Entrenamiento y validación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BA5B7B-633E-42C8-8ED1-A25CB09B6944}"/>
              </a:ext>
            </a:extLst>
          </p:cNvPr>
          <p:cNvSpPr/>
          <p:nvPr/>
        </p:nvSpPr>
        <p:spPr>
          <a:xfrm>
            <a:off x="3093578" y="4905285"/>
            <a:ext cx="1350236" cy="914399"/>
          </a:xfrm>
          <a:prstGeom prst="round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Testing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7C6282-9340-422F-8D4E-5D0FBD8D0A95}"/>
              </a:ext>
            </a:extLst>
          </p:cNvPr>
          <p:cNvSpPr/>
          <p:nvPr/>
        </p:nvSpPr>
        <p:spPr>
          <a:xfrm>
            <a:off x="4881073" y="3232445"/>
            <a:ext cx="777668" cy="803305"/>
          </a:xfrm>
          <a:prstGeom prst="rightArrow">
            <a:avLst/>
          </a:prstGeom>
          <a:noFill/>
          <a:ln w="38100"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5688F-B922-418E-82A4-51E3293B1BD2}"/>
              </a:ext>
            </a:extLst>
          </p:cNvPr>
          <p:cNvSpPr/>
          <p:nvPr/>
        </p:nvSpPr>
        <p:spPr>
          <a:xfrm>
            <a:off x="6096000" y="2431277"/>
            <a:ext cx="2219058" cy="3388406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Capa de preprocesamiento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C92241-B489-4E14-BFCD-EE46928D4899}"/>
              </a:ext>
            </a:extLst>
          </p:cNvPr>
          <p:cNvSpPr/>
          <p:nvPr/>
        </p:nvSpPr>
        <p:spPr>
          <a:xfrm>
            <a:off x="9616867" y="2735364"/>
            <a:ext cx="1797465" cy="17974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Modelo entrenado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37215-0F74-4F9E-B02C-DC14B544D480}"/>
              </a:ext>
            </a:extLst>
          </p:cNvPr>
          <p:cNvSpPr/>
          <p:nvPr/>
        </p:nvSpPr>
        <p:spPr>
          <a:xfrm>
            <a:off x="9512893" y="5131151"/>
            <a:ext cx="2219058" cy="462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PREDICCIONES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A781CE-D652-45B9-AC06-80D099BC461F}"/>
              </a:ext>
            </a:extLst>
          </p:cNvPr>
          <p:cNvSpPr/>
          <p:nvPr/>
        </p:nvSpPr>
        <p:spPr>
          <a:xfrm>
            <a:off x="9512893" y="5697501"/>
            <a:ext cx="2219058" cy="4626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MÉTRICAS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24B1425-56CC-4AAB-A09C-A1162082D655}"/>
              </a:ext>
            </a:extLst>
          </p:cNvPr>
          <p:cNvSpPr/>
          <p:nvPr/>
        </p:nvSpPr>
        <p:spPr>
          <a:xfrm>
            <a:off x="8577128" y="3232445"/>
            <a:ext cx="777668" cy="80330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B52EBC4-1591-4948-A6E2-4B465739FED3}"/>
              </a:ext>
            </a:extLst>
          </p:cNvPr>
          <p:cNvSpPr/>
          <p:nvPr/>
        </p:nvSpPr>
        <p:spPr>
          <a:xfrm>
            <a:off x="4443813" y="5244902"/>
            <a:ext cx="5069080" cy="235163"/>
          </a:xfrm>
          <a:prstGeom prst="rightArrow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3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Sobreajuste y </a:t>
            </a:r>
            <a:r>
              <a:rPr lang="es-419" sz="2800" dirty="0" err="1"/>
              <a:t>subajuste</a:t>
            </a:r>
            <a:r>
              <a:rPr lang="es-419" sz="2800" dirty="0"/>
              <a:t> de modelos</a:t>
            </a:r>
            <a:endParaRPr lang="en-US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20F0BA-7A5C-4F87-9FAE-95024DDAE0EE}"/>
              </a:ext>
            </a:extLst>
          </p:cNvPr>
          <p:cNvCxnSpPr/>
          <p:nvPr/>
        </p:nvCxnSpPr>
        <p:spPr>
          <a:xfrm>
            <a:off x="844612" y="3173525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A7CF25-ADC7-4F1E-9F38-C3D21935941C}"/>
              </a:ext>
            </a:extLst>
          </p:cNvPr>
          <p:cNvCxnSpPr/>
          <p:nvPr/>
        </p:nvCxnSpPr>
        <p:spPr>
          <a:xfrm>
            <a:off x="730003" y="3522479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A2D550-8656-4B62-8F9D-599E1E13E7AF}"/>
              </a:ext>
            </a:extLst>
          </p:cNvPr>
          <p:cNvCxnSpPr/>
          <p:nvPr/>
        </p:nvCxnSpPr>
        <p:spPr>
          <a:xfrm>
            <a:off x="730003" y="4123345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F5A40-710F-474D-9290-2D48D3E7AE44}"/>
              </a:ext>
            </a:extLst>
          </p:cNvPr>
          <p:cNvCxnSpPr/>
          <p:nvPr/>
        </p:nvCxnSpPr>
        <p:spPr>
          <a:xfrm>
            <a:off x="844612" y="4432951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775511-59F6-4002-A00E-C43417584389}"/>
              </a:ext>
            </a:extLst>
          </p:cNvPr>
          <p:cNvCxnSpPr/>
          <p:nvPr/>
        </p:nvCxnSpPr>
        <p:spPr>
          <a:xfrm>
            <a:off x="781945" y="4744527"/>
            <a:ext cx="47755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886DEB-7344-4A0B-B783-08A6FA5B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" y="2052186"/>
            <a:ext cx="59721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153F5-CAE2-4354-9E9E-29F8F60B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51" y="2400300"/>
            <a:ext cx="2833005" cy="2709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C317F-137F-4874-B3A7-F709E7BBDAD3}"/>
              </a:ext>
            </a:extLst>
          </p:cNvPr>
          <p:cNvSpPr txBox="1"/>
          <p:nvPr/>
        </p:nvSpPr>
        <p:spPr>
          <a:xfrm>
            <a:off x="969281" y="5821708"/>
            <a:ext cx="22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1. </a:t>
            </a:r>
            <a:r>
              <a:rPr lang="en-US" dirty="0" err="1"/>
              <a:t>Regresión</a:t>
            </a:r>
            <a:r>
              <a:rPr lang="en-US" dirty="0"/>
              <a:t>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E44F7-5A56-4683-A7D5-239BC84F6067}"/>
              </a:ext>
            </a:extLst>
          </p:cNvPr>
          <p:cNvSpPr txBox="1"/>
          <p:nvPr/>
        </p:nvSpPr>
        <p:spPr>
          <a:xfrm>
            <a:off x="7800893" y="5821708"/>
            <a:ext cx="249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Ejemplo</a:t>
            </a:r>
            <a:r>
              <a:rPr lang="en-US" dirty="0"/>
              <a:t> 2. </a:t>
            </a:r>
            <a:r>
              <a:rPr lang="en-US" dirty="0" err="1"/>
              <a:t>Clasificación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07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Modelos predictivos lineales</a:t>
            </a:r>
            <a:endParaRPr lang="en-US" sz="28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A0EA423-7086-47CE-8EA1-30FCA2007DAC}"/>
              </a:ext>
            </a:extLst>
          </p:cNvPr>
          <p:cNvSpPr txBox="1">
            <a:spLocks/>
          </p:cNvSpPr>
          <p:nvPr/>
        </p:nvSpPr>
        <p:spPr>
          <a:xfrm>
            <a:off x="664129" y="2183057"/>
            <a:ext cx="449753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Regresión lineal</a:t>
            </a:r>
            <a:endParaRPr lang="en-US" sz="280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45AA931-E5E9-411D-AEA9-EA258244F64D}"/>
              </a:ext>
            </a:extLst>
          </p:cNvPr>
          <p:cNvSpPr txBox="1">
            <a:spLocks/>
          </p:cNvSpPr>
          <p:nvPr/>
        </p:nvSpPr>
        <p:spPr>
          <a:xfrm>
            <a:off x="6755857" y="2183057"/>
            <a:ext cx="449753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Regresión logística</a:t>
            </a:r>
            <a:endParaRPr lang="en-US" sz="28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0A003CA-9A6B-4EFC-BA75-C2CC608A983F}"/>
              </a:ext>
            </a:extLst>
          </p:cNvPr>
          <p:cNvSpPr txBox="1">
            <a:spLocks/>
          </p:cNvSpPr>
          <p:nvPr/>
        </p:nvSpPr>
        <p:spPr>
          <a:xfrm>
            <a:off x="664129" y="2767257"/>
            <a:ext cx="4772016" cy="95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Cuando la variable objetivo a predecir es numérica cuantitativa.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1AAF8E4-9454-4FA2-AD57-43FE0EB91E68}"/>
              </a:ext>
            </a:extLst>
          </p:cNvPr>
          <p:cNvSpPr txBox="1">
            <a:spLocks/>
          </p:cNvSpPr>
          <p:nvPr/>
        </p:nvSpPr>
        <p:spPr>
          <a:xfrm>
            <a:off x="6618615" y="2767257"/>
            <a:ext cx="4772016" cy="95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Cuando la variable objetivo a predecir es categórica binaria o booleana (</a:t>
            </a:r>
            <a:r>
              <a:rPr lang="es-ES" i="1" dirty="0"/>
              <a:t>True, False</a:t>
            </a:r>
            <a:r>
              <a:rPr lang="es-ES" dirty="0"/>
              <a:t>).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3E01B-E5BC-44FB-966D-FBACE32F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32" y="4010660"/>
            <a:ext cx="2593432" cy="173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C29CB-657E-4877-BB34-B900A175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334" y="4033940"/>
            <a:ext cx="2533167" cy="16845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F3B95A9-78F7-4735-A095-018996E3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99" y="3806811"/>
            <a:ext cx="3138751" cy="207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9CBF64D8-B97D-42AD-A2E9-DB9985ED2EE0}"/>
              </a:ext>
            </a:extLst>
          </p:cNvPr>
          <p:cNvSpPr txBox="1">
            <a:spLocks/>
          </p:cNvSpPr>
          <p:nvPr/>
        </p:nvSpPr>
        <p:spPr>
          <a:xfrm>
            <a:off x="664128" y="6098253"/>
            <a:ext cx="5295140" cy="58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900" dirty="0"/>
          </a:p>
          <a:p>
            <a:pPr>
              <a:lnSpc>
                <a:spcPct val="150000"/>
              </a:lnSpc>
            </a:pPr>
            <a:r>
              <a:rPr lang="es-ES" sz="900" dirty="0"/>
              <a:t>https://scikit-learn.org/stable/modules/generated/sklearn.linear_model.LinearRegression.html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>
              <a:lnSpc>
                <a:spcPct val="200000"/>
              </a:lnSpc>
            </a:pPr>
            <a:endParaRPr lang="es-ES" sz="900" dirty="0"/>
          </a:p>
          <a:p>
            <a:pPr>
              <a:lnSpc>
                <a:spcPct val="200000"/>
              </a:lnSpc>
            </a:pPr>
            <a:endParaRPr lang="es-ES" sz="900" dirty="0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4D68914A-FB33-48E4-8896-323010155B26}"/>
              </a:ext>
            </a:extLst>
          </p:cNvPr>
          <p:cNvSpPr txBox="1">
            <a:spLocks/>
          </p:cNvSpPr>
          <p:nvPr/>
        </p:nvSpPr>
        <p:spPr>
          <a:xfrm>
            <a:off x="6618615" y="6096720"/>
            <a:ext cx="5295140" cy="584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900" dirty="0"/>
          </a:p>
          <a:p>
            <a:pPr>
              <a:lnSpc>
                <a:spcPct val="150000"/>
              </a:lnSpc>
            </a:pPr>
            <a:r>
              <a:rPr lang="es-ES" sz="900" dirty="0"/>
              <a:t>https://scikit-learn.org/stable/modules/generated/sklearn.linear_model.LogisticRegression.html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900" dirty="0"/>
          </a:p>
          <a:p>
            <a:pPr>
              <a:lnSpc>
                <a:spcPct val="200000"/>
              </a:lnSpc>
            </a:pPr>
            <a:endParaRPr lang="es-ES" sz="900" dirty="0"/>
          </a:p>
          <a:p>
            <a:pPr>
              <a:lnSpc>
                <a:spcPct val="200000"/>
              </a:lnSpc>
            </a:pP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406530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768511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Modelos predictivos lineales – </a:t>
            </a:r>
            <a:r>
              <a:rPr lang="es-419" sz="2800" dirty="0" err="1"/>
              <a:t>Metricas</a:t>
            </a:r>
            <a:r>
              <a:rPr lang="es-419" sz="2800" dirty="0"/>
              <a:t> de error</a:t>
            </a:r>
            <a:endParaRPr lang="en-US" sz="28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A0EA423-7086-47CE-8EA1-30FCA2007DAC}"/>
              </a:ext>
            </a:extLst>
          </p:cNvPr>
          <p:cNvSpPr txBox="1">
            <a:spLocks/>
          </p:cNvSpPr>
          <p:nvPr/>
        </p:nvSpPr>
        <p:spPr>
          <a:xfrm>
            <a:off x="664129" y="2183057"/>
            <a:ext cx="449753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Regresión lineal</a:t>
            </a:r>
            <a:endParaRPr lang="en-US" sz="280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D45AA931-E5E9-411D-AEA9-EA258244F64D}"/>
              </a:ext>
            </a:extLst>
          </p:cNvPr>
          <p:cNvSpPr txBox="1">
            <a:spLocks/>
          </p:cNvSpPr>
          <p:nvPr/>
        </p:nvSpPr>
        <p:spPr>
          <a:xfrm>
            <a:off x="6755857" y="2183057"/>
            <a:ext cx="449753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Regresión logística</a:t>
            </a:r>
            <a:endParaRPr lang="en-US" sz="28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0A003CA-9A6B-4EFC-BA75-C2CC608A983F}"/>
              </a:ext>
            </a:extLst>
          </p:cNvPr>
          <p:cNvSpPr txBox="1">
            <a:spLocks/>
          </p:cNvSpPr>
          <p:nvPr/>
        </p:nvSpPr>
        <p:spPr>
          <a:xfrm>
            <a:off x="664129" y="2767257"/>
            <a:ext cx="4772016" cy="36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MSE: Mean </a:t>
            </a:r>
            <a:r>
              <a:rPr lang="es-ES" dirty="0" err="1"/>
              <a:t>Squared</a:t>
            </a:r>
            <a:r>
              <a:rPr lang="es-ES" dirty="0"/>
              <a:t> Error.</a:t>
            </a:r>
            <a:r>
              <a:rPr lang="en-US" dirty="0"/>
              <a:t>*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RMSE: </a:t>
            </a:r>
            <a:r>
              <a:rPr lang="es-ES" dirty="0" err="1"/>
              <a:t>Root</a:t>
            </a:r>
            <a:r>
              <a:rPr lang="es-ES" dirty="0"/>
              <a:t> Mean </a:t>
            </a:r>
            <a:r>
              <a:rPr lang="es-ES" dirty="0" err="1"/>
              <a:t>Squared</a:t>
            </a:r>
            <a:r>
              <a:rPr lang="es-ES" dirty="0"/>
              <a:t> Error.*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MAE: Mean Absolute Error.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r>
              <a:rPr lang="es-ES" dirty="0"/>
              <a:t>** Penalizan con más fuerza los errores medios.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1AAF8E4-9454-4FA2-AD57-43FE0EB91E68}"/>
              </a:ext>
            </a:extLst>
          </p:cNvPr>
          <p:cNvSpPr txBox="1">
            <a:spLocks/>
          </p:cNvSpPr>
          <p:nvPr/>
        </p:nvSpPr>
        <p:spPr>
          <a:xfrm>
            <a:off x="6618615" y="2767257"/>
            <a:ext cx="4772016" cy="216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Accuracy</a:t>
            </a:r>
            <a:r>
              <a:rPr lang="es-E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Recall</a:t>
            </a:r>
            <a:r>
              <a:rPr lang="es-E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Precision</a:t>
            </a:r>
            <a:r>
              <a:rPr lang="es-E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Confussion</a:t>
            </a:r>
            <a:r>
              <a:rPr lang="es-ES" dirty="0"/>
              <a:t> Matrix.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2EF5B0-CE75-42C3-B509-19F12B728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128" y="1252989"/>
            <a:ext cx="11089722" cy="584200"/>
          </a:xfrm>
        </p:spPr>
        <p:txBody>
          <a:bodyPr>
            <a:normAutofit/>
          </a:bodyPr>
          <a:lstStyle/>
          <a:p>
            <a:r>
              <a:rPr lang="es-419" sz="2800" dirty="0"/>
              <a:t>Agenda del día</a:t>
            </a:r>
            <a:endParaRPr lang="en-US" sz="28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F2F2081-F70B-4D0E-814F-CFC9F2393265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Transformaciones y limpieza de </a:t>
            </a:r>
            <a:r>
              <a:rPr lang="es-419" dirty="0" err="1"/>
              <a:t>datasets</a:t>
            </a:r>
            <a:r>
              <a:rPr lang="es-419" dirty="0"/>
              <a:t>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60min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s-419" b="1" dirty="0">
              <a:solidFill>
                <a:schemeClr val="bg1"/>
              </a:solidFill>
              <a:highlight>
                <a:srgbClr val="800080"/>
              </a:highlight>
              <a:latin typeface="Arial Nov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s-419" dirty="0"/>
              <a:t>Técnica descriptiva y predictiva </a:t>
            </a:r>
            <a:r>
              <a:rPr lang="es-419" b="1" dirty="0">
                <a:solidFill>
                  <a:schemeClr val="bg1"/>
                </a:solidFill>
                <a:highlight>
                  <a:srgbClr val="0000FF"/>
                </a:highlight>
                <a:latin typeface="Arial Nova" panose="020B0604020202020204" pitchFamily="34" charset="0"/>
              </a:rPr>
              <a:t>TEORÍA  30min</a:t>
            </a:r>
            <a:endParaRPr lang="es-419" dirty="0">
              <a:highlight>
                <a:srgbClr val="0000FF"/>
              </a:highlight>
            </a:endParaRPr>
          </a:p>
          <a:p>
            <a:pPr marL="342900" indent="-342900">
              <a:buAutoNum type="arabicPeriod"/>
            </a:pPr>
            <a:endParaRPr lang="es-419" dirty="0"/>
          </a:p>
          <a:p>
            <a:pPr marL="342900" indent="-342900">
              <a:buAutoNum type="arabicPeriod"/>
            </a:pPr>
            <a:r>
              <a:rPr lang="es-419" dirty="0"/>
              <a:t>Actividad técnica predictiva modelo binario </a:t>
            </a:r>
            <a:r>
              <a:rPr lang="es-419" b="1" dirty="0">
                <a:solidFill>
                  <a:schemeClr val="bg1"/>
                </a:solidFill>
                <a:highlight>
                  <a:srgbClr val="800080"/>
                </a:highlight>
                <a:latin typeface="Arial Nova" panose="020B0604020202020204" pitchFamily="34" charset="0"/>
              </a:rPr>
              <a:t>LIVE CODING 60min</a:t>
            </a: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04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81991F0-8EAE-4B2D-AD16-52FFD32DAA18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11089722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Esquema de trabajo para el análisis de datos</a:t>
            </a:r>
            <a:endParaRPr lang="en-US" sz="28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398E72C-3DCA-44B8-A3BA-697569FC01AD}"/>
              </a:ext>
            </a:extLst>
          </p:cNvPr>
          <p:cNvSpPr txBox="1">
            <a:spLocks/>
          </p:cNvSpPr>
          <p:nvPr/>
        </p:nvSpPr>
        <p:spPr>
          <a:xfrm>
            <a:off x="664129" y="1837189"/>
            <a:ext cx="10710323" cy="1517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Aná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lisis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de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datos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(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técnica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descriptiva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)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: se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refiere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a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algunas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aproximaciones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estándar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para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el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entendimiento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y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tratamiento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de los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datos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,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como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lo son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unificar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fuentes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datos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reportar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tendencias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y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esta</a:t>
            </a: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dísticas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que </a:t>
            </a: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ayudan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a </a:t>
            </a: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entender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el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6030504020204" pitchFamily="34" charset="0"/>
              </a:rPr>
              <a:t>negocio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4F4F4F"/>
              </a:solidFill>
              <a:effectLst/>
              <a:latin typeface="Open Sans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Analisis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predictivo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(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técnica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 </a:t>
            </a:r>
            <a:r>
              <a:rPr lang="en-US" dirty="0" err="1">
                <a:solidFill>
                  <a:srgbClr val="4F4F4F"/>
                </a:solidFill>
                <a:latin typeface="Open Sans" panose="020B0604020202020204" pitchFamily="34" charset="0"/>
              </a:rPr>
              <a:t>predictiva</a:t>
            </a:r>
            <a:r>
              <a:rPr lang="en-US" dirty="0">
                <a:solidFill>
                  <a:srgbClr val="4F4F4F"/>
                </a:solidFill>
                <a:latin typeface="Open Sans" panose="020B0604020202020204" pitchFamily="34" charset="0"/>
              </a:rPr>
              <a:t>)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busca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estimar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resultados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futuros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basandose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datos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históricos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de un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fenómeno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en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 particular.</a:t>
            </a:r>
            <a:endParaRPr lang="en-US" b="0" i="0" dirty="0">
              <a:solidFill>
                <a:srgbClr val="4F4F4F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76B02-07B9-42D2-A606-FD4183298D4C}"/>
              </a:ext>
            </a:extLst>
          </p:cNvPr>
          <p:cNvSpPr/>
          <p:nvPr/>
        </p:nvSpPr>
        <p:spPr>
          <a:xfrm>
            <a:off x="2391753" y="3503735"/>
            <a:ext cx="7340023" cy="546973"/>
          </a:xfrm>
          <a:prstGeom prst="rect">
            <a:avLst/>
          </a:prstGeom>
          <a:solidFill>
            <a:srgbClr val="2F3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Problema de negocio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4F80E-5638-454A-B78C-0615537F776A}"/>
              </a:ext>
            </a:extLst>
          </p:cNvPr>
          <p:cNvSpPr/>
          <p:nvPr/>
        </p:nvSpPr>
        <p:spPr>
          <a:xfrm>
            <a:off x="2391753" y="4093797"/>
            <a:ext cx="5786572" cy="4354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Predecir un resultado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2F556-1C4D-4C74-927F-810493EF876F}"/>
              </a:ext>
            </a:extLst>
          </p:cNvPr>
          <p:cNvSpPr/>
          <p:nvPr/>
        </p:nvSpPr>
        <p:spPr>
          <a:xfrm>
            <a:off x="8239938" y="4093796"/>
            <a:ext cx="1491839" cy="4354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Analizar datos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B3F82-6E1C-4504-BA1A-C97B70E47B9D}"/>
              </a:ext>
            </a:extLst>
          </p:cNvPr>
          <p:cNvSpPr/>
          <p:nvPr/>
        </p:nvSpPr>
        <p:spPr>
          <a:xfrm>
            <a:off x="2391752" y="4572362"/>
            <a:ext cx="4705517" cy="435476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Hay datos históricos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9F312-F67D-427D-A9FE-01B7BABECAF2}"/>
              </a:ext>
            </a:extLst>
          </p:cNvPr>
          <p:cNvSpPr/>
          <p:nvPr/>
        </p:nvSpPr>
        <p:spPr>
          <a:xfrm>
            <a:off x="7158882" y="4580909"/>
            <a:ext cx="1019443" cy="435476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Sin data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03625-EF25-46B6-BEFC-A36C140F3E4B}"/>
              </a:ext>
            </a:extLst>
          </p:cNvPr>
          <p:cNvSpPr/>
          <p:nvPr/>
        </p:nvSpPr>
        <p:spPr>
          <a:xfrm>
            <a:off x="8239937" y="4579383"/>
            <a:ext cx="1491839" cy="435477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Geoespacial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F9D68-E681-47D3-A1F8-82CED57C15DC}"/>
              </a:ext>
            </a:extLst>
          </p:cNvPr>
          <p:cNvSpPr/>
          <p:nvPr/>
        </p:nvSpPr>
        <p:spPr>
          <a:xfrm>
            <a:off x="8239937" y="5065169"/>
            <a:ext cx="1491839" cy="435477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Segmentación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79002-0308-4FD3-8AB6-B7876589C941}"/>
              </a:ext>
            </a:extLst>
          </p:cNvPr>
          <p:cNvSpPr/>
          <p:nvPr/>
        </p:nvSpPr>
        <p:spPr>
          <a:xfrm>
            <a:off x="8239937" y="5560444"/>
            <a:ext cx="1491839" cy="435477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Agregación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B8088-2758-405D-A911-275A0CA14B59}"/>
              </a:ext>
            </a:extLst>
          </p:cNvPr>
          <p:cNvSpPr/>
          <p:nvPr/>
        </p:nvSpPr>
        <p:spPr>
          <a:xfrm>
            <a:off x="8239937" y="6055719"/>
            <a:ext cx="1491839" cy="435477"/>
          </a:xfrm>
          <a:prstGeom prst="rect">
            <a:avLst/>
          </a:prstGeom>
          <a:solidFill>
            <a:srgbClr val="02C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Descriptivo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59CBF-639B-4F92-A0C0-95AB027BBFD6}"/>
              </a:ext>
            </a:extLst>
          </p:cNvPr>
          <p:cNvSpPr/>
          <p:nvPr/>
        </p:nvSpPr>
        <p:spPr>
          <a:xfrm>
            <a:off x="2391752" y="5055181"/>
            <a:ext cx="2291343" cy="435476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Hay datos históricos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DEC65-7610-4CE6-97B6-56EFFA278326}"/>
              </a:ext>
            </a:extLst>
          </p:cNvPr>
          <p:cNvSpPr/>
          <p:nvPr/>
        </p:nvSpPr>
        <p:spPr>
          <a:xfrm>
            <a:off x="4733136" y="5070850"/>
            <a:ext cx="2364134" cy="435476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600" dirty="0"/>
              <a:t>Hay datos históricos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31D6C-5971-47CE-B5C7-B26767B30396}"/>
              </a:ext>
            </a:extLst>
          </p:cNvPr>
          <p:cNvSpPr/>
          <p:nvPr/>
        </p:nvSpPr>
        <p:spPr>
          <a:xfrm>
            <a:off x="7158882" y="5065169"/>
            <a:ext cx="1019443" cy="435476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es-419" sz="1600" dirty="0"/>
              <a:t>A/B </a:t>
            </a:r>
            <a:r>
              <a:rPr lang="es-419" sz="1600" dirty="0" err="1"/>
              <a:t>testing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293CB-556E-454D-8DAA-8AD73EDE2076}"/>
              </a:ext>
            </a:extLst>
          </p:cNvPr>
          <p:cNvSpPr/>
          <p:nvPr/>
        </p:nvSpPr>
        <p:spPr>
          <a:xfrm>
            <a:off x="2391752" y="5545550"/>
            <a:ext cx="1234147" cy="435476"/>
          </a:xfrm>
          <a:prstGeom prst="rect">
            <a:avLst/>
          </a:prstGeom>
          <a:solidFill>
            <a:srgbClr val="EC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Continuos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C8332-5EB4-4587-96C0-C9C6A45A1270}"/>
              </a:ext>
            </a:extLst>
          </p:cNvPr>
          <p:cNvSpPr/>
          <p:nvPr/>
        </p:nvSpPr>
        <p:spPr>
          <a:xfrm>
            <a:off x="3680912" y="5545550"/>
            <a:ext cx="1002183" cy="435476"/>
          </a:xfrm>
          <a:prstGeom prst="rect">
            <a:avLst/>
          </a:prstGeom>
          <a:solidFill>
            <a:srgbClr val="EC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Basados tiempo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17DD6-170D-4EA6-9AE1-AACBBBC7089F}"/>
              </a:ext>
            </a:extLst>
          </p:cNvPr>
          <p:cNvSpPr/>
          <p:nvPr/>
        </p:nvSpPr>
        <p:spPr>
          <a:xfrm>
            <a:off x="4738108" y="5545550"/>
            <a:ext cx="1227340" cy="435476"/>
          </a:xfrm>
          <a:prstGeom prst="rect">
            <a:avLst/>
          </a:prstGeom>
          <a:solidFill>
            <a:srgbClr val="EC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Categóricos binarios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E0FA2F-1393-4A27-91D9-3501ADB80240}"/>
              </a:ext>
            </a:extLst>
          </p:cNvPr>
          <p:cNvSpPr/>
          <p:nvPr/>
        </p:nvSpPr>
        <p:spPr>
          <a:xfrm>
            <a:off x="6015654" y="5551898"/>
            <a:ext cx="1081615" cy="435476"/>
          </a:xfrm>
          <a:prstGeom prst="rect">
            <a:avLst/>
          </a:prstGeom>
          <a:solidFill>
            <a:srgbClr val="ECC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Multi</a:t>
            </a:r>
          </a:p>
          <a:p>
            <a:pPr algn="ctr"/>
            <a:r>
              <a:rPr lang="es-419" sz="1400" dirty="0"/>
              <a:t>categóricos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69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3F6DFFC8-2324-45A3-8921-2BD44D118F55}"/>
              </a:ext>
            </a:extLst>
          </p:cNvPr>
          <p:cNvSpPr/>
          <p:nvPr/>
        </p:nvSpPr>
        <p:spPr>
          <a:xfrm>
            <a:off x="4036665" y="4568201"/>
            <a:ext cx="3532265" cy="30242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3685681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¿Qué es un modelo?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69B91D-D374-407A-9C2E-0EDD236E6B73}"/>
              </a:ext>
            </a:extLst>
          </p:cNvPr>
          <p:cNvSpPr/>
          <p:nvPr/>
        </p:nvSpPr>
        <p:spPr>
          <a:xfrm>
            <a:off x="2506968" y="4416988"/>
            <a:ext cx="1529697" cy="584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ENTRADAS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4EE4EF9E-A8D3-413D-B9DB-037A1AA86BE3}"/>
              </a:ext>
            </a:extLst>
          </p:cNvPr>
          <p:cNvSpPr txBox="1">
            <a:spLocks/>
          </p:cNvSpPr>
          <p:nvPr/>
        </p:nvSpPr>
        <p:spPr>
          <a:xfrm>
            <a:off x="664127" y="3275175"/>
            <a:ext cx="556575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¿Qué es un modelo predictivo?</a:t>
            </a:r>
            <a:endParaRPr lang="en-US" sz="2800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423FBC3-B56D-48D5-9263-A780CC09A9E1}"/>
              </a:ext>
            </a:extLst>
          </p:cNvPr>
          <p:cNvSpPr txBox="1">
            <a:spLocks/>
          </p:cNvSpPr>
          <p:nvPr/>
        </p:nvSpPr>
        <p:spPr>
          <a:xfrm>
            <a:off x="682642" y="1945416"/>
            <a:ext cx="10863743" cy="92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Representación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matemática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de un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fenómeno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estudio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o de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interés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análisis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. Los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modelos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son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herramientas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claves para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el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entendimiento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y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simplificación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problemas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complejos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que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ocurren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en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la </a:t>
            </a:r>
            <a:r>
              <a:rPr lang="en-US" b="0" i="0" dirty="0" err="1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vida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4020202020204" pitchFamily="34" charset="0"/>
              </a:rPr>
              <a:t> real.</a:t>
            </a:r>
          </a:p>
          <a:p>
            <a:pPr>
              <a:lnSpc>
                <a:spcPct val="150000"/>
              </a:lnSpc>
            </a:pPr>
            <a:endParaRPr lang="es-419" dirty="0"/>
          </a:p>
          <a:p>
            <a:pPr>
              <a:lnSpc>
                <a:spcPct val="150000"/>
              </a:lnSpc>
            </a:pPr>
            <a:endParaRPr lang="es-41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DBC8D8-714F-45FA-A039-E9B779D7E310}"/>
              </a:ext>
            </a:extLst>
          </p:cNvPr>
          <p:cNvSpPr/>
          <p:nvPr/>
        </p:nvSpPr>
        <p:spPr>
          <a:xfrm>
            <a:off x="5037949" y="4416988"/>
            <a:ext cx="1529697" cy="58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/>
              <a:t>MODELO</a:t>
            </a:r>
            <a:endParaRPr lang="en-US" sz="1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35F7B4-8864-43E5-A2C0-D08AD2A7A77F}"/>
              </a:ext>
            </a:extLst>
          </p:cNvPr>
          <p:cNvSpPr/>
          <p:nvPr/>
        </p:nvSpPr>
        <p:spPr>
          <a:xfrm>
            <a:off x="7568930" y="4416988"/>
            <a:ext cx="1529697" cy="584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SALIDAS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3F1DB-094F-4D8F-A359-9F9A8F29944F}"/>
              </a:ext>
            </a:extLst>
          </p:cNvPr>
          <p:cNvSpPr txBox="1"/>
          <p:nvPr/>
        </p:nvSpPr>
        <p:spPr>
          <a:xfrm>
            <a:off x="2362095" y="5148566"/>
            <a:ext cx="17541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>
                <a:solidFill>
                  <a:srgbClr val="4F4F4F"/>
                </a:solidFill>
                <a:latin typeface="Open Sans" panose="020B0604020202020204" pitchFamily="34" charset="0"/>
              </a:rPr>
              <a:t>Características de una nueva observación del fenómeno</a:t>
            </a:r>
            <a:endParaRPr lang="en-US" sz="1100" dirty="0">
              <a:solidFill>
                <a:srgbClr val="4F4F4F"/>
              </a:solidFill>
              <a:latin typeface="Open Sans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38C273-7A87-4243-9109-15D3CFC46D8C}"/>
              </a:ext>
            </a:extLst>
          </p:cNvPr>
          <p:cNvSpPr txBox="1"/>
          <p:nvPr/>
        </p:nvSpPr>
        <p:spPr>
          <a:xfrm>
            <a:off x="4803142" y="5148565"/>
            <a:ext cx="1999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>
                <a:solidFill>
                  <a:srgbClr val="4F4F4F"/>
                </a:solidFill>
                <a:latin typeface="Open Sans" panose="020B0604020202020204" pitchFamily="34" charset="0"/>
              </a:rPr>
              <a:t>Fórmula que fue calibrada con observaciones históricas del fenómeno </a:t>
            </a:r>
            <a:endParaRPr lang="en-US" sz="1100" dirty="0">
              <a:solidFill>
                <a:srgbClr val="4F4F4F"/>
              </a:solidFill>
              <a:latin typeface="Open Sans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CC58B-FDFC-4979-B23D-F4EA00BAB7C9}"/>
              </a:ext>
            </a:extLst>
          </p:cNvPr>
          <p:cNvSpPr txBox="1"/>
          <p:nvPr/>
        </p:nvSpPr>
        <p:spPr>
          <a:xfrm>
            <a:off x="7489372" y="5148564"/>
            <a:ext cx="16888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100" dirty="0">
                <a:solidFill>
                  <a:srgbClr val="4F4F4F"/>
                </a:solidFill>
                <a:latin typeface="Open Sans" panose="020B0604020202020204" pitchFamily="34" charset="0"/>
              </a:rPr>
              <a:t>Predicciones de la variable objetivo sobre  la nueva observación</a:t>
            </a:r>
            <a:endParaRPr lang="en-US" sz="1100" dirty="0">
              <a:solidFill>
                <a:srgbClr val="4F4F4F"/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69D4C-F2B4-4E77-ABBF-D6854C86B551}"/>
              </a:ext>
            </a:extLst>
          </p:cNvPr>
          <p:cNvCxnSpPr/>
          <p:nvPr/>
        </p:nvCxnSpPr>
        <p:spPr>
          <a:xfrm flipV="1">
            <a:off x="4777099" y="2828658"/>
            <a:ext cx="2580116" cy="180316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D0767EB-EDDB-4947-8313-CB7EC0E30EA1}"/>
              </a:ext>
            </a:extLst>
          </p:cNvPr>
          <p:cNvSpPr/>
          <p:nvPr/>
        </p:nvSpPr>
        <p:spPr>
          <a:xfrm>
            <a:off x="4020081" y="1633873"/>
            <a:ext cx="4401085" cy="440108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4BE972-C7C6-4CF4-AEAD-3A022E3EC0C4}"/>
              </a:ext>
            </a:extLst>
          </p:cNvPr>
          <p:cNvSpPr/>
          <p:nvPr/>
        </p:nvSpPr>
        <p:spPr>
          <a:xfrm>
            <a:off x="3983359" y="1743342"/>
            <a:ext cx="2391804" cy="1546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3685681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¿Qué es CRISP-DM?</a:t>
            </a:r>
            <a:endParaRPr lang="en-US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42354B-B370-48A1-B552-86B5AEA015FE}"/>
              </a:ext>
            </a:extLst>
          </p:cNvPr>
          <p:cNvSpPr/>
          <p:nvPr/>
        </p:nvSpPr>
        <p:spPr>
          <a:xfrm>
            <a:off x="5331151" y="1461414"/>
            <a:ext cx="1529697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Entendimiento del problema de negocio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69B91D-D374-407A-9C2E-0EDD236E6B73}"/>
              </a:ext>
            </a:extLst>
          </p:cNvPr>
          <p:cNvSpPr/>
          <p:nvPr/>
        </p:nvSpPr>
        <p:spPr>
          <a:xfrm>
            <a:off x="5331150" y="5742858"/>
            <a:ext cx="1529697" cy="584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Análisis y modelamiento</a:t>
            </a:r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9DBE73-DC00-44F8-85AD-5B61B4ECF13D}"/>
              </a:ext>
            </a:extLst>
          </p:cNvPr>
          <p:cNvSpPr/>
          <p:nvPr/>
        </p:nvSpPr>
        <p:spPr>
          <a:xfrm>
            <a:off x="7357216" y="2502671"/>
            <a:ext cx="1529697" cy="58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Entendimiento de los datos disponibles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7CEC87-022B-4D30-9199-203ADDFBD462}"/>
              </a:ext>
            </a:extLst>
          </p:cNvPr>
          <p:cNvSpPr/>
          <p:nvPr/>
        </p:nvSpPr>
        <p:spPr>
          <a:xfrm>
            <a:off x="7357215" y="4502391"/>
            <a:ext cx="1529697" cy="584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Preparación de los datos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B8AA83-DA32-477C-A723-C34407E2D0C9}"/>
              </a:ext>
            </a:extLst>
          </p:cNvPr>
          <p:cNvSpPr/>
          <p:nvPr/>
        </p:nvSpPr>
        <p:spPr>
          <a:xfrm>
            <a:off x="3390544" y="2502671"/>
            <a:ext cx="1529697" cy="584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Presentación y visualizaciones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225BB2-AEE2-42A7-BBD9-8578B817F8D7}"/>
              </a:ext>
            </a:extLst>
          </p:cNvPr>
          <p:cNvSpPr/>
          <p:nvPr/>
        </p:nvSpPr>
        <p:spPr>
          <a:xfrm>
            <a:off x="3394103" y="4502391"/>
            <a:ext cx="1529697" cy="5842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/>
              <a:t>Validación de resultados</a:t>
            </a:r>
            <a:endParaRPr lang="en-US" sz="1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2CE338-C9BF-4746-AA9E-45797543F351}"/>
              </a:ext>
            </a:extLst>
          </p:cNvPr>
          <p:cNvSpPr/>
          <p:nvPr/>
        </p:nvSpPr>
        <p:spPr>
          <a:xfrm rot="16987819">
            <a:off x="3958359" y="3196991"/>
            <a:ext cx="273465" cy="153927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Entendimiento del problema de negocio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¿Qué decisión de negocio debe ser tomada?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¿Quién o quiénes son los </a:t>
            </a:r>
            <a:r>
              <a:rPr lang="es-ES" i="1" dirty="0" err="1"/>
              <a:t>stakeholders</a:t>
            </a:r>
            <a:r>
              <a:rPr lang="es-ES" dirty="0"/>
              <a:t> del proyecto?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¿Quién o quiénes son los expertos de negocio en la problemática a resolver?</a:t>
            </a:r>
            <a:endParaRPr lang="es-419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¿Cuál es el proceso(s) involucrados o que serán directamente impactados?</a:t>
            </a:r>
            <a:endParaRPr lang="es-419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¿Qué información se necesita para tomar la decisión, cómo podemos acceder a ella?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¿Qué tipo de análisis ayuda a resolver el problema?, ¿Cómo mediremos el éxito del proyecto/solución?</a:t>
            </a:r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449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Entendimiento de los datos disponibles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¿Qué datos están disponibles?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¿En dónde están almacenados/persistidos?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¿Cómo podemos acceder a estos datos?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¿Quién es el encargado de mantener, actualizar y vigilar estos procesos de datos?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¿Qué consideraciones especiales de calidad debemos tener respecto a estos datos?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Análisis Exploratorio de Datos (EDA).</a:t>
            </a:r>
          </a:p>
        </p:txBody>
      </p:sp>
    </p:spTree>
    <p:extLst>
      <p:ext uri="{BB962C8B-B14F-4D97-AF65-F5344CB8AC3E}">
        <p14:creationId xmlns:p14="http://schemas.microsoft.com/office/powerpoint/2010/main" val="13013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Preparación de los datos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Recolectar y unificar las fuentes de datos en una estructura de datos que permita su análisis.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Limpiar los datos inválidos, imputar datos faltantes.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Dar formato a los datos (que haga sentido) para facilitar su análisis.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Unificar y enriquecer la información con otras fuentes de datos que puedan aportar al análisis.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Obtener una muestra significativa de datos de acuerdo con las capacidades de la compañía.</a:t>
            </a:r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771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F82B91D-5167-4DB0-9690-C2796174FC9C}"/>
              </a:ext>
            </a:extLst>
          </p:cNvPr>
          <p:cNvSpPr txBox="1">
            <a:spLocks/>
          </p:cNvSpPr>
          <p:nvPr/>
        </p:nvSpPr>
        <p:spPr>
          <a:xfrm>
            <a:off x="664128" y="1252989"/>
            <a:ext cx="6181053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Análisis y modelamiento</a:t>
            </a:r>
            <a:endParaRPr 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CAC58B-C19B-4E0C-BDF7-CC21E57C9EBC}"/>
              </a:ext>
            </a:extLst>
          </p:cNvPr>
          <p:cNvSpPr txBox="1">
            <a:spLocks/>
          </p:cNvSpPr>
          <p:nvPr/>
        </p:nvSpPr>
        <p:spPr>
          <a:xfrm>
            <a:off x="664128" y="22288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419" dirty="0"/>
          </a:p>
          <a:p>
            <a:endParaRPr lang="es-419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B32EA6B-4C8F-4A04-AB52-DD2F31A4EFF0}"/>
              </a:ext>
            </a:extLst>
          </p:cNvPr>
          <p:cNvSpPr txBox="1">
            <a:spLocks/>
          </p:cNvSpPr>
          <p:nvPr/>
        </p:nvSpPr>
        <p:spPr>
          <a:xfrm>
            <a:off x="816528" y="2381251"/>
            <a:ext cx="10863743" cy="391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Definir métricas estadísticas para validar los modelos.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Definir tipos de modelos a experimentar.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dirty="0"/>
              <a:t>Entrenar los modelos predictivos definidos.</a:t>
            </a:r>
          </a:p>
          <a:p>
            <a:pPr>
              <a:lnSpc>
                <a:spcPct val="200000"/>
              </a:lnSpc>
            </a:pPr>
            <a:endParaRPr lang="es-ES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66202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779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Nova</vt:lpstr>
      <vt:lpstr>Calibri</vt:lpstr>
      <vt:lpstr>Calibri Light</vt:lpstr>
      <vt:lpstr>Open Sans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HUGO TORRES</dc:creator>
  <cp:lastModifiedBy>David Alberto Rodriguez Gutierrez</cp:lastModifiedBy>
  <cp:revision>12</cp:revision>
  <dcterms:created xsi:type="dcterms:W3CDTF">2020-10-05T19:50:52Z</dcterms:created>
  <dcterms:modified xsi:type="dcterms:W3CDTF">2021-11-22T22:18:29Z</dcterms:modified>
</cp:coreProperties>
</file>