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1193" r:id="rId2"/>
    <p:sldId id="1194" r:id="rId3"/>
    <p:sldId id="1196" r:id="rId4"/>
    <p:sldId id="1199" r:id="rId5"/>
    <p:sldId id="119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FC9ABB-AE77-4241-8AED-50F63571EB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7A5C0-26C0-4752-9FA7-50ECC4D2D9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CAC58-118C-4B67-8A96-728A234D978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A0BA4-D169-46E7-B48E-7AD3DD46FD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AA2D8-FB8D-4639-ADBF-6943A26143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54A14-3376-4C9B-B07D-4127B683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43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47FDA-2ABC-49FD-802A-2C560D7C349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C8E6A-AB0F-48A0-AD19-F1E2A350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4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877D-FFEC-4B38-B0CB-6627C4AB76B9}" type="datetimeFigureOut">
              <a:rPr lang="es-CO" smtClean="0"/>
              <a:t>17/11/2021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41CD-196C-4CD9-88B7-1A366247E75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29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588" y="1244600"/>
            <a:ext cx="11872912" cy="4978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877D-FFEC-4B38-B0CB-6627C4AB76B9}" type="datetimeFigureOut">
              <a:rPr lang="es-CO" smtClean="0"/>
              <a:t>17/11/2021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41CD-196C-4CD9-88B7-1A366247E75E}" type="slidenum">
              <a:rPr lang="es-CO" smtClean="0"/>
              <a:t>‹#›</a:t>
            </a:fld>
            <a:endParaRPr lang="es-C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B8614D-E61E-44BB-BC80-A49FAD4345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2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3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877D-FFEC-4B38-B0CB-6627C4AB76B9}" type="datetimeFigureOut">
              <a:rPr lang="es-CO" smtClean="0"/>
              <a:t>17/11/2021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941CD-196C-4CD9-88B7-1A366247E75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919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n 3">
            <a:extLst>
              <a:ext uri="{FF2B5EF4-FFF2-40B4-BE49-F238E27FC236}">
                <a16:creationId xmlns:a16="http://schemas.microsoft.com/office/drawing/2014/main" id="{98E0C16D-9B53-43F3-9793-1D606E242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6850"/>
            <a:ext cx="9144000" cy="626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7E1C6BAA-BBDE-443C-9173-662536450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5289" y="2352675"/>
            <a:ext cx="5455444" cy="211865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s-E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BLOQUE T1:  Explorar, preparar y explotar datos</a:t>
            </a:r>
          </a:p>
          <a:p>
            <a:pPr eaLnBrk="1" hangingPunct="1">
              <a:defRPr/>
            </a:pPr>
            <a:endParaRPr lang="es-ES" sz="15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eaLnBrk="1" hangingPunct="1">
              <a:defRPr/>
            </a:pPr>
            <a:r>
              <a:rPr lang="es-ES" sz="15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RUTA DE CIENCIA DE DATOS </a:t>
            </a:r>
          </a:p>
          <a:p>
            <a:pPr eaLnBrk="1" hangingPunct="1">
              <a:defRPr/>
            </a:pPr>
            <a:r>
              <a:rPr lang="es-ES" sz="15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NUEVA EPS </a:t>
            </a:r>
            <a:endParaRPr lang="es-CO" sz="15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2EF5B0-CE75-42C3-B509-19F12B728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4128" y="1252989"/>
            <a:ext cx="11089722" cy="584200"/>
          </a:xfrm>
        </p:spPr>
        <p:txBody>
          <a:bodyPr>
            <a:normAutofit/>
          </a:bodyPr>
          <a:lstStyle/>
          <a:p>
            <a:r>
              <a:rPr lang="es-419" sz="2800" dirty="0"/>
              <a:t>Agenda del día</a:t>
            </a:r>
            <a:endParaRPr lang="en-US" sz="2800" dirty="0"/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EF2F2081-F70B-4D0E-814F-CFC9F2393265}"/>
              </a:ext>
            </a:extLst>
          </p:cNvPr>
          <p:cNvSpPr txBox="1">
            <a:spLocks/>
          </p:cNvSpPr>
          <p:nvPr/>
        </p:nvSpPr>
        <p:spPr>
          <a:xfrm>
            <a:off x="664128" y="2228851"/>
            <a:ext cx="10863743" cy="3910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s-419" dirty="0"/>
              <a:t>Presentación de la tarea </a:t>
            </a:r>
            <a:r>
              <a:rPr lang="es-419" b="1" dirty="0">
                <a:solidFill>
                  <a:schemeClr val="bg1"/>
                </a:solidFill>
                <a:highlight>
                  <a:srgbClr val="FF00FF"/>
                </a:highlight>
                <a:latin typeface="Arial Nova" panose="020B0604020202020204" pitchFamily="34" charset="0"/>
              </a:rPr>
              <a:t>ACTIVIDAD  20min</a:t>
            </a:r>
          </a:p>
          <a:p>
            <a:pPr marL="342900" indent="-342900">
              <a:buAutoNum type="arabicPeriod"/>
            </a:pPr>
            <a:endParaRPr lang="es-419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s-419" dirty="0"/>
              <a:t>EDA básico </a:t>
            </a:r>
            <a:r>
              <a:rPr lang="es-419" b="1" dirty="0">
                <a:solidFill>
                  <a:schemeClr val="bg1"/>
                </a:solidFill>
                <a:highlight>
                  <a:srgbClr val="800080"/>
                </a:highlight>
                <a:latin typeface="Arial Nova" panose="020B0604020202020204" pitchFamily="34" charset="0"/>
              </a:rPr>
              <a:t>LIVE CODING 60min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s-419" b="1" dirty="0">
              <a:solidFill>
                <a:schemeClr val="bg1"/>
              </a:solidFill>
              <a:highlight>
                <a:srgbClr val="800080"/>
              </a:highlight>
              <a:latin typeface="Arial Nov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s-419" dirty="0"/>
              <a:t>Ejercicio discusión proyecto </a:t>
            </a:r>
            <a:r>
              <a:rPr lang="es-419" b="1" dirty="0">
                <a:solidFill>
                  <a:schemeClr val="bg1"/>
                </a:solidFill>
                <a:highlight>
                  <a:srgbClr val="FF00FF"/>
                </a:highlight>
                <a:latin typeface="Arial Nova" panose="020B0604020202020204" pitchFamily="34" charset="0"/>
              </a:rPr>
              <a:t>ACTIVIDAD  30min</a:t>
            </a:r>
            <a:endParaRPr lang="es-419" dirty="0"/>
          </a:p>
          <a:p>
            <a:pPr marL="342900" indent="-342900">
              <a:buAutoNum type="arabicPeriod"/>
            </a:pPr>
            <a:endParaRPr lang="es-419" dirty="0"/>
          </a:p>
          <a:p>
            <a:pPr marL="342900" indent="-342900">
              <a:buAutoNum type="arabicPeriod"/>
            </a:pPr>
            <a:r>
              <a:rPr lang="es-419" dirty="0"/>
              <a:t>Transformaciones de datos </a:t>
            </a:r>
            <a:r>
              <a:rPr lang="es-419" b="1" dirty="0">
                <a:solidFill>
                  <a:schemeClr val="bg1"/>
                </a:solidFill>
                <a:highlight>
                  <a:srgbClr val="800080"/>
                </a:highlight>
                <a:latin typeface="Arial Nova" panose="020B0604020202020204" pitchFamily="34" charset="0"/>
              </a:rPr>
              <a:t>LIVE CODING 60min</a:t>
            </a:r>
          </a:p>
          <a:p>
            <a:pPr marL="342900" indent="-342900">
              <a:buAutoNum type="arabicPeriod"/>
            </a:pPr>
            <a:endParaRPr lang="es-419" b="1" dirty="0">
              <a:solidFill>
                <a:schemeClr val="bg1"/>
              </a:solidFill>
              <a:highlight>
                <a:srgbClr val="800080"/>
              </a:highlight>
              <a:latin typeface="Arial Nova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s-419" dirty="0"/>
              <a:t>EDA básico y transformaciones </a:t>
            </a:r>
            <a:r>
              <a:rPr lang="es-419" b="1" dirty="0">
                <a:solidFill>
                  <a:schemeClr val="bg1"/>
                </a:solidFill>
                <a:highlight>
                  <a:srgbClr val="FF00FF"/>
                </a:highlight>
                <a:latin typeface="Arial Nova" panose="020B0604020202020204" pitchFamily="34" charset="0"/>
              </a:rPr>
              <a:t>ACTIVIDAD 30min</a:t>
            </a:r>
            <a:endParaRPr lang="es-419" dirty="0"/>
          </a:p>
          <a:p>
            <a:endParaRPr lang="es-419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049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4F82B91D-5167-4DB0-9690-C2796174FC9C}"/>
              </a:ext>
            </a:extLst>
          </p:cNvPr>
          <p:cNvSpPr txBox="1">
            <a:spLocks/>
          </p:cNvSpPr>
          <p:nvPr/>
        </p:nvSpPr>
        <p:spPr>
          <a:xfrm>
            <a:off x="664128" y="1252989"/>
            <a:ext cx="11089722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800" dirty="0"/>
              <a:t>1. Presentación de la tarea</a:t>
            </a:r>
            <a:endParaRPr lang="en-US" sz="2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DCAC58B-C19B-4E0C-BDF7-CC21E57C9EBC}"/>
              </a:ext>
            </a:extLst>
          </p:cNvPr>
          <p:cNvSpPr txBox="1">
            <a:spLocks/>
          </p:cNvSpPr>
          <p:nvPr/>
        </p:nvSpPr>
        <p:spPr>
          <a:xfrm>
            <a:off x="664128" y="2228851"/>
            <a:ext cx="10863743" cy="3910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s-419" dirty="0"/>
              <a:t>Qué problema de Ciencia de Datos se presenta en el </a:t>
            </a:r>
            <a:r>
              <a:rPr lang="es-419" dirty="0" err="1"/>
              <a:t>dataset</a:t>
            </a:r>
            <a:r>
              <a:rPr lang="es-419" dirty="0"/>
              <a:t>?</a:t>
            </a:r>
          </a:p>
          <a:p>
            <a:pPr marL="342900" indent="-342900">
              <a:buAutoNum type="arabicPeriod"/>
            </a:pPr>
            <a:endParaRPr lang="es-419" dirty="0"/>
          </a:p>
          <a:p>
            <a:pPr marL="342900" indent="-342900">
              <a:buAutoNum type="arabicPeriod"/>
            </a:pPr>
            <a:endParaRPr lang="es-419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s-419" dirty="0"/>
              <a:t>Qué datos fueron tomados para la muestra? A qué corresponde una observación?</a:t>
            </a:r>
          </a:p>
          <a:p>
            <a:pPr marL="342900" indent="-342900">
              <a:buAutoNum type="arabicPeriod"/>
            </a:pPr>
            <a:endParaRPr lang="es-419" dirty="0"/>
          </a:p>
          <a:p>
            <a:pPr marL="342900" indent="-342900">
              <a:buAutoNum type="arabicPeriod"/>
            </a:pPr>
            <a:endParaRPr lang="es-419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s-419" dirty="0"/>
              <a:t>Qué tipos de datos contienen las variables? En qué escala?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s-419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s-419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s-419" dirty="0"/>
              <a:t>Cómo fueron tomados los datos?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s-419" dirty="0"/>
          </a:p>
          <a:p>
            <a:pPr marL="342900" indent="-342900">
              <a:buAutoNum type="arabicPeriod"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80018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4F82B91D-5167-4DB0-9690-C2796174FC9C}"/>
              </a:ext>
            </a:extLst>
          </p:cNvPr>
          <p:cNvSpPr txBox="1">
            <a:spLocks/>
          </p:cNvSpPr>
          <p:nvPr/>
        </p:nvSpPr>
        <p:spPr>
          <a:xfrm>
            <a:off x="664128" y="1252989"/>
            <a:ext cx="11089722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800" dirty="0"/>
              <a:t>2. EDA Básico: </a:t>
            </a:r>
            <a:r>
              <a:rPr lang="es-419" sz="2800" dirty="0" err="1"/>
              <a:t>heart-failure-dataset</a:t>
            </a:r>
            <a:endParaRPr lang="en-US" sz="2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DCAC58B-C19B-4E0C-BDF7-CC21E57C9EBC}"/>
              </a:ext>
            </a:extLst>
          </p:cNvPr>
          <p:cNvSpPr txBox="1">
            <a:spLocks/>
          </p:cNvSpPr>
          <p:nvPr/>
        </p:nvSpPr>
        <p:spPr>
          <a:xfrm>
            <a:off x="664128" y="2228851"/>
            <a:ext cx="10863743" cy="3910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b="1" i="0" dirty="0">
                <a:effectLst/>
                <a:latin typeface="Inter"/>
              </a:rPr>
              <a:t>Age: </a:t>
            </a:r>
            <a:r>
              <a:rPr lang="en-US" b="0" i="0" dirty="0" err="1">
                <a:effectLst/>
                <a:latin typeface="Inter"/>
              </a:rPr>
              <a:t>Edad</a:t>
            </a:r>
            <a:r>
              <a:rPr lang="en-US" b="0" i="0" dirty="0">
                <a:effectLst/>
                <a:latin typeface="Inter"/>
              </a:rPr>
              <a:t> del </a:t>
            </a:r>
            <a:r>
              <a:rPr lang="en-US" b="0" i="0" dirty="0" err="1">
                <a:effectLst/>
                <a:latin typeface="Inter"/>
              </a:rPr>
              <a:t>paciente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en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años</a:t>
            </a:r>
            <a:r>
              <a:rPr lang="en-US" b="0" i="0" dirty="0">
                <a:effectLst/>
                <a:latin typeface="Inter"/>
              </a:rPr>
              <a:t>.</a:t>
            </a:r>
          </a:p>
          <a:p>
            <a:pPr algn="l" fontAlgn="base"/>
            <a:r>
              <a:rPr lang="en-US" b="1" i="0" dirty="0">
                <a:effectLst/>
                <a:latin typeface="Inter"/>
              </a:rPr>
              <a:t>Sex: </a:t>
            </a:r>
            <a:r>
              <a:rPr lang="en-US" b="0" i="0" dirty="0" err="1">
                <a:effectLst/>
                <a:latin typeface="Inter"/>
              </a:rPr>
              <a:t>Género</a:t>
            </a:r>
            <a:r>
              <a:rPr lang="en-US" b="0" i="0" dirty="0">
                <a:effectLst/>
                <a:latin typeface="Inter"/>
              </a:rPr>
              <a:t> del </a:t>
            </a:r>
            <a:r>
              <a:rPr lang="en-US" b="0" i="0" dirty="0" err="1">
                <a:effectLst/>
                <a:latin typeface="Inter"/>
              </a:rPr>
              <a:t>paciente</a:t>
            </a:r>
            <a:r>
              <a:rPr lang="en-US" b="0" i="0" dirty="0">
                <a:effectLst/>
                <a:latin typeface="Inter"/>
              </a:rPr>
              <a:t>.</a:t>
            </a:r>
          </a:p>
          <a:p>
            <a:pPr algn="l" fontAlgn="base"/>
            <a:r>
              <a:rPr lang="en-US" b="1" i="0" dirty="0" err="1">
                <a:effectLst/>
                <a:latin typeface="Inter"/>
              </a:rPr>
              <a:t>ChestPainType</a:t>
            </a:r>
            <a:r>
              <a:rPr lang="en-US" b="1" i="0" dirty="0">
                <a:effectLst/>
                <a:latin typeface="Inter"/>
              </a:rPr>
              <a:t>: </a:t>
            </a:r>
            <a:r>
              <a:rPr lang="en-US" b="0" i="0" dirty="0">
                <a:effectLst/>
                <a:latin typeface="Inter"/>
              </a:rPr>
              <a:t>Tipo de dolor pectoral [TA: Angina </a:t>
            </a:r>
            <a:r>
              <a:rPr lang="en-US" b="0" i="0" dirty="0" err="1">
                <a:effectLst/>
                <a:latin typeface="Inter"/>
              </a:rPr>
              <a:t>típica</a:t>
            </a:r>
            <a:r>
              <a:rPr lang="en-US" b="0" i="0" dirty="0">
                <a:effectLst/>
                <a:latin typeface="Inter"/>
              </a:rPr>
              <a:t>, ATA: Angina </a:t>
            </a:r>
            <a:r>
              <a:rPr lang="en-US" b="0" i="0" dirty="0" err="1">
                <a:effectLst/>
                <a:latin typeface="Inter"/>
              </a:rPr>
              <a:t>atípica</a:t>
            </a:r>
            <a:r>
              <a:rPr lang="en-US" b="0" i="0" dirty="0">
                <a:effectLst/>
                <a:latin typeface="Inter"/>
              </a:rPr>
              <a:t>, NAP: Dolor no anginal, ASY: </a:t>
            </a:r>
            <a:r>
              <a:rPr lang="en-US" b="0" i="0" dirty="0" err="1">
                <a:effectLst/>
                <a:latin typeface="Inter"/>
              </a:rPr>
              <a:t>Asintomático</a:t>
            </a:r>
            <a:r>
              <a:rPr lang="en-US" b="0" i="0" dirty="0">
                <a:effectLst/>
                <a:latin typeface="Inter"/>
              </a:rPr>
              <a:t>]</a:t>
            </a:r>
          </a:p>
          <a:p>
            <a:pPr algn="l" fontAlgn="base"/>
            <a:r>
              <a:rPr lang="en-US" b="1" i="0" dirty="0" err="1">
                <a:effectLst/>
                <a:latin typeface="Inter"/>
              </a:rPr>
              <a:t>RestingBP</a:t>
            </a:r>
            <a:r>
              <a:rPr lang="en-US" b="1" i="0" dirty="0">
                <a:effectLst/>
                <a:latin typeface="Inter"/>
              </a:rPr>
              <a:t>: </a:t>
            </a:r>
            <a:r>
              <a:rPr lang="en-US" b="0" i="0" dirty="0" err="1">
                <a:effectLst/>
                <a:latin typeface="Inter"/>
              </a:rPr>
              <a:t>Presión</a:t>
            </a:r>
            <a:r>
              <a:rPr lang="en-US" b="0" i="0" dirty="0">
                <a:effectLst/>
                <a:latin typeface="Inter"/>
              </a:rPr>
              <a:t> de la </a:t>
            </a:r>
            <a:r>
              <a:rPr lang="en-US" b="0" i="0" dirty="0" err="1">
                <a:effectLst/>
                <a:latin typeface="Inter"/>
              </a:rPr>
              <a:t>sangre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en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reposo</a:t>
            </a:r>
            <a:r>
              <a:rPr lang="en-US" b="0" i="0" dirty="0">
                <a:effectLst/>
                <a:latin typeface="Inter"/>
              </a:rPr>
              <a:t> [mm Hg]</a:t>
            </a:r>
          </a:p>
          <a:p>
            <a:pPr algn="l" fontAlgn="base"/>
            <a:r>
              <a:rPr lang="en-US" b="1" i="0" dirty="0">
                <a:effectLst/>
                <a:latin typeface="Inter"/>
              </a:rPr>
              <a:t>Cholesterol: </a:t>
            </a:r>
            <a:r>
              <a:rPr lang="en-US" b="0" i="0" dirty="0" err="1">
                <a:effectLst/>
                <a:latin typeface="Inter"/>
              </a:rPr>
              <a:t>Colesterol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sérico</a:t>
            </a:r>
            <a:r>
              <a:rPr lang="en-US" b="0" i="0" dirty="0">
                <a:effectLst/>
                <a:latin typeface="Inter"/>
              </a:rPr>
              <a:t> [mm/dl]</a:t>
            </a:r>
          </a:p>
          <a:p>
            <a:pPr fontAlgn="base"/>
            <a:r>
              <a:rPr lang="en-US" b="1" i="0" dirty="0" err="1">
                <a:effectLst/>
                <a:latin typeface="Inter"/>
              </a:rPr>
              <a:t>FastingBS</a:t>
            </a:r>
            <a:r>
              <a:rPr lang="en-US" b="1" i="0" dirty="0">
                <a:effectLst/>
                <a:latin typeface="Inter"/>
              </a:rPr>
              <a:t>: </a:t>
            </a:r>
            <a:r>
              <a:rPr lang="en-US" b="0" i="0" dirty="0" err="1">
                <a:effectLst/>
                <a:latin typeface="Inter"/>
              </a:rPr>
              <a:t>Azúcar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en</a:t>
            </a:r>
            <a:r>
              <a:rPr lang="en-US" b="0" i="0" dirty="0">
                <a:effectLst/>
                <a:latin typeface="Inter"/>
              </a:rPr>
              <a:t> la </a:t>
            </a:r>
            <a:r>
              <a:rPr lang="en-US" b="0" i="0" dirty="0" err="1">
                <a:effectLst/>
                <a:latin typeface="Inter"/>
              </a:rPr>
              <a:t>sangre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en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ayunas</a:t>
            </a:r>
            <a:r>
              <a:rPr lang="en-US" b="0" i="0" dirty="0">
                <a:effectLst/>
                <a:latin typeface="Inter"/>
              </a:rPr>
              <a:t> [1: </a:t>
            </a:r>
            <a:r>
              <a:rPr lang="en-US" b="0" i="0" dirty="0" err="1">
                <a:effectLst/>
                <a:latin typeface="Inter"/>
              </a:rPr>
              <a:t>si</a:t>
            </a:r>
            <a:r>
              <a:rPr lang="en-US" b="0" i="0" dirty="0">
                <a:effectLst/>
                <a:latin typeface="Inter"/>
              </a:rPr>
              <a:t> &gt; 120 mg/dl, 0: de lo </a:t>
            </a:r>
            <a:r>
              <a:rPr lang="en-US" b="0" i="0" dirty="0" err="1">
                <a:effectLst/>
                <a:latin typeface="Inter"/>
              </a:rPr>
              <a:t>contrario</a:t>
            </a:r>
            <a:r>
              <a:rPr lang="en-US" b="0" i="0" dirty="0">
                <a:effectLst/>
                <a:latin typeface="Inter"/>
              </a:rPr>
              <a:t>]</a:t>
            </a:r>
          </a:p>
          <a:p>
            <a:pPr fontAlgn="base"/>
            <a:r>
              <a:rPr lang="en-US" b="1" i="0" dirty="0" err="1">
                <a:effectLst/>
                <a:latin typeface="Inter"/>
              </a:rPr>
              <a:t>RestingECG</a:t>
            </a:r>
            <a:r>
              <a:rPr lang="en-US" b="1" i="0" dirty="0">
                <a:effectLst/>
                <a:latin typeface="Inter"/>
              </a:rPr>
              <a:t>: </a:t>
            </a:r>
            <a:r>
              <a:rPr lang="en-US" b="0" i="0" dirty="0" err="1">
                <a:effectLst/>
                <a:latin typeface="Inter"/>
              </a:rPr>
              <a:t>Resultado</a:t>
            </a:r>
            <a:r>
              <a:rPr lang="en-US" b="0" i="0" dirty="0">
                <a:effectLst/>
                <a:latin typeface="Inter"/>
              </a:rPr>
              <a:t> de </a:t>
            </a:r>
            <a:r>
              <a:rPr lang="en-US" b="0" i="0" dirty="0" err="1">
                <a:effectLst/>
                <a:latin typeface="Inter"/>
              </a:rPr>
              <a:t>electro</a:t>
            </a:r>
            <a:r>
              <a:rPr lang="en-US" dirty="0" err="1">
                <a:latin typeface="Inter"/>
              </a:rPr>
              <a:t>cardiograma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en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reposo</a:t>
            </a:r>
            <a:r>
              <a:rPr lang="en-US" dirty="0">
                <a:latin typeface="Inter"/>
              </a:rPr>
              <a:t> </a:t>
            </a:r>
            <a:r>
              <a:rPr lang="en-US" b="0" i="0" dirty="0">
                <a:effectLst/>
                <a:latin typeface="Inter"/>
              </a:rPr>
              <a:t>[Normal: Normal, ST: </a:t>
            </a:r>
            <a:r>
              <a:rPr lang="en-US" b="0" i="0" dirty="0" err="1">
                <a:effectLst/>
                <a:latin typeface="Inter"/>
              </a:rPr>
              <a:t>anormalidad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en</a:t>
            </a:r>
            <a:r>
              <a:rPr lang="en-US" b="0" i="0" dirty="0">
                <a:effectLst/>
                <a:latin typeface="Inter"/>
              </a:rPr>
              <a:t> segment ST o </a:t>
            </a:r>
            <a:r>
              <a:rPr lang="en-US" b="0" i="0" dirty="0" err="1">
                <a:effectLst/>
                <a:latin typeface="Inter"/>
              </a:rPr>
              <a:t>curva</a:t>
            </a:r>
            <a:r>
              <a:rPr lang="en-US" b="0" i="0" dirty="0">
                <a:effectLst/>
                <a:latin typeface="Inter"/>
              </a:rPr>
              <a:t> T (</a:t>
            </a:r>
            <a:r>
              <a:rPr lang="en-US" b="0" i="0" dirty="0" err="1">
                <a:effectLst/>
                <a:latin typeface="Inter"/>
              </a:rPr>
              <a:t>curva</a:t>
            </a:r>
            <a:r>
              <a:rPr lang="en-US" b="0" i="0" dirty="0">
                <a:effectLst/>
                <a:latin typeface="Inter"/>
              </a:rPr>
              <a:t> T </a:t>
            </a:r>
            <a:r>
              <a:rPr lang="en-US" b="0" i="0" dirty="0" err="1">
                <a:effectLst/>
                <a:latin typeface="Inter"/>
              </a:rPr>
              <a:t>invertida</a:t>
            </a:r>
            <a:r>
              <a:rPr lang="en-US" b="0" i="0" dirty="0">
                <a:effectLst/>
                <a:latin typeface="Inter"/>
              </a:rPr>
              <a:t> y/o </a:t>
            </a:r>
            <a:r>
              <a:rPr lang="en-US" b="0" i="0" dirty="0" err="1">
                <a:effectLst/>
                <a:latin typeface="Inter"/>
              </a:rPr>
              <a:t>elevación</a:t>
            </a:r>
            <a:r>
              <a:rPr lang="en-US" b="0" i="0" dirty="0">
                <a:effectLst/>
                <a:latin typeface="Inter"/>
              </a:rPr>
              <a:t> ST or </a:t>
            </a:r>
            <a:r>
              <a:rPr lang="en-US" b="0" i="0" dirty="0" err="1">
                <a:effectLst/>
                <a:latin typeface="Inter"/>
              </a:rPr>
              <a:t>depresión</a:t>
            </a:r>
            <a:r>
              <a:rPr lang="en-US" b="0" i="0" dirty="0">
                <a:effectLst/>
                <a:latin typeface="Inter"/>
              </a:rPr>
              <a:t> de &gt; 0.05 mV), LVH: </a:t>
            </a:r>
            <a:r>
              <a:rPr lang="en-US" b="0" i="0" dirty="0" err="1">
                <a:effectLst/>
                <a:latin typeface="Inter"/>
              </a:rPr>
              <a:t>muestra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hipertrofia</a:t>
            </a:r>
            <a:r>
              <a:rPr lang="en-US" b="0" i="0" dirty="0">
                <a:effectLst/>
                <a:latin typeface="Inter"/>
              </a:rPr>
              <a:t> ventricular </a:t>
            </a:r>
            <a:r>
              <a:rPr lang="en-US" b="0" i="0" dirty="0" err="1">
                <a:effectLst/>
                <a:latin typeface="Inter"/>
              </a:rPr>
              <a:t>izquierda</a:t>
            </a:r>
            <a:r>
              <a:rPr lang="en-US" b="0" i="0" dirty="0">
                <a:effectLst/>
                <a:latin typeface="Inter"/>
              </a:rPr>
              <a:t> probable o </a:t>
            </a:r>
            <a:r>
              <a:rPr lang="en-US" b="0" i="0" dirty="0" err="1">
                <a:effectLst/>
                <a:latin typeface="Inter"/>
              </a:rPr>
              <a:t>definitiva</a:t>
            </a:r>
            <a:r>
              <a:rPr lang="en-US" b="0" i="0" dirty="0">
                <a:effectLst/>
                <a:latin typeface="Inter"/>
              </a:rPr>
              <a:t>]</a:t>
            </a:r>
          </a:p>
          <a:p>
            <a:pPr algn="l" fontAlgn="base"/>
            <a:r>
              <a:rPr lang="en-US" b="1" i="0" dirty="0" err="1">
                <a:effectLst/>
                <a:latin typeface="Inter"/>
              </a:rPr>
              <a:t>MaxHR</a:t>
            </a:r>
            <a:r>
              <a:rPr lang="en-US" b="1" i="0" dirty="0">
                <a:effectLst/>
                <a:latin typeface="Inter"/>
              </a:rPr>
              <a:t>: </a:t>
            </a:r>
            <a:r>
              <a:rPr lang="en-US" b="0" i="0" dirty="0" err="1">
                <a:effectLst/>
                <a:latin typeface="Inter"/>
              </a:rPr>
              <a:t>Máximo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ritmo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cardiaco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alcanzado</a:t>
            </a:r>
            <a:r>
              <a:rPr lang="en-US" dirty="0">
                <a:latin typeface="Inter"/>
              </a:rPr>
              <a:t>.</a:t>
            </a:r>
          </a:p>
          <a:p>
            <a:pPr algn="l" fontAlgn="base"/>
            <a:r>
              <a:rPr lang="en-US" b="1" i="0" dirty="0" err="1">
                <a:effectLst/>
                <a:latin typeface="Inter"/>
              </a:rPr>
              <a:t>ExerciseAngina</a:t>
            </a:r>
            <a:r>
              <a:rPr lang="en-US" b="1" i="0" dirty="0">
                <a:effectLst/>
                <a:latin typeface="Inter"/>
              </a:rPr>
              <a:t>: </a:t>
            </a:r>
            <a:r>
              <a:rPr lang="en-US" b="0" i="0" dirty="0">
                <a:effectLst/>
                <a:latin typeface="Inter"/>
              </a:rPr>
              <a:t>Angina </a:t>
            </a:r>
            <a:r>
              <a:rPr lang="en-US" b="0" i="0" dirty="0" err="1">
                <a:effectLst/>
                <a:latin typeface="Inter"/>
              </a:rPr>
              <a:t>inducida</a:t>
            </a:r>
            <a:r>
              <a:rPr lang="en-US" b="0" i="0" dirty="0">
                <a:effectLst/>
                <a:latin typeface="Inter"/>
              </a:rPr>
              <a:t> por </a:t>
            </a:r>
            <a:r>
              <a:rPr lang="en-US" b="0" i="0" dirty="0" err="1">
                <a:effectLst/>
                <a:latin typeface="Inter"/>
              </a:rPr>
              <a:t>el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ejercicio</a:t>
            </a:r>
            <a:r>
              <a:rPr lang="en-US" b="0" i="0" dirty="0">
                <a:effectLst/>
                <a:latin typeface="Inter"/>
              </a:rPr>
              <a:t> [Y: Si, N: No]</a:t>
            </a:r>
          </a:p>
          <a:p>
            <a:pPr algn="l" fontAlgn="base"/>
            <a:r>
              <a:rPr lang="en-US" b="1" i="0" dirty="0" err="1">
                <a:effectLst/>
                <a:latin typeface="Inter"/>
              </a:rPr>
              <a:t>Oldpeak</a:t>
            </a:r>
            <a:r>
              <a:rPr lang="en-US" b="1" i="0" dirty="0">
                <a:effectLst/>
                <a:latin typeface="Inter"/>
              </a:rPr>
              <a:t>: </a:t>
            </a:r>
            <a:r>
              <a:rPr lang="en-US" b="0" i="0" dirty="0" err="1">
                <a:effectLst/>
                <a:latin typeface="Inter"/>
              </a:rPr>
              <a:t>oldpeak</a:t>
            </a:r>
            <a:r>
              <a:rPr lang="en-US" b="0" i="0" dirty="0">
                <a:effectLst/>
                <a:latin typeface="Inter"/>
              </a:rPr>
              <a:t> = ST. </a:t>
            </a:r>
            <a:r>
              <a:rPr lang="en-US" b="0" i="0" dirty="0" err="1">
                <a:effectLst/>
                <a:latin typeface="Inter"/>
              </a:rPr>
              <a:t>Medida</a:t>
            </a:r>
            <a:r>
              <a:rPr lang="en-US" b="0" i="0" dirty="0">
                <a:effectLst/>
                <a:latin typeface="Inter"/>
              </a:rPr>
              <a:t> de depressio</a:t>
            </a:r>
            <a:r>
              <a:rPr lang="en-US" dirty="0">
                <a:latin typeface="Inter"/>
              </a:rPr>
              <a:t>n que </a:t>
            </a:r>
            <a:r>
              <a:rPr lang="en-US" dirty="0" err="1">
                <a:latin typeface="Inter"/>
              </a:rPr>
              <a:t>ocurre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en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el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segmento</a:t>
            </a:r>
            <a:r>
              <a:rPr lang="en-US" dirty="0">
                <a:latin typeface="Inter"/>
              </a:rPr>
              <a:t> ST.</a:t>
            </a:r>
            <a:endParaRPr lang="en-US" b="0" i="0" dirty="0">
              <a:effectLst/>
              <a:latin typeface="Inter"/>
            </a:endParaRPr>
          </a:p>
          <a:p>
            <a:pPr algn="l" fontAlgn="base"/>
            <a:r>
              <a:rPr lang="en-US" b="1" i="0" dirty="0" err="1">
                <a:effectLst/>
                <a:latin typeface="Inter"/>
              </a:rPr>
              <a:t>ST_Slope</a:t>
            </a:r>
            <a:r>
              <a:rPr lang="en-US" b="1" i="0" dirty="0">
                <a:effectLst/>
                <a:latin typeface="Inter"/>
              </a:rPr>
              <a:t>: </a:t>
            </a:r>
            <a:r>
              <a:rPr lang="en-US" dirty="0" err="1">
                <a:latin typeface="Inter"/>
              </a:rPr>
              <a:t>P</a:t>
            </a:r>
            <a:r>
              <a:rPr lang="en-US" b="0" i="0" dirty="0" err="1">
                <a:effectLst/>
                <a:latin typeface="Inter"/>
              </a:rPr>
              <a:t>endiente</a:t>
            </a:r>
            <a:r>
              <a:rPr lang="en-US" b="0" i="0" dirty="0">
                <a:effectLst/>
                <a:latin typeface="Inter"/>
              </a:rPr>
              <a:t> del </a:t>
            </a:r>
            <a:r>
              <a:rPr lang="en-US" b="0" i="0" dirty="0" err="1">
                <a:effectLst/>
                <a:latin typeface="Inter"/>
              </a:rPr>
              <a:t>segmento</a:t>
            </a:r>
            <a:r>
              <a:rPr lang="en-US" b="0" i="0" dirty="0">
                <a:effectLst/>
                <a:latin typeface="Inter"/>
              </a:rPr>
              <a:t> ST [Up: </a:t>
            </a:r>
            <a:r>
              <a:rPr lang="en-US" b="0" i="0" dirty="0" err="1">
                <a:effectLst/>
                <a:latin typeface="Inter"/>
              </a:rPr>
              <a:t>pendiente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creciente</a:t>
            </a:r>
            <a:r>
              <a:rPr lang="en-US" b="0" i="0" dirty="0">
                <a:effectLst/>
                <a:latin typeface="Inter"/>
              </a:rPr>
              <a:t>, Flat: </a:t>
            </a:r>
            <a:r>
              <a:rPr lang="en-US" b="0" i="0" dirty="0" err="1">
                <a:effectLst/>
                <a:latin typeface="Inter"/>
              </a:rPr>
              <a:t>plano</a:t>
            </a:r>
            <a:r>
              <a:rPr lang="en-US" b="0" i="0" dirty="0">
                <a:effectLst/>
                <a:latin typeface="Inter"/>
              </a:rPr>
              <a:t>, Down: </a:t>
            </a:r>
            <a:r>
              <a:rPr lang="en-US" b="0" i="0" dirty="0" err="1">
                <a:effectLst/>
                <a:latin typeface="Inter"/>
              </a:rPr>
              <a:t>pendiente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decreciente</a:t>
            </a:r>
            <a:r>
              <a:rPr lang="en-US" b="0" i="0" dirty="0">
                <a:effectLst/>
                <a:latin typeface="Inter"/>
              </a:rPr>
              <a:t>]</a:t>
            </a:r>
          </a:p>
          <a:p>
            <a:pPr algn="l" fontAlgn="base"/>
            <a:r>
              <a:rPr lang="en-US" b="1" i="0" dirty="0" err="1">
                <a:effectLst/>
                <a:latin typeface="Inter"/>
              </a:rPr>
              <a:t>HeartDisease</a:t>
            </a:r>
            <a:r>
              <a:rPr lang="en-US" b="1" i="0" dirty="0">
                <a:effectLst/>
                <a:latin typeface="Inter"/>
              </a:rPr>
              <a:t>: </a:t>
            </a:r>
            <a:r>
              <a:rPr lang="en-US" dirty="0" err="1">
                <a:latin typeface="Inter"/>
              </a:rPr>
              <a:t>Presenta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enfermedad</a:t>
            </a:r>
            <a:r>
              <a:rPr lang="en-US" dirty="0">
                <a:latin typeface="Inter"/>
              </a:rPr>
              <a:t> cardiovascular </a:t>
            </a:r>
            <a:r>
              <a:rPr lang="en-US" b="0" i="0" dirty="0">
                <a:effectLst/>
                <a:latin typeface="Inter"/>
              </a:rPr>
              <a:t>[1: </a:t>
            </a:r>
            <a:r>
              <a:rPr lang="en-US" b="0" i="0" dirty="0" err="1">
                <a:effectLst/>
                <a:latin typeface="Inter"/>
              </a:rPr>
              <a:t>Sí</a:t>
            </a:r>
            <a:r>
              <a:rPr lang="en-US" b="0" i="0" dirty="0">
                <a:effectLst/>
                <a:latin typeface="Inter"/>
              </a:rPr>
              <a:t>, 0: No]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A2BACE1F-CB3F-48C4-BD58-A917B754B0E3}"/>
              </a:ext>
            </a:extLst>
          </p:cNvPr>
          <p:cNvSpPr txBox="1">
            <a:spLocks/>
          </p:cNvSpPr>
          <p:nvPr/>
        </p:nvSpPr>
        <p:spPr>
          <a:xfrm>
            <a:off x="7003684" y="1639835"/>
            <a:ext cx="4182762" cy="7863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s-ES" b="1" i="0" dirty="0">
                <a:solidFill>
                  <a:schemeClr val="accent2"/>
                </a:solidFill>
                <a:effectLst/>
                <a:latin typeface="Inter"/>
              </a:rPr>
              <a:t>La angina, también llamada angina de pecho, se describe a menudo como una sensación de presión, pesadez, opresión o dolor en el pecho. </a:t>
            </a:r>
            <a:endParaRPr lang="en-US" b="0" i="0" dirty="0">
              <a:solidFill>
                <a:schemeClr val="accent2"/>
              </a:solidFill>
              <a:effectLst/>
              <a:latin typeface="Int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FFA4B-3F97-4124-9D7B-CEDA0D099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627" y="4782557"/>
            <a:ext cx="1742819" cy="164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1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4F82B91D-5167-4DB0-9690-C2796174FC9C}"/>
              </a:ext>
            </a:extLst>
          </p:cNvPr>
          <p:cNvSpPr txBox="1">
            <a:spLocks/>
          </p:cNvSpPr>
          <p:nvPr/>
        </p:nvSpPr>
        <p:spPr>
          <a:xfrm>
            <a:off x="664128" y="1252989"/>
            <a:ext cx="11089722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800" dirty="0"/>
              <a:t>3. Discusión del proyecto </a:t>
            </a:r>
            <a:endParaRPr lang="en-US" sz="2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DCAC58B-C19B-4E0C-BDF7-CC21E57C9EBC}"/>
              </a:ext>
            </a:extLst>
          </p:cNvPr>
          <p:cNvSpPr txBox="1">
            <a:spLocks/>
          </p:cNvSpPr>
          <p:nvPr/>
        </p:nvSpPr>
        <p:spPr>
          <a:xfrm>
            <a:off x="664128" y="2228851"/>
            <a:ext cx="10863743" cy="3910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Ejercicio de presentación.</a:t>
            </a:r>
          </a:p>
          <a:p>
            <a:endParaRPr lang="es-419" dirty="0"/>
          </a:p>
          <a:p>
            <a:r>
              <a:rPr lang="es-419" dirty="0"/>
              <a:t>Retomar el ejercicio mental de la clase #1 de este bloque. Tomar un proceso, actividad, tarea de su ocupación o cargo donde usted considere que la Ciencia de Datos puede aportar para su solución (recuerde que para aplicar Ciencia de Datos, deben existir datos).</a:t>
            </a:r>
          </a:p>
          <a:p>
            <a:endParaRPr lang="es-419" dirty="0"/>
          </a:p>
          <a:p>
            <a:r>
              <a:rPr lang="es-419" dirty="0"/>
              <a:t>En 1 </a:t>
            </a:r>
            <a:r>
              <a:rPr lang="es-419" i="1" dirty="0" err="1"/>
              <a:t>slide</a:t>
            </a:r>
            <a:r>
              <a:rPr lang="es-419" dirty="0"/>
              <a:t> responder las siguientes preguntas: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Cuál es el problema a solucionar?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Qué información/datos se encuentra relacionada con el problema?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Dónde se encuentran esos datos?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Qué variables existen y qué tipo de datos son? Cuál es su escala de medida?</a:t>
            </a:r>
          </a:p>
          <a:p>
            <a:endParaRPr lang="es-419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382436563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449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Arial Nova</vt:lpstr>
      <vt:lpstr>Calibri</vt:lpstr>
      <vt:lpstr>Calibri Light</vt:lpstr>
      <vt:lpstr>Inter</vt:lpstr>
      <vt:lpstr>1_Tema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HUGO TORRES</dc:creator>
  <cp:lastModifiedBy>David Alberto Rodriguez Gutierrez</cp:lastModifiedBy>
  <cp:revision>11</cp:revision>
  <dcterms:created xsi:type="dcterms:W3CDTF">2020-10-05T19:50:52Z</dcterms:created>
  <dcterms:modified xsi:type="dcterms:W3CDTF">2021-11-17T22:07:51Z</dcterms:modified>
</cp:coreProperties>
</file>