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1188" r:id="rId2"/>
    <p:sldId id="1192" r:id="rId3"/>
    <p:sldId id="1208" r:id="rId4"/>
    <p:sldId id="1210" r:id="rId5"/>
    <p:sldId id="1191" r:id="rId6"/>
    <p:sldId id="1193" r:id="rId7"/>
    <p:sldId id="1194" r:id="rId8"/>
    <p:sldId id="1195" r:id="rId9"/>
    <p:sldId id="1196" r:id="rId10"/>
    <p:sldId id="1197" r:id="rId11"/>
    <p:sldId id="1209" r:id="rId12"/>
    <p:sldId id="1204" r:id="rId13"/>
    <p:sldId id="1205" r:id="rId14"/>
    <p:sldId id="12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FC9ABB-AE77-4241-8AED-50F63571E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7A5C0-26C0-4752-9FA7-50ECC4D2D9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AC58-118C-4B67-8A96-728A234D978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0BA4-D169-46E7-B48E-7AD3DD46FD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AA2D8-FB8D-4639-ADBF-6943A26143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54A14-3376-4C9B-B07D-4127B683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7FDA-2ABC-49FD-802A-2C560D7C3498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8E6A-AB0F-48A0-AD19-F1E2A35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77D-FFEC-4B38-B0CB-6627C4AB76B9}" type="datetimeFigureOut">
              <a:rPr lang="es-CO" smtClean="0"/>
              <a:t>12/11/2021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8" y="1244600"/>
            <a:ext cx="11872912" cy="4978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77D-FFEC-4B38-B0CB-6627C4AB76B9}" type="datetimeFigureOut">
              <a:rPr lang="es-CO" smtClean="0"/>
              <a:t>12/11/2021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B8614D-E61E-44BB-BC80-A49FAD4345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877D-FFEC-4B38-B0CB-6627C4AB76B9}" type="datetimeFigureOut">
              <a:rPr lang="es-CO" smtClean="0"/>
              <a:t>12/11/2021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19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s-dev/panda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n 3">
            <a:extLst>
              <a:ext uri="{FF2B5EF4-FFF2-40B4-BE49-F238E27FC236}">
                <a16:creationId xmlns:a16="http://schemas.microsoft.com/office/drawing/2014/main" id="{98E0C16D-9B53-43F3-9793-1D606E2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850"/>
            <a:ext cx="91440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E1C6BAA-BBDE-443C-9173-662536450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289" y="2352675"/>
            <a:ext cx="5455444" cy="211865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BLOQUE T1:  Explorar, preparar y explotar datos</a:t>
            </a:r>
          </a:p>
          <a:p>
            <a:pPr eaLnBrk="1" hangingPunct="1">
              <a:defRPr/>
            </a:pPr>
            <a:endParaRPr lang="es-ES" sz="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RUTA DE CIENCIA DE DATOS </a:t>
            </a:r>
          </a:p>
          <a:p>
            <a:pPr eaLnBrk="1" hangingPunct="1">
              <a:defRPr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NUEVA EPS </a:t>
            </a:r>
            <a:endParaRPr lang="es-CO" sz="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110B5ED-C85E-4BCC-8938-639CF758A467}"/>
              </a:ext>
            </a:extLst>
          </p:cNvPr>
          <p:cNvSpPr txBox="1">
            <a:spLocks/>
          </p:cNvSpPr>
          <p:nvPr/>
        </p:nvSpPr>
        <p:spPr>
          <a:xfrm>
            <a:off x="637562" y="1586917"/>
            <a:ext cx="1086374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Escalas de medida: Intervalo y proporción</a:t>
            </a:r>
            <a:endParaRPr lang="en-US" sz="32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A4855B3-60F5-4CFF-A3F0-00F0BF92D902}"/>
              </a:ext>
            </a:extLst>
          </p:cNvPr>
          <p:cNvSpPr txBox="1">
            <a:spLocks/>
          </p:cNvSpPr>
          <p:nvPr/>
        </p:nvSpPr>
        <p:spPr>
          <a:xfrm>
            <a:off x="787953" y="2659572"/>
            <a:ext cx="10863743" cy="3622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u="sng" dirty="0"/>
              <a:t>Intervalo</a:t>
            </a:r>
          </a:p>
          <a:p>
            <a:r>
              <a:rPr lang="es-419" dirty="0"/>
              <a:t>Se conoce el orden y la diferencia exacta de diferencia entre dos categorías.</a:t>
            </a:r>
          </a:p>
          <a:p>
            <a:r>
              <a:rPr lang="es-419" dirty="0"/>
              <a:t>Ubicaciones de coordenadas en un plano.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u="sng" dirty="0"/>
              <a:t>Proporción </a:t>
            </a:r>
          </a:p>
          <a:p>
            <a:r>
              <a:rPr lang="es-419" dirty="0"/>
              <a:t>Contienen un orden, valores exactos y un cero absoluto. </a:t>
            </a:r>
          </a:p>
          <a:p>
            <a:r>
              <a:rPr lang="es-419" dirty="0"/>
              <a:t>Medidas de energía, masa, longitud, duración.</a:t>
            </a:r>
          </a:p>
        </p:txBody>
      </p:sp>
    </p:spTree>
    <p:extLst>
      <p:ext uri="{BB962C8B-B14F-4D97-AF65-F5344CB8AC3E}">
        <p14:creationId xmlns:p14="http://schemas.microsoft.com/office/powerpoint/2010/main" val="88956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ADFAB-CA1F-4D57-A81D-4BE2898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2516697"/>
            <a:ext cx="10863743" cy="3622413"/>
          </a:xfrm>
        </p:spPr>
        <p:txBody>
          <a:bodyPr>
            <a:normAutofit/>
          </a:bodyPr>
          <a:lstStyle/>
          <a:p>
            <a:r>
              <a:rPr lang="es-419" dirty="0"/>
              <a:t>Entero: Se reconocen como </a:t>
            </a:r>
            <a:r>
              <a:rPr lang="es-419" i="1" dirty="0"/>
              <a:t>“</a:t>
            </a:r>
            <a:r>
              <a:rPr lang="es-419" i="1" dirty="0" err="1"/>
              <a:t>int</a:t>
            </a:r>
            <a:r>
              <a:rPr lang="es-419" i="1" dirty="0"/>
              <a:t>”</a:t>
            </a:r>
            <a:endParaRPr lang="es-419" dirty="0"/>
          </a:p>
          <a:p>
            <a:r>
              <a:rPr lang="es-419" dirty="0"/>
              <a:t>Decimal: Se reconocen como </a:t>
            </a:r>
            <a:r>
              <a:rPr lang="es-419" i="1" dirty="0"/>
              <a:t>“</a:t>
            </a:r>
            <a:r>
              <a:rPr lang="es-419" i="1" dirty="0" err="1"/>
              <a:t>float</a:t>
            </a:r>
            <a:r>
              <a:rPr lang="es-419" i="1" dirty="0"/>
              <a:t>”</a:t>
            </a:r>
            <a:endParaRPr lang="es-419" dirty="0"/>
          </a:p>
          <a:p>
            <a:r>
              <a:rPr lang="es-419" dirty="0"/>
              <a:t>Cadena de texto: Se reconocen como </a:t>
            </a:r>
            <a:r>
              <a:rPr lang="es-419" i="1" dirty="0"/>
              <a:t>“</a:t>
            </a:r>
            <a:r>
              <a:rPr lang="es-419" i="1" dirty="0" err="1"/>
              <a:t>str</a:t>
            </a:r>
            <a:r>
              <a:rPr lang="es-419" i="1" dirty="0"/>
              <a:t>”</a:t>
            </a:r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Listas []: Mutables (pueden ser alterados después de ser definidos). Permiten operaciones de </a:t>
            </a:r>
            <a:r>
              <a:rPr lang="es-419" dirty="0" err="1"/>
              <a:t>indexing</a:t>
            </a:r>
            <a:r>
              <a:rPr lang="es-419" dirty="0"/>
              <a:t> and </a:t>
            </a:r>
            <a:r>
              <a:rPr lang="es-419" dirty="0" err="1"/>
              <a:t>slicing</a:t>
            </a:r>
            <a:r>
              <a:rPr lang="es-419" dirty="0"/>
              <a:t>.</a:t>
            </a:r>
          </a:p>
          <a:p>
            <a:r>
              <a:rPr lang="es-419" dirty="0"/>
              <a:t>Tuplas (): Inmutables (no pueden ser alterados después de ser definidos), usualmente heterogéneas.</a:t>
            </a:r>
          </a:p>
          <a:p>
            <a:r>
              <a:rPr lang="es-419" dirty="0"/>
              <a:t>Sets {}: Colección no ordenada. No permite duplicados. Permite operaciones entre sets.</a:t>
            </a:r>
          </a:p>
          <a:p>
            <a:r>
              <a:rPr lang="es-419" dirty="0"/>
              <a:t>Diccionarios {:}: </a:t>
            </a:r>
            <a:r>
              <a:rPr lang="es-419" dirty="0" err="1"/>
              <a:t>Meapeo</a:t>
            </a:r>
            <a:r>
              <a:rPr lang="es-419" dirty="0"/>
              <a:t> de variables llave-valor. Permiten operaciones avanzadas de indexado.</a:t>
            </a:r>
          </a:p>
          <a:p>
            <a:r>
              <a:rPr lang="es-419" dirty="0"/>
              <a:t>Arreglos (especial </a:t>
            </a:r>
            <a:r>
              <a:rPr lang="es-419" dirty="0" err="1"/>
              <a:t>np.Array</a:t>
            </a:r>
            <a:r>
              <a:rPr lang="es-419" dirty="0"/>
              <a:t>): Grilla de valores de una o mas dimensiones. Operaciones vectoriales y matriciales.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110B5ED-C85E-4BCC-8938-639CF758A467}"/>
              </a:ext>
            </a:extLst>
          </p:cNvPr>
          <p:cNvSpPr txBox="1">
            <a:spLocks/>
          </p:cNvSpPr>
          <p:nvPr/>
        </p:nvSpPr>
        <p:spPr>
          <a:xfrm>
            <a:off x="637562" y="1586917"/>
            <a:ext cx="1086374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Estructuras de datos en</a:t>
            </a:r>
            <a:endParaRPr lang="en-US" sz="3200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6AE69C5-9F4C-4D3D-9D7A-EC54E9B87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/>
          <a:stretch/>
        </p:blipFill>
        <p:spPr>
          <a:xfrm>
            <a:off x="4733925" y="1497462"/>
            <a:ext cx="1781176" cy="6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110B5ED-C85E-4BCC-8938-639CF758A467}"/>
              </a:ext>
            </a:extLst>
          </p:cNvPr>
          <p:cNvSpPr txBox="1">
            <a:spLocks/>
          </p:cNvSpPr>
          <p:nvPr/>
        </p:nvSpPr>
        <p:spPr>
          <a:xfrm>
            <a:off x="637562" y="1511416"/>
            <a:ext cx="1086374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Estructuras de datos para </a:t>
            </a:r>
            <a:r>
              <a:rPr lang="es-419" sz="3200" i="1" dirty="0"/>
              <a:t>Ciencia de Datos </a:t>
            </a:r>
            <a:r>
              <a:rPr lang="es-419" sz="3200" dirty="0"/>
              <a:t>con </a:t>
            </a:r>
            <a:endParaRPr lang="en-US" sz="3200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D298B0-FA8C-4E2B-8B4B-D18A0E24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0" y="2967444"/>
            <a:ext cx="2237501" cy="2237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07701-7615-4793-B475-A8D6B200F3C9}"/>
              </a:ext>
            </a:extLst>
          </p:cNvPr>
          <p:cNvSpPr txBox="1"/>
          <p:nvPr/>
        </p:nvSpPr>
        <p:spPr>
          <a:xfrm>
            <a:off x="3810000" y="2793534"/>
            <a:ext cx="7415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</a:t>
            </a:r>
            <a:r>
              <a:rPr lang="es-419" dirty="0"/>
              <a:t>é es Pandas?</a:t>
            </a:r>
          </a:p>
          <a:p>
            <a:endParaRPr lang="es-419" dirty="0"/>
          </a:p>
          <a:p>
            <a:r>
              <a:rPr lang="es-419" dirty="0"/>
              <a:t>Es una librería de código abierto desarrollada en </a:t>
            </a:r>
            <a:r>
              <a:rPr lang="es-419" i="1" dirty="0"/>
              <a:t>Python</a:t>
            </a:r>
            <a:r>
              <a:rPr lang="es-419" dirty="0"/>
              <a:t> para la lectura, manipulación, transformación, limpieza y análisis de datos estructurados.</a:t>
            </a:r>
          </a:p>
          <a:p>
            <a:endParaRPr lang="es-419" dirty="0"/>
          </a:p>
          <a:p>
            <a:r>
              <a:rPr lang="es-419" dirty="0"/>
              <a:t>Desplegada oficialmente el 11 de Enero de 2008 por Wes </a:t>
            </a:r>
            <a:r>
              <a:rPr lang="es-419" dirty="0" err="1"/>
              <a:t>McKinney</a:t>
            </a:r>
            <a:r>
              <a:rPr lang="es-419" dirty="0"/>
              <a:t>.</a:t>
            </a:r>
          </a:p>
          <a:p>
            <a:endParaRPr lang="es-419" dirty="0"/>
          </a:p>
          <a:p>
            <a:r>
              <a:rPr lang="en-US" dirty="0">
                <a:hlinkClick r:id="rId3"/>
              </a:rPr>
              <a:t>https://github.com/pandas-dev/pandas</a:t>
            </a:r>
            <a:endParaRPr lang="es-419" dirty="0"/>
          </a:p>
          <a:p>
            <a:r>
              <a:rPr lang="en-US" dirty="0"/>
              <a:t>https://pandas.pydata.org/docs/index.html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68B8E1A-874C-42F6-8658-82DFBEB8D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2988" y="1371600"/>
            <a:ext cx="1755398" cy="7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5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26AD96-EE93-4B64-AF6E-EC127466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2" y="2326634"/>
            <a:ext cx="5772150" cy="371475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4974D26-6419-4223-AF9A-456C5394AA13}"/>
              </a:ext>
            </a:extLst>
          </p:cNvPr>
          <p:cNvSpPr txBox="1">
            <a:spLocks/>
          </p:cNvSpPr>
          <p:nvPr/>
        </p:nvSpPr>
        <p:spPr>
          <a:xfrm>
            <a:off x="637562" y="1511416"/>
            <a:ext cx="1086374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 err="1"/>
              <a:t>pandas.DataFrame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C10B2-DAF2-4581-9649-EC4E277864EA}"/>
              </a:ext>
            </a:extLst>
          </p:cNvPr>
          <p:cNvSpPr txBox="1"/>
          <p:nvPr/>
        </p:nvSpPr>
        <p:spPr>
          <a:xfrm>
            <a:off x="6725436" y="2337349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Estructura de datos primaria en Pandas. Representa una estructura tabular de dos ejes: filas y columnas. Permite realizar operaciones aritméticas en ambos ejes.</a:t>
            </a:r>
          </a:p>
          <a:p>
            <a:endParaRPr lang="es-419" dirty="0"/>
          </a:p>
          <a:p>
            <a:endParaRPr lang="es-419" dirty="0"/>
          </a:p>
          <a:p>
            <a:r>
              <a:rPr lang="it-IT" b="1" i="1" dirty="0">
                <a:solidFill>
                  <a:srgbClr val="333333"/>
                </a:solidFill>
                <a:effectLst/>
                <a:latin typeface="SFMono-Regular"/>
              </a:rPr>
              <a:t>class </a:t>
            </a:r>
            <a:r>
              <a:rPr lang="it-IT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FMono-Regular"/>
              </a:rPr>
              <a:t>pandas.</a:t>
            </a:r>
            <a:r>
              <a:rPr lang="it-IT" b="1" i="0" dirty="0">
                <a:effectLst/>
                <a:highlight>
                  <a:srgbClr val="FFFF00"/>
                </a:highlight>
                <a:latin typeface="SFMono-Regular"/>
              </a:rPr>
              <a:t>DataFrame</a:t>
            </a:r>
            <a:r>
              <a:rPr lang="it-IT" b="1" i="0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it-IT" b="1" i="1" dirty="0">
                <a:solidFill>
                  <a:srgbClr val="333333"/>
                </a:solidFill>
                <a:effectLst/>
                <a:latin typeface="SFMono-Regular"/>
              </a:rPr>
              <a:t>data=None</a:t>
            </a:r>
            <a:r>
              <a:rPr lang="it-IT" b="1" i="0" dirty="0">
                <a:solidFill>
                  <a:srgbClr val="333333"/>
                </a:solidFill>
                <a:effectLst/>
                <a:latin typeface="SFMono-Regular"/>
              </a:rPr>
              <a:t>, </a:t>
            </a:r>
            <a:r>
              <a:rPr lang="it-IT" b="1" i="1" dirty="0">
                <a:solidFill>
                  <a:srgbClr val="333333"/>
                </a:solidFill>
                <a:effectLst/>
                <a:latin typeface="SFMono-Regular"/>
              </a:rPr>
              <a:t>index=None</a:t>
            </a:r>
            <a:r>
              <a:rPr lang="it-IT" b="1" i="0" dirty="0">
                <a:solidFill>
                  <a:srgbClr val="333333"/>
                </a:solidFill>
                <a:effectLst/>
                <a:latin typeface="SFMono-Regular"/>
              </a:rPr>
              <a:t>, </a:t>
            </a:r>
            <a:r>
              <a:rPr lang="it-IT" b="1" i="1" dirty="0">
                <a:solidFill>
                  <a:srgbClr val="333333"/>
                </a:solidFill>
                <a:effectLst/>
                <a:latin typeface="SFMono-Regular"/>
              </a:rPr>
              <a:t>columns=None</a:t>
            </a:r>
            <a:r>
              <a:rPr lang="it-IT" b="1" i="0" dirty="0">
                <a:solidFill>
                  <a:srgbClr val="333333"/>
                </a:solidFill>
                <a:effectLst/>
                <a:latin typeface="SFMono-Regular"/>
              </a:rPr>
              <a:t>, </a:t>
            </a:r>
            <a:r>
              <a:rPr lang="it-IT" b="1" i="1" dirty="0">
                <a:solidFill>
                  <a:srgbClr val="333333"/>
                </a:solidFill>
                <a:effectLst/>
                <a:latin typeface="SFMono-Regular"/>
              </a:rPr>
              <a:t>dtype=None</a:t>
            </a:r>
            <a:r>
              <a:rPr lang="it-IT" b="1" i="0" dirty="0">
                <a:solidFill>
                  <a:srgbClr val="333333"/>
                </a:solidFill>
                <a:effectLst/>
                <a:latin typeface="SFMono-Regular"/>
              </a:rPr>
              <a:t>, </a:t>
            </a:r>
            <a:r>
              <a:rPr lang="it-IT" b="1" i="1" dirty="0">
                <a:solidFill>
                  <a:srgbClr val="333333"/>
                </a:solidFill>
                <a:effectLst/>
                <a:latin typeface="SFMono-Regular"/>
              </a:rPr>
              <a:t>copy=None</a:t>
            </a:r>
            <a:r>
              <a:rPr lang="it-IT" b="1" i="0" dirty="0">
                <a:solidFill>
                  <a:srgbClr val="333333"/>
                </a:solidFill>
                <a:effectLst/>
                <a:latin typeface="SFMono-Regular"/>
              </a:rPr>
              <a:t>)</a:t>
            </a:r>
          </a:p>
          <a:p>
            <a:endParaRPr lang="it-IT" b="1" dirty="0">
              <a:solidFill>
                <a:srgbClr val="333333"/>
              </a:solidFill>
              <a:latin typeface="SFMono-Regular"/>
            </a:endParaRPr>
          </a:p>
          <a:p>
            <a:endParaRPr lang="it-IT" b="1" dirty="0">
              <a:solidFill>
                <a:srgbClr val="333333"/>
              </a:solidFill>
              <a:latin typeface="SFMono-Regular"/>
            </a:endParaRPr>
          </a:p>
          <a:p>
            <a:r>
              <a:rPr lang="en-US" i="1" dirty="0">
                <a:solidFill>
                  <a:srgbClr val="333333"/>
                </a:solidFill>
                <a:effectLst/>
                <a:latin typeface="-apple-system"/>
              </a:rPr>
              <a:t>data</a:t>
            </a:r>
            <a:r>
              <a:rPr lang="en-US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en-US" i="1" dirty="0" err="1">
                <a:solidFill>
                  <a:srgbClr val="333333"/>
                </a:solidFill>
                <a:effectLst/>
                <a:latin typeface="-apple-system"/>
              </a:rPr>
              <a:t>ndarray</a:t>
            </a:r>
            <a:r>
              <a:rPr lang="en-US" i="1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-US" i="1" dirty="0" err="1">
                <a:solidFill>
                  <a:srgbClr val="333333"/>
                </a:solidFill>
                <a:effectLst/>
                <a:latin typeface="-apple-system"/>
              </a:rPr>
              <a:t>Iterable</a:t>
            </a:r>
            <a:r>
              <a:rPr lang="en-US" i="1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n-US" i="1" dirty="0" err="1">
                <a:solidFill>
                  <a:srgbClr val="333333"/>
                </a:solidFill>
                <a:effectLst/>
                <a:latin typeface="-apple-system"/>
              </a:rPr>
              <a:t>dict</a:t>
            </a:r>
            <a:r>
              <a:rPr lang="en-US" i="1" dirty="0">
                <a:solidFill>
                  <a:srgbClr val="333333"/>
                </a:solidFill>
                <a:effectLst/>
                <a:latin typeface="-apple-system"/>
              </a:rPr>
              <a:t>, or </a:t>
            </a:r>
            <a:r>
              <a:rPr lang="en-US" i="1" dirty="0" err="1">
                <a:solidFill>
                  <a:srgbClr val="333333"/>
                </a:solidFill>
                <a:effectLst/>
                <a:latin typeface="-apple-system"/>
              </a:rPr>
              <a:t>DataFrame</a:t>
            </a:r>
            <a:r>
              <a:rPr lang="en-US" i="1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en-US" i="1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 err="1">
                <a:solidFill>
                  <a:srgbClr val="333333"/>
                </a:solidFill>
                <a:latin typeface="-apple-system"/>
              </a:rPr>
              <a:t>Ejercicio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 1.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Creación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 de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DataFrames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4974D26-6419-4223-AF9A-456C5394AA13}"/>
              </a:ext>
            </a:extLst>
          </p:cNvPr>
          <p:cNvSpPr txBox="1">
            <a:spLocks/>
          </p:cNvSpPr>
          <p:nvPr/>
        </p:nvSpPr>
        <p:spPr>
          <a:xfrm>
            <a:off x="637563" y="3449275"/>
            <a:ext cx="4152552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Leer archivo como DF</a:t>
            </a:r>
            <a:endParaRPr lang="en-US" sz="3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C10B2-DAF2-4581-9649-EC4E277864EA}"/>
              </a:ext>
            </a:extLst>
          </p:cNvPr>
          <p:cNvSpPr txBox="1"/>
          <p:nvPr/>
        </p:nvSpPr>
        <p:spPr>
          <a:xfrm>
            <a:off x="637561" y="4073873"/>
            <a:ext cx="4832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highlight>
                  <a:srgbClr val="FFFF00"/>
                </a:highlight>
              </a:rPr>
              <a:t>pandas.read_csv</a:t>
            </a:r>
            <a:r>
              <a:rPr lang="es-419" dirty="0">
                <a:highlight>
                  <a:srgbClr val="FFFF00"/>
                </a:highlight>
              </a:rPr>
              <a:t>()</a:t>
            </a:r>
          </a:p>
          <a:p>
            <a:endParaRPr lang="es-419" dirty="0"/>
          </a:p>
          <a:p>
            <a:r>
              <a:rPr lang="es-419" dirty="0" err="1"/>
              <a:t>pandas.read_excel</a:t>
            </a:r>
            <a:r>
              <a:rPr lang="es-419" dirty="0"/>
              <a:t>()</a:t>
            </a:r>
          </a:p>
          <a:p>
            <a:r>
              <a:rPr lang="es-419" dirty="0" err="1"/>
              <a:t>pandas.read_xml</a:t>
            </a:r>
            <a:r>
              <a:rPr lang="es-419" dirty="0"/>
              <a:t>()</a:t>
            </a:r>
          </a:p>
          <a:p>
            <a:r>
              <a:rPr lang="es-419" dirty="0" err="1"/>
              <a:t>pandas.read_sql</a:t>
            </a:r>
            <a:r>
              <a:rPr lang="es-419" dirty="0"/>
              <a:t>()</a:t>
            </a:r>
          </a:p>
          <a:p>
            <a:r>
              <a:rPr lang="es-419" dirty="0" err="1"/>
              <a:t>pandas.read_sql</a:t>
            </a:r>
            <a:r>
              <a:rPr lang="es-419" dirty="0"/>
              <a:t>()</a:t>
            </a:r>
            <a:endParaRPr lang="en-US" dirty="0"/>
          </a:p>
          <a:p>
            <a:r>
              <a:rPr lang="es-419" dirty="0" err="1"/>
              <a:t>pandas.read_table</a:t>
            </a:r>
            <a:r>
              <a:rPr lang="es-419" dirty="0"/>
              <a:t>()</a:t>
            </a:r>
            <a:endParaRPr lang="en-US" dirty="0"/>
          </a:p>
          <a:p>
            <a:r>
              <a:rPr lang="es-419" dirty="0" err="1"/>
              <a:t>pandas.read_parquet</a:t>
            </a:r>
            <a:r>
              <a:rPr lang="es-419" dirty="0"/>
              <a:t>()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9006B-7BD3-4AEE-9819-428A60DB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154939"/>
            <a:ext cx="6105525" cy="177165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E7007E1-A3E9-46C9-A9CF-6133096C3DF6}"/>
              </a:ext>
            </a:extLst>
          </p:cNvPr>
          <p:cNvSpPr txBox="1">
            <a:spLocks/>
          </p:cNvSpPr>
          <p:nvPr/>
        </p:nvSpPr>
        <p:spPr>
          <a:xfrm>
            <a:off x="6568579" y="3449275"/>
            <a:ext cx="4488112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Escribir DF como archivo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D0CB3-DFEA-4404-881A-13205E6BA231}"/>
              </a:ext>
            </a:extLst>
          </p:cNvPr>
          <p:cNvSpPr txBox="1"/>
          <p:nvPr/>
        </p:nvSpPr>
        <p:spPr>
          <a:xfrm>
            <a:off x="6568579" y="4073873"/>
            <a:ext cx="3966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highlight>
                  <a:srgbClr val="FFFF00"/>
                </a:highlight>
              </a:rPr>
              <a:t>pandas.DataFrame.to_csv</a:t>
            </a:r>
            <a:r>
              <a:rPr lang="es-419" dirty="0">
                <a:highlight>
                  <a:srgbClr val="FFFF00"/>
                </a:highlight>
              </a:rPr>
              <a:t>()</a:t>
            </a:r>
          </a:p>
          <a:p>
            <a:endParaRPr lang="es-419" dirty="0"/>
          </a:p>
          <a:p>
            <a:r>
              <a:rPr lang="es-419" dirty="0" err="1"/>
              <a:t>pandas.DataFrame.to_excel</a:t>
            </a:r>
            <a:r>
              <a:rPr lang="es-419" dirty="0"/>
              <a:t>()</a:t>
            </a:r>
          </a:p>
          <a:p>
            <a:r>
              <a:rPr lang="es-419" dirty="0" err="1"/>
              <a:t>pandas.DataFrame.to_xml</a:t>
            </a:r>
            <a:r>
              <a:rPr lang="es-419" dirty="0"/>
              <a:t>()</a:t>
            </a:r>
          </a:p>
          <a:p>
            <a:r>
              <a:rPr lang="es-419" dirty="0" err="1"/>
              <a:t>pandas.DataFrame.to_json</a:t>
            </a:r>
            <a:r>
              <a:rPr lang="es-419" dirty="0"/>
              <a:t>()</a:t>
            </a:r>
          </a:p>
          <a:p>
            <a:endParaRPr lang="es-419" dirty="0"/>
          </a:p>
          <a:p>
            <a:r>
              <a:rPr lang="es-419" dirty="0" err="1"/>
              <a:t>pandas.DataFrame.to_dict</a:t>
            </a:r>
            <a:r>
              <a:rPr lang="es-419" dirty="0"/>
              <a:t>()</a:t>
            </a:r>
          </a:p>
          <a:p>
            <a:r>
              <a:rPr lang="es-419" dirty="0" err="1"/>
              <a:t>pandas.DataFrame.to_numpy</a:t>
            </a:r>
            <a:r>
              <a:rPr lang="es-419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EF5B0-CE75-42C3-B509-19F12B72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1252989"/>
            <a:ext cx="11089722" cy="584200"/>
          </a:xfrm>
        </p:spPr>
        <p:txBody>
          <a:bodyPr>
            <a:normAutofit/>
          </a:bodyPr>
          <a:lstStyle/>
          <a:p>
            <a:r>
              <a:rPr lang="es-419" sz="2800" dirty="0"/>
              <a:t>Agenda del día</a:t>
            </a:r>
            <a:endParaRPr lang="en-US" sz="28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F2F2081-F70B-4D0E-814F-CFC9F2393265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s-419" dirty="0"/>
              <a:t>Introducción y presentaciones </a:t>
            </a:r>
            <a:r>
              <a:rPr lang="es-419" b="1" dirty="0">
                <a:solidFill>
                  <a:schemeClr val="bg1"/>
                </a:solidFill>
                <a:highlight>
                  <a:srgbClr val="FF00FF"/>
                </a:highlight>
                <a:latin typeface="Arial Nova" panose="020B0604020202020204" pitchFamily="34" charset="0"/>
              </a:rPr>
              <a:t>ACTIVIDAD  45min</a:t>
            </a: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Introducción a los tipos de datos (Numéricos vs Categóricos) </a:t>
            </a:r>
            <a:r>
              <a:rPr lang="es-419" b="1" dirty="0">
                <a:solidFill>
                  <a:schemeClr val="bg1"/>
                </a:solidFill>
                <a:highlight>
                  <a:srgbClr val="0000FF"/>
                </a:highlight>
                <a:latin typeface="Arial Nova" panose="020B0604020202020204" pitchFamily="34" charset="0"/>
              </a:rPr>
              <a:t>TEORÍA 15min</a:t>
            </a:r>
            <a:endParaRPr lang="es-419" dirty="0">
              <a:highlight>
                <a:srgbClr val="0000FF"/>
              </a:highlight>
            </a:endParaRP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r>
              <a:rPr lang="es-419" dirty="0"/>
              <a:t>Introducción a </a:t>
            </a:r>
            <a:r>
              <a:rPr lang="es-419" dirty="0" err="1"/>
              <a:t>Colab</a:t>
            </a:r>
            <a:r>
              <a:rPr lang="es-419" dirty="0"/>
              <a:t> y estructuras de datos básicas en Python. </a:t>
            </a:r>
            <a:r>
              <a:rPr lang="es-419" b="1" dirty="0">
                <a:solidFill>
                  <a:schemeClr val="bg1"/>
                </a:solidFill>
                <a:highlight>
                  <a:srgbClr val="800080"/>
                </a:highlight>
                <a:latin typeface="Arial Nova" panose="020B0604020202020204" pitchFamily="34" charset="0"/>
              </a:rPr>
              <a:t>LIVE CODING 15min</a:t>
            </a: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Pandas </a:t>
            </a:r>
            <a:r>
              <a:rPr lang="es-419" dirty="0" err="1"/>
              <a:t>gymnastics</a:t>
            </a:r>
            <a:r>
              <a:rPr lang="es-419" dirty="0"/>
              <a:t> y Basic EDA. </a:t>
            </a:r>
            <a:r>
              <a:rPr lang="es-419" b="1" dirty="0">
                <a:solidFill>
                  <a:schemeClr val="bg1"/>
                </a:solidFill>
                <a:highlight>
                  <a:srgbClr val="800080"/>
                </a:highlight>
                <a:latin typeface="Arial Nova" panose="020B0604020202020204" pitchFamily="34" charset="0"/>
              </a:rPr>
              <a:t> LIVE CODING 30min</a:t>
            </a:r>
            <a:endParaRPr lang="es-419" dirty="0"/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Análisis del set de datos </a:t>
            </a:r>
            <a:r>
              <a:rPr lang="en-US" dirty="0"/>
              <a:t>“Heart Failure” </a:t>
            </a:r>
            <a:r>
              <a:rPr lang="es-419" b="1" dirty="0">
                <a:solidFill>
                  <a:schemeClr val="bg1"/>
                </a:solidFill>
                <a:highlight>
                  <a:srgbClr val="FF00FF"/>
                </a:highlight>
                <a:latin typeface="Arial Nova" panose="020B0604020202020204" pitchFamily="34" charset="0"/>
              </a:rPr>
              <a:t>ACTIVIDAD 45min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b="1" dirty="0">
              <a:solidFill>
                <a:schemeClr val="bg1"/>
              </a:solidFill>
              <a:highlight>
                <a:srgbClr val="FF00FF"/>
              </a:highlight>
              <a:latin typeface="Arial Nov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Discusión proyecto </a:t>
            </a:r>
            <a:r>
              <a:rPr lang="es-419" b="1" dirty="0">
                <a:solidFill>
                  <a:schemeClr val="bg1"/>
                </a:solidFill>
                <a:highlight>
                  <a:srgbClr val="FF00FF"/>
                </a:highlight>
                <a:latin typeface="Arial Nova" panose="020B0604020202020204" pitchFamily="34" charset="0"/>
              </a:rPr>
              <a:t>ACTIVIDAD 30min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047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994E083D-1D44-47F7-AC2E-2AD490260D4C}"/>
              </a:ext>
            </a:extLst>
          </p:cNvPr>
          <p:cNvSpPr/>
          <p:nvPr/>
        </p:nvSpPr>
        <p:spPr>
          <a:xfrm>
            <a:off x="922789" y="3850547"/>
            <a:ext cx="10427516" cy="35233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EF5B0-CE75-42C3-B509-19F12B72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097" y="1252989"/>
            <a:ext cx="11425805" cy="584200"/>
          </a:xfrm>
        </p:spPr>
        <p:txBody>
          <a:bodyPr>
            <a:normAutofit/>
          </a:bodyPr>
          <a:lstStyle/>
          <a:p>
            <a:r>
              <a:rPr lang="es-419" sz="2800" dirty="0"/>
              <a:t>Flujo de trabajo en un proyecto de Ciencia de Datos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318673-7896-4DAF-82B4-F21DCC550EA0}"/>
              </a:ext>
            </a:extLst>
          </p:cNvPr>
          <p:cNvSpPr/>
          <p:nvPr/>
        </p:nvSpPr>
        <p:spPr>
          <a:xfrm>
            <a:off x="1166069" y="3573710"/>
            <a:ext cx="1275127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Business </a:t>
            </a:r>
            <a:r>
              <a:rPr lang="es-419" dirty="0" err="1"/>
              <a:t>Problem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76E505-6648-4814-A1DB-0FFD9C2D03C1}"/>
              </a:ext>
            </a:extLst>
          </p:cNvPr>
          <p:cNvSpPr/>
          <p:nvPr/>
        </p:nvSpPr>
        <p:spPr>
          <a:xfrm>
            <a:off x="2593596" y="3573710"/>
            <a:ext cx="1275127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</a:t>
            </a:r>
            <a:r>
              <a:rPr lang="es-419" dirty="0" err="1"/>
              <a:t>Collection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BDB2E-FC24-4E17-9284-3A49FEBCAAA9}"/>
              </a:ext>
            </a:extLst>
          </p:cNvPr>
          <p:cNvSpPr/>
          <p:nvPr/>
        </p:nvSpPr>
        <p:spPr>
          <a:xfrm>
            <a:off x="4021123" y="3573710"/>
            <a:ext cx="1275127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</a:t>
            </a:r>
            <a:r>
              <a:rPr lang="es-419" dirty="0" err="1"/>
              <a:t>Understanding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6257D-82E3-40BD-BC66-BBB983444629}"/>
              </a:ext>
            </a:extLst>
          </p:cNvPr>
          <p:cNvSpPr/>
          <p:nvPr/>
        </p:nvSpPr>
        <p:spPr>
          <a:xfrm>
            <a:off x="5448650" y="3573710"/>
            <a:ext cx="1275127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prepare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279AD7-6530-4834-AC1D-A35D6965F481}"/>
              </a:ext>
            </a:extLst>
          </p:cNvPr>
          <p:cNvSpPr/>
          <p:nvPr/>
        </p:nvSpPr>
        <p:spPr>
          <a:xfrm>
            <a:off x="6876177" y="3573710"/>
            <a:ext cx="1275127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</a:t>
            </a:r>
            <a:r>
              <a:rPr lang="es-419" dirty="0" err="1"/>
              <a:t>Preprocess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CD9369-B95C-49A6-8E65-5AD4F4AA9F60}"/>
              </a:ext>
            </a:extLst>
          </p:cNvPr>
          <p:cNvSpPr/>
          <p:nvPr/>
        </p:nvSpPr>
        <p:spPr>
          <a:xfrm>
            <a:off x="8303704" y="3573710"/>
            <a:ext cx="1275127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Modeling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56FCC9-60CF-43C2-ACDD-247AE5DF14BB}"/>
              </a:ext>
            </a:extLst>
          </p:cNvPr>
          <p:cNvSpPr/>
          <p:nvPr/>
        </p:nvSpPr>
        <p:spPr>
          <a:xfrm>
            <a:off x="9731231" y="3573710"/>
            <a:ext cx="1275127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Deployment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9B41E7-9140-4220-8A9C-C93B21FAB328}"/>
              </a:ext>
            </a:extLst>
          </p:cNvPr>
          <p:cNvSpPr/>
          <p:nvPr/>
        </p:nvSpPr>
        <p:spPr>
          <a:xfrm>
            <a:off x="3934437" y="3401735"/>
            <a:ext cx="5729680" cy="1241571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B74F158-312E-47C6-AF9B-1EB30E1D1C24}"/>
              </a:ext>
            </a:extLst>
          </p:cNvPr>
          <p:cNvSpPr txBox="1">
            <a:spLocks/>
          </p:cNvSpPr>
          <p:nvPr/>
        </p:nvSpPr>
        <p:spPr>
          <a:xfrm>
            <a:off x="5721291" y="4716820"/>
            <a:ext cx="2155971" cy="36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sz="1800" b="1" dirty="0">
                <a:solidFill>
                  <a:srgbClr val="FFC000"/>
                </a:solidFill>
              </a:rPr>
              <a:t>BLOQUE T1</a:t>
            </a:r>
            <a:endParaRPr lang="en-US" sz="1800" b="1" dirty="0">
              <a:solidFill>
                <a:srgbClr val="FFC000"/>
              </a:solidFill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B41F000-8F10-46BB-929E-C2FC3605CD4A}"/>
              </a:ext>
            </a:extLst>
          </p:cNvPr>
          <p:cNvSpPr txBox="1">
            <a:spLocks/>
          </p:cNvSpPr>
          <p:nvPr/>
        </p:nvSpPr>
        <p:spPr>
          <a:xfrm>
            <a:off x="4021123" y="3049176"/>
            <a:ext cx="1275128" cy="36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sz="1800" i="1" dirty="0">
                <a:solidFill>
                  <a:srgbClr val="FFC000"/>
                </a:solidFill>
              </a:rPr>
              <a:t>Clase 1</a:t>
            </a:r>
            <a:endParaRPr lang="en-US" sz="1800" i="1" dirty="0">
              <a:solidFill>
                <a:srgbClr val="FFC000"/>
              </a:solidFill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3BCE22B-C204-4E5C-836B-6D2261D00E67}"/>
              </a:ext>
            </a:extLst>
          </p:cNvPr>
          <p:cNvSpPr txBox="1">
            <a:spLocks/>
          </p:cNvSpPr>
          <p:nvPr/>
        </p:nvSpPr>
        <p:spPr>
          <a:xfrm>
            <a:off x="5458435" y="3051575"/>
            <a:ext cx="1275128" cy="36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sz="1800" i="1" dirty="0">
                <a:solidFill>
                  <a:srgbClr val="FFC000"/>
                </a:solidFill>
              </a:rPr>
              <a:t>Clase 2</a:t>
            </a:r>
            <a:endParaRPr lang="en-US" sz="1800" i="1" dirty="0">
              <a:solidFill>
                <a:srgbClr val="FFC000"/>
              </a:solidFill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2885768-5653-401F-955B-271428E072B2}"/>
              </a:ext>
            </a:extLst>
          </p:cNvPr>
          <p:cNvSpPr txBox="1">
            <a:spLocks/>
          </p:cNvSpPr>
          <p:nvPr/>
        </p:nvSpPr>
        <p:spPr>
          <a:xfrm>
            <a:off x="6876176" y="3063304"/>
            <a:ext cx="1275128" cy="36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sz="1800" i="1" dirty="0">
                <a:solidFill>
                  <a:srgbClr val="FFC000"/>
                </a:solidFill>
              </a:rPr>
              <a:t>Clase 3</a:t>
            </a:r>
            <a:endParaRPr lang="en-US" sz="1800" i="1" dirty="0">
              <a:solidFill>
                <a:srgbClr val="FFC000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E4E9ABFA-B56C-4FD3-9DA9-6D1C41DB2C39}"/>
              </a:ext>
            </a:extLst>
          </p:cNvPr>
          <p:cNvSpPr txBox="1">
            <a:spLocks/>
          </p:cNvSpPr>
          <p:nvPr/>
        </p:nvSpPr>
        <p:spPr>
          <a:xfrm>
            <a:off x="8293917" y="3057010"/>
            <a:ext cx="1275128" cy="36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sz="1800" i="1" dirty="0">
                <a:solidFill>
                  <a:srgbClr val="FFC000"/>
                </a:solidFill>
              </a:rPr>
              <a:t>Clase 4</a:t>
            </a:r>
            <a:endParaRPr lang="en-US" sz="18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1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EF5B0-CE75-42C3-B509-19F12B72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1252989"/>
            <a:ext cx="11089722" cy="584200"/>
          </a:xfrm>
        </p:spPr>
        <p:txBody>
          <a:bodyPr>
            <a:normAutofit/>
          </a:bodyPr>
          <a:lstStyle/>
          <a:p>
            <a:r>
              <a:rPr lang="es-419" sz="2800" dirty="0"/>
              <a:t>Actividad de presentación (con cámara)</a:t>
            </a:r>
            <a:endParaRPr lang="en-US" sz="28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F2F2081-F70B-4D0E-814F-CFC9F2393265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s-419" dirty="0"/>
              <a:t>Nombre, edad, profesión, ciudad.</a:t>
            </a:r>
            <a:endParaRPr lang="es-419" b="1" dirty="0">
              <a:solidFill>
                <a:schemeClr val="bg1"/>
              </a:solidFill>
              <a:highlight>
                <a:srgbClr val="FF00FF"/>
              </a:highlight>
              <a:latin typeface="Arial Nova" panose="020B0604020202020204" pitchFamily="34" charset="0"/>
            </a:endParaRP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¿A qué área pertenece?, ¿Qué cargo ocupa dentro del área?</a:t>
            </a:r>
            <a:endParaRPr lang="es-419" dirty="0">
              <a:highlight>
                <a:srgbClr val="0000FF"/>
              </a:highlight>
            </a:endParaRP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r>
              <a:rPr lang="es-ES" dirty="0"/>
              <a:t>¿Cómo es un día normal de trabajo?</a:t>
            </a:r>
            <a:r>
              <a:rPr lang="es-419" dirty="0"/>
              <a:t>, ¿Qué aplicativos/fuentes de datos están involucrados?</a:t>
            </a:r>
            <a:endParaRPr lang="es-ES" dirty="0"/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¿Por qué cree que es importante aprender Ciencia de Datos?, ¿Cómo le ha parecido el curso hasta el momento?</a:t>
            </a:r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b="1" dirty="0"/>
              <a:t>Proyecto mental:</a:t>
            </a:r>
          </a:p>
          <a:p>
            <a:r>
              <a:rPr lang="es-419" dirty="0"/>
              <a:t>Escoger un proceso/temática dentro de su operación en la compañía donde se haga uso de información/datos en el que usted considera que puede existir una ventaja o un mejoramiento haciendo uso de la Ciencia de Datos. Explicarlo en un </a:t>
            </a:r>
            <a:r>
              <a:rPr lang="es-419" dirty="0" err="1"/>
              <a:t>slide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29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ADFAB-CA1F-4D57-A81D-4BE2898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2516697"/>
            <a:ext cx="10863743" cy="3622413"/>
          </a:xfrm>
        </p:spPr>
        <p:txBody>
          <a:bodyPr/>
          <a:lstStyle/>
          <a:p>
            <a:r>
              <a:rPr lang="es-419" dirty="0"/>
              <a:t>Conjunto de técnicas y procedimientos orientados al entendimiento profundo de los datos. Nos da certeza sobre las propiedades y comportamiento de las observaciones sobre un fenómeno de interés, evitando asumir y caer en sesgos cognitivos que impactarían en el modelamiento final.</a:t>
            </a:r>
          </a:p>
          <a:p>
            <a:endParaRPr lang="es-419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Entender el mensaje contenido en los datos, a veces oculto.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Estar seguros de los hallazgos sobre los datos y utilizar este conocimiento en la toma de decisiones.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Aprovechar y validar conocimientos de negocio a nivel de estructuras de datos. Contrastar preconceptos.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Tomar ventaja del entendimiento para el correcto modelamiento de los fenómenos de interés.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110B5ED-C85E-4BCC-8938-639CF758A467}"/>
              </a:ext>
            </a:extLst>
          </p:cNvPr>
          <p:cNvSpPr txBox="1">
            <a:spLocks/>
          </p:cNvSpPr>
          <p:nvPr/>
        </p:nvSpPr>
        <p:spPr>
          <a:xfrm>
            <a:off x="637562" y="1586917"/>
            <a:ext cx="1086374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EDA – Análisis Exploratorio de Datos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095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ADFAB-CA1F-4D57-A81D-4BE2898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2516697"/>
            <a:ext cx="10863743" cy="3622413"/>
          </a:xfrm>
        </p:spPr>
        <p:txBody>
          <a:bodyPr>
            <a:normAutofit fontScale="85000" lnSpcReduction="20000"/>
          </a:bodyPr>
          <a:lstStyle/>
          <a:p>
            <a:r>
              <a:rPr lang="es-419" dirty="0"/>
              <a:t>Tiene un sentido de medida.</a:t>
            </a:r>
          </a:p>
          <a:p>
            <a:endParaRPr lang="es-419" dirty="0"/>
          </a:p>
          <a:p>
            <a:r>
              <a:rPr lang="es-419" u="sng" dirty="0"/>
              <a:t>Discretos</a:t>
            </a:r>
          </a:p>
          <a:p>
            <a:r>
              <a:rPr lang="es-419" dirty="0"/>
              <a:t>Datos que tienen un número finito de valores dentro de un rango específico, son contables y pueden ser listados.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Año</a:t>
            </a:r>
          </a:p>
          <a:p>
            <a:endParaRPr lang="es-419" dirty="0"/>
          </a:p>
          <a:p>
            <a:r>
              <a:rPr lang="es-419" u="sng" dirty="0"/>
              <a:t>Continuos</a:t>
            </a:r>
          </a:p>
          <a:p>
            <a:r>
              <a:rPr lang="es-419" dirty="0"/>
              <a:t>Datos que tienen un número infinito de valores dentro de un rango específico.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Temperatura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Longitud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110B5ED-C85E-4BCC-8938-639CF758A467}"/>
              </a:ext>
            </a:extLst>
          </p:cNvPr>
          <p:cNvSpPr txBox="1">
            <a:spLocks/>
          </p:cNvSpPr>
          <p:nvPr/>
        </p:nvSpPr>
        <p:spPr>
          <a:xfrm>
            <a:off x="637562" y="1586917"/>
            <a:ext cx="657286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Datos numéricos (cuantitativos)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2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ADFAB-CA1F-4D57-A81D-4BE2898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2516697"/>
            <a:ext cx="10863743" cy="3622413"/>
          </a:xfrm>
        </p:spPr>
        <p:txBody>
          <a:bodyPr/>
          <a:lstStyle/>
          <a:p>
            <a:r>
              <a:rPr lang="es-419" dirty="0"/>
              <a:t>Representan las características de un objeto o las categorías a las que pertenece.</a:t>
            </a:r>
          </a:p>
          <a:p>
            <a:endParaRPr lang="es-419" dirty="0"/>
          </a:p>
          <a:p>
            <a:r>
              <a:rPr lang="es-419" dirty="0"/>
              <a:t>Género, estado civil, raza, tipo de sangre.</a:t>
            </a:r>
          </a:p>
          <a:p>
            <a:endParaRPr lang="es-419" dirty="0"/>
          </a:p>
          <a:p>
            <a:r>
              <a:rPr lang="es-419" u="sng" dirty="0"/>
              <a:t>Dicotómica (binaria)</a:t>
            </a:r>
          </a:p>
          <a:p>
            <a:r>
              <a:rPr lang="es-419" dirty="0"/>
              <a:t>Sólo puede tener dos valores diferentes, dos categorías.</a:t>
            </a:r>
          </a:p>
          <a:p>
            <a:endParaRPr lang="es-419" dirty="0"/>
          </a:p>
          <a:p>
            <a:r>
              <a:rPr lang="es-419" u="sng" dirty="0"/>
              <a:t>Politómica</a:t>
            </a:r>
          </a:p>
          <a:p>
            <a:r>
              <a:rPr lang="es-419" dirty="0"/>
              <a:t>Más de dos valores diferentes, más de dos categorías.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110B5ED-C85E-4BCC-8938-639CF758A467}"/>
              </a:ext>
            </a:extLst>
          </p:cNvPr>
          <p:cNvSpPr txBox="1">
            <a:spLocks/>
          </p:cNvSpPr>
          <p:nvPr/>
        </p:nvSpPr>
        <p:spPr>
          <a:xfrm>
            <a:off x="637562" y="1586917"/>
            <a:ext cx="1086374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Datos categóricos (cualitativos)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456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ADFAB-CA1F-4D57-A81D-4BE2898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2516697"/>
            <a:ext cx="10863743" cy="3622413"/>
          </a:xfrm>
        </p:spPr>
        <p:txBody>
          <a:bodyPr/>
          <a:lstStyle/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110B5ED-C85E-4BCC-8938-639CF758A467}"/>
              </a:ext>
            </a:extLst>
          </p:cNvPr>
          <p:cNvSpPr txBox="1">
            <a:spLocks/>
          </p:cNvSpPr>
          <p:nvPr/>
        </p:nvSpPr>
        <p:spPr>
          <a:xfrm>
            <a:off x="637562" y="1586917"/>
            <a:ext cx="1086374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Escalas de medida: Nominal</a:t>
            </a:r>
            <a:endParaRPr lang="en-US" sz="32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A4F5B49-15E8-4DC9-9716-C98E110E2499}"/>
              </a:ext>
            </a:extLst>
          </p:cNvPr>
          <p:cNvSpPr txBox="1">
            <a:spLocks/>
          </p:cNvSpPr>
          <p:nvPr/>
        </p:nvSpPr>
        <p:spPr>
          <a:xfrm>
            <a:off x="816528" y="2669097"/>
            <a:ext cx="10863743" cy="3622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Es utilizada para identificar variables que no tienen valor cuantitativo. Por lo general se les llama ‘</a:t>
            </a:r>
            <a:r>
              <a:rPr lang="es-419" dirty="0" err="1"/>
              <a:t>labels</a:t>
            </a:r>
            <a:r>
              <a:rPr lang="es-419" dirty="0"/>
              <a:t>’ a estas categorías.</a:t>
            </a:r>
          </a:p>
          <a:p>
            <a:r>
              <a:rPr lang="es-419" dirty="0"/>
              <a:t>Son mutuamente excluyentes y no guardan ninguna relación de orden o importancia numérica. </a:t>
            </a:r>
          </a:p>
          <a:p>
            <a:endParaRPr lang="es-419" dirty="0"/>
          </a:p>
          <a:p>
            <a:r>
              <a:rPr lang="es-419" dirty="0"/>
              <a:t>Lenguajes, géneros, especies, modales de discurso.</a:t>
            </a:r>
          </a:p>
          <a:p>
            <a:endParaRPr lang="es-419" dirty="0"/>
          </a:p>
          <a:p>
            <a:r>
              <a:rPr lang="es-419" dirty="0"/>
              <a:t>Son consideradas escalas cualitativas, para ellas es posible conocer: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Frecuencia: es la tasa en la que una categoría ocurre dentro de un periodo de tiempo.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Proporción: es la razón entre la frecuencia y el numero total de eventos.</a:t>
            </a:r>
          </a:p>
        </p:txBody>
      </p:sp>
    </p:spTree>
    <p:extLst>
      <p:ext uri="{BB962C8B-B14F-4D97-AF65-F5344CB8AC3E}">
        <p14:creationId xmlns:p14="http://schemas.microsoft.com/office/powerpoint/2010/main" val="137929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110B5ED-C85E-4BCC-8938-639CF758A467}"/>
              </a:ext>
            </a:extLst>
          </p:cNvPr>
          <p:cNvSpPr txBox="1">
            <a:spLocks/>
          </p:cNvSpPr>
          <p:nvPr/>
        </p:nvSpPr>
        <p:spPr>
          <a:xfrm>
            <a:off x="637562" y="1586917"/>
            <a:ext cx="10863743" cy="501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3200" dirty="0"/>
              <a:t>Escalas de medida: Ordinal</a:t>
            </a:r>
            <a:endParaRPr lang="en-US" sz="32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57CE77-FBA7-4565-B1BB-CA671BE6FCCA}"/>
              </a:ext>
            </a:extLst>
          </p:cNvPr>
          <p:cNvSpPr txBox="1">
            <a:spLocks/>
          </p:cNvSpPr>
          <p:nvPr/>
        </p:nvSpPr>
        <p:spPr>
          <a:xfrm>
            <a:off x="787953" y="2659572"/>
            <a:ext cx="10863743" cy="3622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En una escala ordinal el orden importa. No se puede identificar la magnitud de diferencia entre dos categorías. 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Que tan de acuerdo se encuentra: Completamente de acuerdo, de acuerdo, neutral, en desacuerdo, completamente en desacuerdo.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Como se siente hoy: muy infeliz, infeliz, normal, feliz, muy feliz.</a:t>
            </a:r>
          </a:p>
          <a:p>
            <a:endParaRPr lang="es-419" dirty="0"/>
          </a:p>
          <a:p>
            <a:r>
              <a:rPr lang="es-419" dirty="0"/>
              <a:t>La mediana de una escala categórica ordinal esta permitida como una medida de tendencia central. La media no.</a:t>
            </a:r>
          </a:p>
        </p:txBody>
      </p:sp>
    </p:spTree>
    <p:extLst>
      <p:ext uri="{BB962C8B-B14F-4D97-AF65-F5344CB8AC3E}">
        <p14:creationId xmlns:p14="http://schemas.microsoft.com/office/powerpoint/2010/main" val="344938349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</TotalTime>
  <Words>1037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Arial Black</vt:lpstr>
      <vt:lpstr>Arial Nova</vt:lpstr>
      <vt:lpstr>Calibri</vt:lpstr>
      <vt:lpstr>Calibri Light</vt:lpstr>
      <vt:lpstr>SFMono-Regular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TORRES</dc:creator>
  <cp:lastModifiedBy>David Alberto Rodriguez Gutierrez</cp:lastModifiedBy>
  <cp:revision>11</cp:revision>
  <dcterms:created xsi:type="dcterms:W3CDTF">2020-10-05T19:50:52Z</dcterms:created>
  <dcterms:modified xsi:type="dcterms:W3CDTF">2021-11-12T22:08:51Z</dcterms:modified>
</cp:coreProperties>
</file>