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618181-4181-41B1-B1C1-E1616171418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E121D1-A1F1-41C1-8111-41C131B1911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14/10/2011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E10141-5111-41E1-8191-214151E1E12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14/10/2011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F12101-F101-4121-8101-5101B1A1211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14/10/2011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71F191-C1B1-41B1-91B1-F101A161716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 u="sng">
                <a:solidFill>
                  <a:srgbClr val="000000"/>
                </a:solidFill>
                <a:latin typeface="Calibri"/>
              </a:rPr>
              <a:t>TP 2 et 3 </a:t>
            </a:r>
            <a:r>
              <a:rPr lang="fr-FR" sz="4400" u="sng">
                <a:solidFill>
                  <a:srgbClr val="000000"/>
                </a:solidFill>
                <a:latin typeface="Calibri"/>
              </a:rPr>
              <a:t>
</a:t>
            </a:r>
            <a:r>
              <a:rPr lang="fr-FR" sz="4400" u="sng">
                <a:solidFill>
                  <a:srgbClr val="000000"/>
                </a:solidFill>
                <a:latin typeface="Calibri"/>
              </a:rPr>
              <a:t>Test d’intégration 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371600" y="3886200"/>
            <a:ext cx="6400440" cy="2566800"/>
          </a:xfrm>
          <a:prstGeom prst="rect">
            <a:avLst/>
          </a:prstGeom>
        </p:spPr>
        <p:txBody>
          <a:bodyPr/>
          <a:p>
            <a:pPr algn="ctr"/>
            <a:r>
              <a:rPr lang="fr-FR" sz="3200">
                <a:solidFill>
                  <a:srgbClr val="8b8b8b"/>
                </a:solidFill>
                <a:latin typeface="Calibri"/>
              </a:rPr>
              <a:t>M2GL  Validation et Vérification </a:t>
            </a:r>
            <a:endParaRPr/>
          </a:p>
          <a:p>
            <a:pPr algn="ctr"/>
            <a:r>
              <a:rPr lang="fr-FR" sz="2400">
                <a:solidFill>
                  <a:srgbClr val="8b8b8b"/>
                </a:solidFill>
                <a:latin typeface="Calibri"/>
              </a:rPr>
              <a:t>Binôme </a:t>
            </a:r>
            <a:r>
              <a:rPr lang="fr-FR" sz="3200">
                <a:solidFill>
                  <a:srgbClr val="8b8b8b"/>
                </a:solidFill>
                <a:latin typeface="Calibri"/>
              </a:rPr>
              <a:t>: </a:t>
            </a:r>
            <a:endParaRPr/>
          </a:p>
          <a:p>
            <a:pPr algn="ctr"/>
            <a:r>
              <a:rPr lang="fr-FR" sz="1600">
                <a:solidFill>
                  <a:srgbClr val="8b8b8b"/>
                </a:solidFill>
                <a:latin typeface="Calibri"/>
              </a:rPr>
              <a:t>Nicolas EVANO</a:t>
            </a:r>
            <a:endParaRPr/>
          </a:p>
          <a:p>
            <a:pPr algn="ctr"/>
            <a:r>
              <a:rPr lang="fr-FR" sz="1600">
                <a:solidFill>
                  <a:srgbClr val="8b8b8b"/>
                </a:solidFill>
                <a:latin typeface="Calibri"/>
              </a:rPr>
              <a:t>Sylvie AUNEAU</a:t>
            </a:r>
            <a:endParaRPr/>
          </a:p>
          <a:p>
            <a:pPr algn="ctr"/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21B111-0121-4161-9171-71A12151B12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14/10/2011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Plan d’intégration </a:t>
            </a:r>
            <a:r>
              <a:rPr lang="fr-F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511101-A1B1-41B1-81C1-B181318191A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539640" y="1628640"/>
            <a:ext cx="7560360" cy="5970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Notre  analyse  a fait apparaître le plan d’intégration suivant ( voir schéma)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Les deux classes que l’on a testées  dans un premier temps   sont celles qui  ont un minimum de dépendances avec les autres, elle ont été testées sans Mock .</a:t>
            </a:r>
            <a:endParaRPr/>
          </a:p>
          <a:p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Personneimpl</a:t>
            </a:r>
            <a:r>
              <a:rPr lang="fr-FR">
                <a:solidFill>
                  <a:srgbClr val="000000"/>
                </a:solidFill>
                <a:latin typeface="Calibri"/>
              </a:rPr>
              <a:t> on a crée une classe abstraite qui étend le type personne : on a testé que le constructeur renvoyait un résultat non null</a:t>
            </a:r>
            <a:endParaRPr/>
          </a:p>
          <a:p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ModeratorImpl </a:t>
            </a:r>
            <a:r>
              <a:rPr lang="fr-FR">
                <a:solidFill>
                  <a:srgbClr val="000000"/>
                </a:solidFill>
                <a:latin typeface="Calibri"/>
              </a:rPr>
              <a:t>:  hérite du type personne , on a testé le constructeur de modérateur </a:t>
            </a:r>
            <a:endParaRPr/>
          </a:p>
          <a:p>
            <a:endParaRPr/>
          </a:p>
          <a:p>
            <a:pPr algn="ctr"/>
            <a:r>
              <a:rPr b="1" lang="fr-FR" u="sng">
                <a:solidFill>
                  <a:srgbClr val="000000"/>
                </a:solidFill>
                <a:latin typeface="Calibri"/>
              </a:rPr>
              <a:t>Pour les  classes suivantes  on fera apparaître des Mocks :</a:t>
            </a:r>
            <a:endParaRPr/>
          </a:p>
          <a:p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AccountImpl  :   </a:t>
            </a:r>
            <a:r>
              <a:rPr lang="fr-FR">
                <a:solidFill>
                  <a:srgbClr val="000000"/>
                </a:solidFill>
                <a:latin typeface="Calibri"/>
              </a:rPr>
              <a:t>création d un mock user, on vient tester chacun de ses membres publics sauf  getFreeCredit ,  car il y a une boucle  for que l’on ne sait pas tester.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endParaRPr/>
          </a:p>
          <a:p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Phase 2 : Exploitation du code achevé </a:t>
            </a:r>
            <a:r>
              <a:rPr lang="fr-F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911101-C111-4191-8151-21E13101A1A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39640" y="1196640"/>
            <a:ext cx="8208720" cy="5851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>
                <a:solidFill>
                  <a:srgbClr val="000000"/>
                </a:solidFill>
                <a:latin typeface="Calibri"/>
              </a:rPr>
              <a:t>BidImpl : </a:t>
            </a:r>
            <a:r>
              <a:rPr lang="fr-FR">
                <a:solidFill>
                  <a:srgbClr val="000000"/>
                </a:solidFill>
                <a:latin typeface="Calibri"/>
              </a:rPr>
              <a:t>On a un mock  sur Auction, on vient tester chacune des méthodes publiques,  on a trouvé un bug sur le constructeur de Bidimpl qui n’affecte pas son  membre privé auction. Ce bug  a été trouvé grâce à testGetAuction .</a:t>
            </a:r>
            <a:endParaRPr/>
          </a:p>
          <a:p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BulletinBoardImpl :  </a:t>
            </a:r>
            <a:r>
              <a:rPr lang="fr-FR">
                <a:solidFill>
                  <a:srgbClr val="000000"/>
                </a:solidFill>
                <a:latin typeface="Calibri"/>
              </a:rPr>
              <a:t>utilisation d’un Mock pour le moderateur qui est passé à message Impl ,  on a testé l’ensemble de ses méthodes publiques , le test de la méthode delMessage  ne fait pas apparaître de bug : elle est donc  protégée contre les valeurs négatives, on peut lui demander d’éffacer un message  même avec un index &lt; à  0</a:t>
            </a:r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MessageImpl : </a:t>
            </a:r>
            <a:r>
              <a:rPr lang="fr-FR">
                <a:solidFill>
                  <a:srgbClr val="000000"/>
                </a:solidFill>
                <a:latin typeface="Calibri"/>
              </a:rPr>
              <a:t>On ne peut pas appliquer un Mock sur toutes les dépendances  injectées  avec le constructeur en effet certains paramètres du constructeur sont invariants </a:t>
            </a:r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AuctionImpl :  </a:t>
            </a:r>
            <a:r>
              <a:rPr lang="fr-FR">
                <a:solidFill>
                  <a:srgbClr val="000000"/>
                </a:solidFill>
                <a:latin typeface="Calibri"/>
              </a:rPr>
              <a:t>on teste avec de vrais objets  car couplages forts  et donc  pas possible d’utiliser des  Mocks , on a utilisé 3 Usersimpl  1rôle de seller et 2 rôles d’acheteurs 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On teste tous les membres public de la classe</a:t>
            </a:r>
            <a:endParaRPr/>
          </a:p>
          <a:p>
            <a:r>
              <a:rPr b="1" lang="fr-FR">
                <a:solidFill>
                  <a:srgbClr val="000000"/>
                </a:solidFill>
                <a:latin typeface="Calibri"/>
              </a:rPr>
              <a:t>ReserveAuctionImpl :   </a:t>
            </a:r>
            <a:r>
              <a:rPr lang="fr-FR">
                <a:solidFill>
                  <a:srgbClr val="000000"/>
                </a:solidFill>
                <a:latin typeface="Calibri"/>
              </a:rPr>
              <a:t>Même dépendance qu’avec AuctionImpl  donc on utilise la même méthodologie  que pour AuctionImpl . On teste chacune de ses méthodes publiques , elle souffre des même défauts  que la classe dont elle hérite donc couplage fort et impossibilité de mettre de Mocks en place 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Phase 2 : Exploitation du code achevé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6101E1-E131-4181-8161-6131F181411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539640" y="1917000"/>
            <a:ext cx="8352720" cy="2559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Calibri"/>
              </a:rPr>
              <a:t>en ce qui concerne  </a:t>
            </a:r>
            <a:r>
              <a:rPr b="1" lang="fr-FR">
                <a:solidFill>
                  <a:srgbClr val="000000"/>
                </a:solidFill>
                <a:latin typeface="Calibri"/>
              </a:rPr>
              <a:t>UserImpl</a:t>
            </a:r>
            <a:r>
              <a:rPr lang="fr-FR">
                <a:solidFill>
                  <a:srgbClr val="000000"/>
                </a:solidFill>
                <a:latin typeface="Calibri"/>
              </a:rPr>
              <a:t> : Classe privée  donc on ne peut pas  accéder à  ses membres =&gt; couverture de test minimaliste  on va vérifier que le constructeur renvoi  bien un user correctement initalisé  en venant vérifier les valeurs contenues dans chacun de ses membres</a:t>
            </a:r>
            <a:endParaRPr/>
          </a:p>
          <a:p>
            <a:endParaRPr/>
          </a:p>
          <a:p>
            <a:r>
              <a:rPr lang="fr-FR">
                <a:solidFill>
                  <a:srgbClr val="0000ff"/>
                </a:solidFill>
                <a:latin typeface="Calibri"/>
              </a:rPr>
              <a:t>Le cahier de test correspond au document « Fichier  final de test  V et V.xsl » à la racine</a:t>
            </a:r>
            <a:r>
              <a:rPr lang="fr-FR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49080" y="5762880"/>
            <a:ext cx="2133360" cy="1187640"/>
          </a:xfrm>
          <a:prstGeom prst="rect">
            <a:avLst/>
          </a:prstGeom>
        </p:spPr>
        <p:txBody>
          <a:bodyPr bIns="45000" lIns="90000" rIns="90000" tIns="45000"/>
          <a:p>
            <a:fld id="{D171D151-6101-4121-8100-21F121B1F10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899640" y="5949360"/>
            <a:ext cx="7344360" cy="639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1f497d"/>
                </a:solidFill>
                <a:latin typeface="Calibri"/>
              </a:rPr>
              <a:t>Le chiffre   dans  chaque classe  correspond à un indice de complexité : </a:t>
            </a:r>
            <a:endParaRPr/>
          </a:p>
          <a:p>
            <a:r>
              <a:rPr lang="fr-FR">
                <a:solidFill>
                  <a:srgbClr val="1f497d"/>
                </a:solidFill>
                <a:latin typeface="Calibri"/>
              </a:rPr>
              <a:t>plus il est élevé plus la classe à tester est complexe 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236360" y="141264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reserveAuction.Impl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5508000" y="620640"/>
            <a:ext cx="1295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User 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2051640" y="1305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Account .Imp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6804360" y="3717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Auction.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>
            <a:off x="395640" y="3105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Personn.Impl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>
            <a:off x="2555640" y="4221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BulletinBoard.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4932000" y="4293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Message.Impl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38" name="CustomShape 10"/>
          <p:cNvSpPr/>
          <p:nvPr/>
        </p:nvSpPr>
        <p:spPr>
          <a:xfrm>
            <a:off x="251640" y="1377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Modérateur.impl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9" name="CustomShape 11"/>
          <p:cNvSpPr/>
          <p:nvPr/>
        </p:nvSpPr>
        <p:spPr>
          <a:xfrm>
            <a:off x="4356000" y="1809000"/>
            <a:ext cx="1439640" cy="1187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Bid.Impl</a:t>
            </a:r>
            <a:endParaRPr/>
          </a:p>
          <a:p>
            <a:pPr algn="ctr"/>
            <a:r>
              <a:rPr lang="fr-FR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cxnSp>
        <p:nvCxnSpPr>
          <p:cNvPr id="140" name="Line 1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1" name="Line 1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2" name="Line 1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3" name="Line 1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4" name="Line 1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5" name="Line 1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6" name="Line 1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7" name="Line 1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8" name="Line 2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9" name="Line 2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50" name="Line 2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51" name="Line 2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52" name="Line 2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53" name="CustomShape 25"/>
          <p:cNvSpPr/>
          <p:nvPr/>
        </p:nvSpPr>
        <p:spPr>
          <a:xfrm>
            <a:off x="35640" y="-15120"/>
            <a:ext cx="5400360" cy="699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4000">
                <a:solidFill>
                  <a:srgbClr val="000000"/>
                </a:solidFill>
                <a:latin typeface="Calibri"/>
              </a:rPr>
              <a:t>Graphe des dépendances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