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6" r:id="rId2"/>
    <p:sldId id="274" r:id="rId3"/>
    <p:sldId id="257" r:id="rId4"/>
    <p:sldId id="258" r:id="rId5"/>
    <p:sldId id="259" r:id="rId6"/>
    <p:sldId id="263" r:id="rId7"/>
    <p:sldId id="260" r:id="rId8"/>
    <p:sldId id="261" r:id="rId9"/>
    <p:sldId id="262" r:id="rId10"/>
    <p:sldId id="268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2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0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8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7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9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8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3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0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7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1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4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9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09" r:id="rId6"/>
    <p:sldLayoutId id="2147483705" r:id="rId7"/>
    <p:sldLayoutId id="2147483706" r:id="rId8"/>
    <p:sldLayoutId id="2147483707" r:id="rId9"/>
    <p:sldLayoutId id="2147483708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xmlns="" id="{BC88933B-CFB2-4662-9CA9-2C1E08385B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xmlns="" id="{F909EEE1-52DB-4A86-AFCE-CCE9041848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07C465-DCCC-66BF-D865-34C7F858F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lang="en-US" sz="5100" dirty="0"/>
              <a:t>VT-ORG </a:t>
            </a:r>
            <a:r>
              <a:rPr lang="en-US" sz="5100" dirty="0" smtClean="0"/>
              <a:t>Results</a:t>
            </a:r>
            <a:endParaRPr lang="en-US" sz="5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AB6391B-CF24-371B-8A80-2EBE33FAC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>
            <a:normAutofit/>
          </a:bodyPr>
          <a:lstStyle/>
          <a:p>
            <a:pPr algn="r"/>
            <a:r>
              <a:rPr lang="en-US"/>
              <a:t>Dr. Nicolas foss, ms</a:t>
            </a:r>
          </a:p>
        </p:txBody>
      </p:sp>
      <p:pic>
        <p:nvPicPr>
          <p:cNvPr id="4" name="Picture 3" descr="Multicolored smoke gradient">
            <a:extLst>
              <a:ext uri="{FF2B5EF4-FFF2-40B4-BE49-F238E27FC236}">
                <a16:creationId xmlns:a16="http://schemas.microsoft.com/office/drawing/2014/main" xmlns="" id="{0DECDDDD-1B50-3F14-3A58-1AFE81696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9" r="27461" b="-1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27" name="Straight Connector 21">
            <a:extLst>
              <a:ext uri="{FF2B5EF4-FFF2-40B4-BE49-F238E27FC236}">
                <a16:creationId xmlns:a16="http://schemas.microsoft.com/office/drawing/2014/main" xmlns="" id="{326FE4BA-3BD1-4AB3-A3EB-39FF16D964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CBD85EF3-E980-4EF9-BF91-C0540D302A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78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66FB67A-008F-0B12-8E67-873F73CA8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A22BA7-8DF2-D741-DB56-045A4AAC3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36" y="5284380"/>
            <a:ext cx="10495128" cy="7752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0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Discuss the management and supervision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1C07C4-3723-214C-EC11-B67A869A3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6956" y="6059605"/>
            <a:ext cx="8598089" cy="532263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20000"/>
              </a:lnSpc>
            </a:pPr>
            <a:endParaRPr lang="en-US" sz="1600" b="1" cap="all" spc="3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539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436E0F2-A64B-471E-93C0-8DFE08CC57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DC1E3AB1-2A8C-4607-9FAE-D8BDB280FE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26D66059-832F-40B6-A35F-F56C8F38A1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515E2ED-7EA9-448D-83FA-54C3DF972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20595356-EABD-4767-AC9D-EA21FF115E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28CD9F06-9628-469C-B788-A894E3E082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8550A431-0B61-421B-B4B7-24C0CFF0F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5E4165CA-2930-4841-AFB7-DD41E95F2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nds-on top of each other">
            <a:extLst>
              <a:ext uri="{FF2B5EF4-FFF2-40B4-BE49-F238E27FC236}">
                <a16:creationId xmlns:a16="http://schemas.microsoft.com/office/drawing/2014/main" xmlns="" id="{61CA77A7-C57F-6B1F-E5B8-CCF154F689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22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3A19439-95A7-4D53-B166-072A2A397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rgbClr val="000000">
                  <a:alpha val="23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199749-0AB9-335D-DB6A-6DA7DE62B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538483"/>
            <a:ext cx="9144000" cy="28250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i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Employee Empowerment and work environment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FB9801-219C-0577-8180-BBC8A0FA6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472752"/>
            <a:ext cx="9144000" cy="614148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20000"/>
              </a:lnSpc>
            </a:pPr>
            <a:endParaRPr lang="en-US" sz="1600" b="1" cap="all" spc="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338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traight Connector 79">
            <a:extLst>
              <a:ext uri="{FF2B5EF4-FFF2-40B4-BE49-F238E27FC236}">
                <a16:creationId xmlns:a16="http://schemas.microsoft.com/office/drawing/2014/main" xmlns="" id="{4436E0F2-A64B-471E-93C0-8DFE08CC57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81">
            <a:extLst>
              <a:ext uri="{FF2B5EF4-FFF2-40B4-BE49-F238E27FC236}">
                <a16:creationId xmlns:a16="http://schemas.microsoft.com/office/drawing/2014/main" xmlns="" id="{DC1E3AB1-2A8C-4607-9FAE-D8BDB280FE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83">
            <a:extLst>
              <a:ext uri="{FF2B5EF4-FFF2-40B4-BE49-F238E27FC236}">
                <a16:creationId xmlns:a16="http://schemas.microsoft.com/office/drawing/2014/main" xmlns="" id="{26D66059-832F-40B6-A35F-F56C8F38A1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85">
            <a:extLst>
              <a:ext uri="{FF2B5EF4-FFF2-40B4-BE49-F238E27FC236}">
                <a16:creationId xmlns:a16="http://schemas.microsoft.com/office/drawing/2014/main" xmlns="" id="{A515E2ED-7EA9-448D-83FA-54C3DF972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87">
            <a:extLst>
              <a:ext uri="{FF2B5EF4-FFF2-40B4-BE49-F238E27FC236}">
                <a16:creationId xmlns:a16="http://schemas.microsoft.com/office/drawing/2014/main" xmlns="" id="{20595356-EABD-4767-AC9D-EA21FF115E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89">
            <a:extLst>
              <a:ext uri="{FF2B5EF4-FFF2-40B4-BE49-F238E27FC236}">
                <a16:creationId xmlns:a16="http://schemas.microsoft.com/office/drawing/2014/main" xmlns="" id="{28CD9F06-9628-469C-B788-A894E3E082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91">
            <a:extLst>
              <a:ext uri="{FF2B5EF4-FFF2-40B4-BE49-F238E27FC236}">
                <a16:creationId xmlns:a16="http://schemas.microsoft.com/office/drawing/2014/main" xmlns="" id="{8550A431-0B61-421B-B4B7-24C0CFF0F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1" name="Rectangle 93">
            <a:extLst>
              <a:ext uri="{FF2B5EF4-FFF2-40B4-BE49-F238E27FC236}">
                <a16:creationId xmlns:a16="http://schemas.microsoft.com/office/drawing/2014/main" xmlns="" id="{10A34275-CD0A-499C-9600-C96742FACE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95">
            <a:extLst>
              <a:ext uri="{FF2B5EF4-FFF2-40B4-BE49-F238E27FC236}">
                <a16:creationId xmlns:a16="http://schemas.microsoft.com/office/drawing/2014/main" xmlns="" id="{1852546B-EF97-46E8-A930-3A03341066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97">
            <a:extLst>
              <a:ext uri="{FF2B5EF4-FFF2-40B4-BE49-F238E27FC236}">
                <a16:creationId xmlns:a16="http://schemas.microsoft.com/office/drawing/2014/main" xmlns="" id="{12801F4A-0A74-45E0-8E5A-65A65252A3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99">
            <a:extLst>
              <a:ext uri="{FF2B5EF4-FFF2-40B4-BE49-F238E27FC236}">
                <a16:creationId xmlns:a16="http://schemas.microsoft.com/office/drawing/2014/main" xmlns="" id="{AD245F29-ABE7-4BB1-8164-5F4C4604B2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B0C40E-ED95-3FD1-2928-2010D998C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2800"/>
              <a:t>Based on the summary results questions 1-2, 4, 10-12 deserve the most attention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xmlns="" id="{CF00EEAF-0634-4EEB-81E5-9FBC2170F3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xmlns="" id="{53E11676-332F-449D-9A03-6CE4ED25CC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xmlns="" id="{226E3435-5E4C-6D96-DBAF-482EC50DD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"/>
          <a:stretch/>
        </p:blipFill>
        <p:spPr>
          <a:xfrm>
            <a:off x="532755" y="714158"/>
            <a:ext cx="7926314" cy="594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77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4436E0F2-A64B-471E-93C0-8DFE08CC57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DC1E3AB1-2A8C-4607-9FAE-D8BDB280FE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26D66059-832F-40B6-A35F-F56C8F38A1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A515E2ED-7EA9-448D-83FA-54C3DF972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20595356-EABD-4767-AC9D-EA21FF115E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28CD9F06-9628-469C-B788-A894E3E082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8550A431-0B61-421B-B4B7-24C0CFF0F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xmlns="" id="{10A34275-CD0A-499C-9600-C96742FACE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1852546B-EF97-46E8-A930-3A03341066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12801F4A-0A74-45E0-8E5A-65A65252A3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AD245F29-ABE7-4BB1-8164-5F4C4604B2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3FC07C-0AA5-F2FC-73F2-7E89D5A6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100"/>
              <a:t>The chart of proportions of answers seems to indicate the same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CF00EEAF-0634-4EEB-81E5-9FBC2170F3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53E11676-332F-449D-9A03-6CE4ED25CC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xmlns="" id="{DCEE1B59-0BDF-9C49-7451-7A7890C3E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55" y="716194"/>
            <a:ext cx="7929553" cy="594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46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66FB67A-008F-0B12-8E67-873F73CA8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A22BA7-8DF2-D741-DB56-045A4AAC3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36" y="5284380"/>
            <a:ext cx="10495128" cy="7752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0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Discuss the employee empowerment and work environment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1C07C4-3723-214C-EC11-B67A869A3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6956" y="6059605"/>
            <a:ext cx="8598089" cy="532263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20000"/>
              </a:lnSpc>
            </a:pPr>
            <a:endParaRPr lang="en-US" sz="1600" b="1" cap="all" spc="3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629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436E0F2-A64B-471E-93C0-8DFE08CC57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DC1E3AB1-2A8C-4607-9FAE-D8BDB280FE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26D66059-832F-40B6-A35F-F56C8F38A1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515E2ED-7EA9-448D-83FA-54C3DF972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20595356-EABD-4767-AC9D-EA21FF115E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28CD9F06-9628-469C-B788-A894E3E082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8550A431-0B61-421B-B4B7-24C0CFF0F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BC88933B-CFB2-4662-9CA9-2C1E08385B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F909EEE1-52DB-4A86-AFCE-CCE9041848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D1CEC7-59A9-049F-F7E4-9A8B7678D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869" y="1994264"/>
            <a:ext cx="6935872" cy="39227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Training and professional development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266B008-E854-7FAE-545F-B64047E69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790" y="1050878"/>
            <a:ext cx="6157951" cy="943386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120000"/>
              </a:lnSpc>
            </a:pPr>
            <a:endParaRPr lang="en-US" sz="1800" b="1" cap="all" spc="30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964CD6D-39CE-5534-0508-850F4218B9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67" r="-2" b="-2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326FE4BA-3BD1-4AB3-A3EB-39FF16D964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CBD85EF3-E980-4EF9-BF91-C0540D302A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65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4436E0F2-A64B-471E-93C0-8DFE08CC57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DC1E3AB1-2A8C-4607-9FAE-D8BDB280FE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26D66059-832F-40B6-A35F-F56C8F38A1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A515E2ED-7EA9-448D-83FA-54C3DF972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20595356-EABD-4767-AC9D-EA21FF115E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28CD9F06-9628-469C-B788-A894E3E082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8550A431-0B61-421B-B4B7-24C0CFF0F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xmlns="" id="{10A34275-CD0A-499C-9600-C96742FACE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1852546B-EF97-46E8-A930-3A03341066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12801F4A-0A74-45E0-8E5A-65A65252A3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AD245F29-ABE7-4BB1-8164-5F4C4604B2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6878C7-1259-D40E-A3B7-4ECAE73A5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2800"/>
              <a:t>Based on the summary plot, questions 2-3 deserve the most attention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CF00EEAF-0634-4EEB-81E5-9FBC2170F3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53E11676-332F-449D-9A03-6CE4ED25CC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xmlns="" id="{3D906EDC-67B3-A594-3663-821F5CCC1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55" y="842685"/>
            <a:ext cx="7930209" cy="567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32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4436E0F2-A64B-471E-93C0-8DFE08CC57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DC1E3AB1-2A8C-4607-9FAE-D8BDB280FE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26D66059-832F-40B6-A35F-F56C8F38A1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A515E2ED-7EA9-448D-83FA-54C3DF972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20595356-EABD-4767-AC9D-EA21FF115E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28CD9F06-9628-469C-B788-A894E3E082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8550A431-0B61-421B-B4B7-24C0CFF0F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xmlns="" id="{10A34275-CD0A-499C-9600-C96742FACE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1852546B-EF97-46E8-A930-3A03341066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12801F4A-0A74-45E0-8E5A-65A65252A3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AD245F29-ABE7-4BB1-8164-5F4C4604B2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80F1EF-2906-07AD-59E6-EF9FD6DE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2800"/>
              <a:t>Based on the proportion of answers, questions 6 and 8 should be reviewed as well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CF00EEAF-0634-4EEB-81E5-9FBC2170F3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53E11676-332F-449D-9A03-6CE4ED25CC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xmlns="" id="{935AFD1A-0EC6-E202-57A1-170CDC634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55" y="1014353"/>
            <a:ext cx="7745673" cy="517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13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66FB67A-008F-0B12-8E67-873F73CA8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A22BA7-8DF2-D741-DB56-045A4AAC3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36" y="5284380"/>
            <a:ext cx="10495128" cy="7752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0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Discuss the training and professional development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1C07C4-3723-214C-EC11-B67A869A3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6956" y="6059605"/>
            <a:ext cx="8598089" cy="532263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20000"/>
              </a:lnSpc>
            </a:pPr>
            <a:endParaRPr lang="en-US" sz="1600" b="1" cap="all" spc="3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185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4436E0F2-A64B-471E-93C0-8DFE08CC57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DC1E3AB1-2A8C-4607-9FAE-D8BDB280FE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26D66059-832F-40B6-A35F-F56C8F38A1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A515E2ED-7EA9-448D-83FA-54C3DF972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20595356-EABD-4767-AC9D-EA21FF115E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8CD9F06-9628-469C-B788-A894E3E082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8550A431-0B61-421B-B4B7-24C0CFF0F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xmlns="" id="{3EAA282C-D6AD-4614-A9F7-E9D8CDB6B8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0B57807-F759-1E3B-E62A-C2EFEFB06B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85349CB8-0027-49D3-B09C-B3097EB0E4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849100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F74511A-79DA-2615-7D0C-3E55787B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36" y="5284380"/>
            <a:ext cx="10495128" cy="775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Staff health and wellness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EE02A4-FDDF-E0B7-5CC0-005CBDD4E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6956" y="6059605"/>
            <a:ext cx="8598089" cy="532263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20000"/>
              </a:lnSpc>
            </a:pPr>
            <a:endParaRPr lang="en-US" sz="1600" b="1" cap="all" spc="300">
              <a:solidFill>
                <a:schemeClr val="tx2"/>
              </a:solidFill>
            </a:endParaRPr>
          </a:p>
        </p:txBody>
      </p:sp>
      <p:cxnSp>
        <p:nvCxnSpPr>
          <p:cNvPr id="42" name="Straight Connector 28">
            <a:extLst>
              <a:ext uri="{FF2B5EF4-FFF2-40B4-BE49-F238E27FC236}">
                <a16:creationId xmlns:a16="http://schemas.microsoft.com/office/drawing/2014/main" xmlns="" id="{C4A330F7-C135-4887-BEB7-715897211F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" y="4849100"/>
            <a:ext cx="3309581" cy="5281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30">
            <a:extLst>
              <a:ext uri="{FF2B5EF4-FFF2-40B4-BE49-F238E27FC236}">
                <a16:creationId xmlns:a16="http://schemas.microsoft.com/office/drawing/2014/main" xmlns="" id="{2B4BC022-2321-4FF2-BB92-B4B3F486CF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8864221" y="4849100"/>
            <a:ext cx="3327780" cy="5281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32">
            <a:extLst>
              <a:ext uri="{FF2B5EF4-FFF2-40B4-BE49-F238E27FC236}">
                <a16:creationId xmlns:a16="http://schemas.microsoft.com/office/drawing/2014/main" xmlns="" id="{26E8991A-3FA3-406E-92A6-7021C64B8B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60990" y="4849100"/>
            <a:ext cx="2648592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34">
            <a:extLst>
              <a:ext uri="{FF2B5EF4-FFF2-40B4-BE49-F238E27FC236}">
                <a16:creationId xmlns:a16="http://schemas.microsoft.com/office/drawing/2014/main" xmlns="" id="{74486EB5-0FC0-4694-8A6B-5084CCDFF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895230" y="5834655"/>
            <a:ext cx="4296771" cy="102334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6">
            <a:extLst>
              <a:ext uri="{FF2B5EF4-FFF2-40B4-BE49-F238E27FC236}">
                <a16:creationId xmlns:a16="http://schemas.microsoft.com/office/drawing/2014/main" xmlns="" id="{102A2150-2605-46B8-9C26-A96C0BB01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0283588" y="4849100"/>
            <a:ext cx="1460311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36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9">
            <a:extLst>
              <a:ext uri="{FF2B5EF4-FFF2-40B4-BE49-F238E27FC236}">
                <a16:creationId xmlns:a16="http://schemas.microsoft.com/office/drawing/2014/main" xmlns="" id="{4436E0F2-A64B-471E-93C0-8DFE08CC57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1">
            <a:extLst>
              <a:ext uri="{FF2B5EF4-FFF2-40B4-BE49-F238E27FC236}">
                <a16:creationId xmlns:a16="http://schemas.microsoft.com/office/drawing/2014/main" xmlns="" id="{DC1E3AB1-2A8C-4607-9FAE-D8BDB280FE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3">
            <a:extLst>
              <a:ext uri="{FF2B5EF4-FFF2-40B4-BE49-F238E27FC236}">
                <a16:creationId xmlns:a16="http://schemas.microsoft.com/office/drawing/2014/main" xmlns="" id="{26D66059-832F-40B6-A35F-F56C8F38A1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5">
            <a:extLst>
              <a:ext uri="{FF2B5EF4-FFF2-40B4-BE49-F238E27FC236}">
                <a16:creationId xmlns:a16="http://schemas.microsoft.com/office/drawing/2014/main" xmlns="" id="{A515E2ED-7EA9-448D-83FA-54C3DF972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7">
            <a:extLst>
              <a:ext uri="{FF2B5EF4-FFF2-40B4-BE49-F238E27FC236}">
                <a16:creationId xmlns:a16="http://schemas.microsoft.com/office/drawing/2014/main" xmlns="" id="{20595356-EABD-4767-AC9D-EA21FF115E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9">
            <a:extLst>
              <a:ext uri="{FF2B5EF4-FFF2-40B4-BE49-F238E27FC236}">
                <a16:creationId xmlns:a16="http://schemas.microsoft.com/office/drawing/2014/main" xmlns="" id="{28CD9F06-9628-469C-B788-A894E3E082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21">
            <a:extLst>
              <a:ext uri="{FF2B5EF4-FFF2-40B4-BE49-F238E27FC236}">
                <a16:creationId xmlns:a16="http://schemas.microsoft.com/office/drawing/2014/main" xmlns="" id="{8550A431-0B61-421B-B4B7-24C0CFF0F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23">
            <a:extLst>
              <a:ext uri="{FF2B5EF4-FFF2-40B4-BE49-F238E27FC236}">
                <a16:creationId xmlns:a16="http://schemas.microsoft.com/office/drawing/2014/main" xmlns="" id="{EA3B6404-C37D-4FE3-8124-9FC5ECE562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25">
            <a:extLst>
              <a:ext uri="{FF2B5EF4-FFF2-40B4-BE49-F238E27FC236}">
                <a16:creationId xmlns:a16="http://schemas.microsoft.com/office/drawing/2014/main" xmlns="" id="{C64A9919-C77B-4DEE-B7F8-B9A289E9E6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27">
            <a:extLst>
              <a:ext uri="{FF2B5EF4-FFF2-40B4-BE49-F238E27FC236}">
                <a16:creationId xmlns:a16="http://schemas.microsoft.com/office/drawing/2014/main" xmlns="" id="{F67B5ED5-2C08-4519-B88A-E933BAA847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65A4E5-389C-C7F5-B677-CE3A2DB0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5234529"/>
            <a:ext cx="10102920" cy="675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900" dirty="0"/>
              <a:t>Overall summary: areas needing most improvement are management and supervision and staff health and wellness</a:t>
            </a:r>
          </a:p>
        </p:txBody>
      </p:sp>
      <p:cxnSp>
        <p:nvCxnSpPr>
          <p:cNvPr id="45" name="Straight Connector 29">
            <a:extLst>
              <a:ext uri="{FF2B5EF4-FFF2-40B4-BE49-F238E27FC236}">
                <a16:creationId xmlns:a16="http://schemas.microsoft.com/office/drawing/2014/main" xmlns="" id="{4BB9CE4F-048D-4320-B7EF-E5AEA4020C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717DE3F0-E5A7-4C2D-927E-5663808678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4E9EA87C-793F-4321-A0BC-4DB860289D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DEE00FC4-5601-4185-8A23-E15BD4D7B4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background pattern">
            <a:extLst>
              <a:ext uri="{FF2B5EF4-FFF2-40B4-BE49-F238E27FC236}">
                <a16:creationId xmlns:a16="http://schemas.microsoft.com/office/drawing/2014/main" xmlns="" id="{FF84A6F8-61DE-A42B-D6EF-06E1AB87A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28475" y="47072"/>
            <a:ext cx="11951937" cy="478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72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4436E0F2-A64B-471E-93C0-8DFE08CC57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DC1E3AB1-2A8C-4607-9FAE-D8BDB280FE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26D66059-832F-40B6-A35F-F56C8F38A1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A515E2ED-7EA9-448D-83FA-54C3DF972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20595356-EABD-4767-AC9D-EA21FF115E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28CD9F06-9628-469C-B788-A894E3E082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8550A431-0B61-421B-B4B7-24C0CFF0F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xmlns="" id="{10A34275-CD0A-499C-9600-C96742FACE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1852546B-EF97-46E8-A930-3A03341066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12801F4A-0A74-45E0-8E5A-65A65252A3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AD245F29-ABE7-4BB1-8164-5F4C4604B2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1F0D9-4509-3358-6A3A-FE289836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700"/>
              <a:t>Attention needed on questions 1-2, 9-10, and 11.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CF00EEAF-0634-4EEB-81E5-9FBC2170F3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53E11676-332F-449D-9A03-6CE4ED25CC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xmlns="" id="{B94C3268-77F1-CA30-1352-94FB29A5B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55" y="716194"/>
            <a:ext cx="7930209" cy="594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62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4436E0F2-A64B-471E-93C0-8DFE08CC57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DC1E3AB1-2A8C-4607-9FAE-D8BDB280FE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26D66059-832F-40B6-A35F-F56C8F38A1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A515E2ED-7EA9-448D-83FA-54C3DF972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20595356-EABD-4767-AC9D-EA21FF115E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28CD9F06-9628-469C-B788-A894E3E082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8550A431-0B61-421B-B4B7-24C0CFF0F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xmlns="" id="{10A34275-CD0A-499C-9600-C96742FACE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1852546B-EF97-46E8-A930-3A03341066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12801F4A-0A74-45E0-8E5A-65A65252A3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AD245F29-ABE7-4BB1-8164-5F4C4604B2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63058A-5F88-16AB-22D0-8D929D724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2800"/>
              <a:t>Question 6 should be discussed as well based on the analysis of proportions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CF00EEAF-0634-4EEB-81E5-9FBC2170F3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53E11676-332F-449D-9A03-6CE4ED25CC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xmlns="" id="{F1FE4074-025F-E163-C55B-A9213BB14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55" y="716194"/>
            <a:ext cx="7753259" cy="581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4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436E0F2-A64B-471E-93C0-8DFE08CC57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DC1E3AB1-2A8C-4607-9FAE-D8BDB280FE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26D66059-832F-40B6-A35F-F56C8F38A1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515E2ED-7EA9-448D-83FA-54C3DF972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20595356-EABD-4767-AC9D-EA21FF115E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28CD9F06-9628-469C-B788-A894E3E082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8550A431-0B61-421B-B4B7-24C0CFF0F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5E4165CA-2930-4841-AFB7-DD41E95F2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yellow figures and a red figure on the other side">
            <a:extLst>
              <a:ext uri="{FF2B5EF4-FFF2-40B4-BE49-F238E27FC236}">
                <a16:creationId xmlns:a16="http://schemas.microsoft.com/office/drawing/2014/main" xmlns="" id="{5E061126-2212-8A01-8B37-F088250372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3A19439-95A7-4D53-B166-072A2A397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rgbClr val="000000">
                  <a:alpha val="23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5FEB4-D70D-1FEF-C1EA-907A11AF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538483"/>
            <a:ext cx="9144000" cy="28250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i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Leadership and mission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93111F-C100-4298-483A-36E9146A2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472752"/>
            <a:ext cx="9144000" cy="614148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20000"/>
              </a:lnSpc>
            </a:pPr>
            <a:endParaRPr lang="en-US" sz="1600" b="1" cap="all" spc="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38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4436E0F2-A64B-471E-93C0-8DFE08CC57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DC1E3AB1-2A8C-4607-9FAE-D8BDB280FE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xmlns="" id="{26D66059-832F-40B6-A35F-F56C8F38A1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xmlns="" id="{A515E2ED-7EA9-448D-83FA-54C3DF972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xmlns="" id="{20595356-EABD-4767-AC9D-EA21FF115E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28CD9F06-9628-469C-B788-A894E3E082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xmlns="" id="{8550A431-0B61-421B-B4B7-24C0CFF0F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xmlns="" id="{10A34275-CD0A-499C-9600-C96742FACE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xmlns="" id="{1852546B-EF97-46E8-A930-3A03341066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xmlns="" id="{12801F4A-0A74-45E0-8E5A-65A65252A3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xmlns="" id="{AD245F29-ABE7-4BB1-8164-5F4C4604B2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8792CC-AD16-29C9-F23A-746DF5C4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2400"/>
              <a:t>Based on the summary results, questions 4 and 6 seem to require the most attention</a:t>
            </a:r>
            <a:endParaRPr lang="en-US" sz="2400" dirty="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xmlns="" id="{CF00EEAF-0634-4EEB-81E5-9FBC2170F3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xmlns="" id="{53E11676-332F-449D-9A03-6CE4ED25CC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xmlns="" id="{EC8ED5B8-1737-42C4-C5EE-F38BEC4C6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55" y="842686"/>
            <a:ext cx="7271045" cy="51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2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4436E0F2-A64B-471E-93C0-8DFE08CC57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DC1E3AB1-2A8C-4607-9FAE-D8BDB280FE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26D66059-832F-40B6-A35F-F56C8F38A1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A515E2ED-7EA9-448D-83FA-54C3DF972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20595356-EABD-4767-AC9D-EA21FF115E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28CD9F06-9628-469C-B788-A894E3E082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8550A431-0B61-421B-B4B7-24C0CFF0F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xmlns="" id="{10A34275-CD0A-499C-9600-C96742FACE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1852546B-EF97-46E8-A930-3A03341066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12801F4A-0A74-45E0-8E5A-65A65252A3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AD245F29-ABE7-4BB1-8164-5F4C4604B2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itle 1">
            <a:extLst>
              <a:ext uri="{FF2B5EF4-FFF2-40B4-BE49-F238E27FC236}">
                <a16:creationId xmlns:a16="http://schemas.microsoft.com/office/drawing/2014/main" xmlns="" id="{6190B5EE-9ED9-DB71-1B29-470BC5A3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2800" dirty="0"/>
              <a:t>The proportions of the answers also point to questions 4 and 6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CF00EEAF-0634-4EEB-81E5-9FBC2170F3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53E11676-332F-449D-9A03-6CE4ED25CC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xmlns="" id="{04A830E3-74EB-F55B-E752-6292B65E3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55" y="842686"/>
            <a:ext cx="7228091" cy="516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436E0F2-A64B-471E-93C0-8DFE08CC57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DC1E3AB1-2A8C-4607-9FAE-D8BDB280FE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26D66059-832F-40B6-A35F-F56C8F38A1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515E2ED-7EA9-448D-83FA-54C3DF972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20595356-EABD-4767-AC9D-EA21FF115E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28CD9F06-9628-469C-B788-A894E3E082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8550A431-0B61-421B-B4B7-24C0CFF0F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3EAA282C-D6AD-4614-A9F7-E9D8CDB6B8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66FB67A-008F-0B12-8E67-873F73CA8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5349CB8-0027-49D3-B09C-B3097EB0E4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849100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A22BA7-8DF2-D741-DB56-045A4AAC3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36" y="5284380"/>
            <a:ext cx="10495128" cy="7752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0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Discuss the leadership and Mission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1C07C4-3723-214C-EC11-B67A869A3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6956" y="6059605"/>
            <a:ext cx="8598089" cy="532263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20000"/>
              </a:lnSpc>
            </a:pPr>
            <a:endParaRPr lang="en-US" sz="1600" b="1" cap="all" spc="300">
              <a:solidFill>
                <a:schemeClr val="tx2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4A330F7-C135-4887-BEB7-715897211F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" y="4849100"/>
            <a:ext cx="3309581" cy="5281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2B4BC022-2321-4FF2-BB92-B4B3F486CF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8864221" y="4849100"/>
            <a:ext cx="3327780" cy="5281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6E8991A-3FA3-406E-92A6-7021C64B8B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60990" y="4849100"/>
            <a:ext cx="2648592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74486EB5-0FC0-4694-8A6B-5084CCDFF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895230" y="5834655"/>
            <a:ext cx="4296771" cy="102334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102A2150-2605-46B8-9C26-A96C0BB01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0283588" y="4849100"/>
            <a:ext cx="1460311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52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4436E0F2-A64B-471E-93C0-8DFE08CC57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DC1E3AB1-2A8C-4607-9FAE-D8BDB280FE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26D66059-832F-40B6-A35F-F56C8F38A1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A515E2ED-7EA9-448D-83FA-54C3DF972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20595356-EABD-4767-AC9D-EA21FF115E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28CD9F06-9628-469C-B788-A894E3E082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8550A431-0B61-421B-B4B7-24C0CFF0F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xmlns="" id="{5E4165CA-2930-4841-AFB7-DD41E95F2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Angled shot of pen on a graph">
            <a:extLst>
              <a:ext uri="{FF2B5EF4-FFF2-40B4-BE49-F238E27FC236}">
                <a16:creationId xmlns:a16="http://schemas.microsoft.com/office/drawing/2014/main" xmlns="" id="{21A6CD48-7B6C-DEE4-3988-DC702E4DD3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41" b="62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D3A19439-95A7-4D53-B166-072A2A397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rgbClr val="000000">
                  <a:alpha val="23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D8E194-9708-5B5A-BC33-62102E11A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538483"/>
            <a:ext cx="9144000" cy="28250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i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Management and supervision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64BD96-A54C-B00A-5198-FB54C2AAB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472752"/>
            <a:ext cx="9144000" cy="614148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20000"/>
              </a:lnSpc>
            </a:pPr>
            <a:endParaRPr lang="en-US" sz="1600" b="1" cap="all" spc="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28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4436E0F2-A64B-471E-93C0-8DFE08CC57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DC1E3AB1-2A8C-4607-9FAE-D8BDB280FE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26D66059-832F-40B6-A35F-F56C8F38A1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A515E2ED-7EA9-448D-83FA-54C3DF972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20595356-EABD-4767-AC9D-EA21FF115E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28CD9F06-9628-469C-B788-A894E3E082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8550A431-0B61-421B-B4B7-24C0CFF0F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xmlns="" id="{10A34275-CD0A-499C-9600-C96742FACE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852546B-EF97-46E8-A930-3A03341066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12801F4A-0A74-45E0-8E5A-65A65252A3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AD245F29-ABE7-4BB1-8164-5F4C4604B2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EDC9A1-6B5E-36DA-5F2E-87B5B7D6A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2400" dirty="0"/>
              <a:t>Based on the summary results, questions 1-4, 7-8, 12, 14, and 17-18 require the most attention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CF00EEAF-0634-4EEB-81E5-9FBC2170F3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53E11676-332F-449D-9A03-6CE4ED25CC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xmlns="" id="{4A3E11C6-B50C-AD99-1C5A-511139D09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55" y="661984"/>
            <a:ext cx="7745673" cy="592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4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4436E0F2-A64B-471E-93C0-8DFE08CC57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DC1E3AB1-2A8C-4607-9FAE-D8BDB280FE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xmlns="" id="{26D66059-832F-40B6-A35F-F56C8F38A1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A515E2ED-7EA9-448D-83FA-54C3DF972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20595356-EABD-4767-AC9D-EA21FF115E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28CD9F06-9628-469C-B788-A894E3E082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xmlns="" id="{8550A431-0B61-421B-B4B7-24C0CFF0F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" name="Rectangle 81">
            <a:extLst>
              <a:ext uri="{FF2B5EF4-FFF2-40B4-BE49-F238E27FC236}">
                <a16:creationId xmlns:a16="http://schemas.microsoft.com/office/drawing/2014/main" xmlns="" id="{10A34275-CD0A-499C-9600-C96742FACE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1852546B-EF97-46E8-A930-3A03341066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12801F4A-0A74-45E0-8E5A-65A65252A3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AD245F29-ABE7-4BB1-8164-5F4C4604B2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5008DB-E6A2-4A77-BFEF-86D9DC4D2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400"/>
              <a:t>Questions 2-3, 7-8, 12, and 14 deserve the most focus</a:t>
            </a:r>
            <a:endParaRPr lang="en-US" sz="3400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xmlns="" id="{CF00EEAF-0634-4EEB-81E5-9FBC2170F3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xmlns="" id="{53E11676-332F-449D-9A03-6CE4ED25CC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xmlns="" id="{60DF5300-4356-F9D5-3E1D-F94C97A5F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55" y="661984"/>
            <a:ext cx="7601325" cy="581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60628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214</Words>
  <Application>Microsoft Office PowerPoint</Application>
  <PresentationFormat>Widescreen</PresentationFormat>
  <Paragraphs>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Univers Condensed Light</vt:lpstr>
      <vt:lpstr>Walbaum Display Light</vt:lpstr>
      <vt:lpstr>AngleLinesVTI</vt:lpstr>
      <vt:lpstr>VT-ORG Results</vt:lpstr>
      <vt:lpstr>Overall summary: areas needing most improvement are management and supervision and staff health and wellness</vt:lpstr>
      <vt:lpstr>Leadership and mission results</vt:lpstr>
      <vt:lpstr>Based on the summary results, questions 4 and 6 seem to require the most attention</vt:lpstr>
      <vt:lpstr>The proportions of the answers also point to questions 4 and 6</vt:lpstr>
      <vt:lpstr>Discuss the leadership and Mission results</vt:lpstr>
      <vt:lpstr>Management and supervision results</vt:lpstr>
      <vt:lpstr>Based on the summary results, questions 1-4, 7-8, 12, 14, and 17-18 require the most attention</vt:lpstr>
      <vt:lpstr>Questions 2-3, 7-8, 12, and 14 deserve the most focus</vt:lpstr>
      <vt:lpstr>Discuss the management and supervision results</vt:lpstr>
      <vt:lpstr>Employee Empowerment and work environment results</vt:lpstr>
      <vt:lpstr>Based on the summary results questions 1-2, 4, 10-12 deserve the most attention</vt:lpstr>
      <vt:lpstr>The chart of proportions of answers seems to indicate the same</vt:lpstr>
      <vt:lpstr>Discuss the employee empowerment and work environment results</vt:lpstr>
      <vt:lpstr>Training and professional development results</vt:lpstr>
      <vt:lpstr>Based on the summary plot, questions 2-3 deserve the most attention</vt:lpstr>
      <vt:lpstr>Based on the proportion of answers, questions 6 and 8 should be reviewed as well</vt:lpstr>
      <vt:lpstr>Discuss the training and professional development results</vt:lpstr>
      <vt:lpstr>Staff health and wellness</vt:lpstr>
      <vt:lpstr>Attention needed on questions 1-2, 9-10, and 11.</vt:lpstr>
      <vt:lpstr>Question 6 should be discussed as well based on the analysis of proportions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VT-ORG Results: Alcohol and Drug Dependency Services</dc:title>
  <dc:creator>Nic Foss</dc:creator>
  <cp:lastModifiedBy>13193714554</cp:lastModifiedBy>
  <cp:revision>22</cp:revision>
  <dcterms:created xsi:type="dcterms:W3CDTF">2023-02-27T05:11:36Z</dcterms:created>
  <dcterms:modified xsi:type="dcterms:W3CDTF">2023-05-07T20:26:47Z</dcterms:modified>
</cp:coreProperties>
</file>