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804071429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2"/>
          <p:cNvGrpSpPr/>
          <p:nvPr/>
        </p:nvGrpSpPr>
        <p:grpSpPr>
          <a:xfrm>
            <a:off x="838200" y="1825625"/>
            <a:ext cx="5181600" cy="4351338"/>
            <a:chOff x="838200" y="1825625"/>
            <a:chExt cx="5181600" cy="4351338"/>
          </a:xfrm>
        </p:grpSpPr>
        <p:sp>
          <p:nvSpPr>
            <p:cNvPr id="4" name="pl4"/>
            <p:cNvSpPr/>
            <p:nvPr/>
          </p:nvSpPr>
          <p:spPr>
            <a:xfrm>
              <a:off x="1637015" y="5321999"/>
              <a:ext cx="3888261" cy="0"/>
            </a:xfrm>
            <a:custGeom>
              <a:avLst/>
              <a:pathLst>
                <a:path w="3888261" h="0">
                  <a:moveTo>
                    <a:pt x="0" y="0"/>
                  </a:moveTo>
                  <a:lnTo>
                    <a:pt x="388826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637015" y="5321999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414667" y="5321999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192319" y="5321999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969972" y="5321999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747624" y="5321999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525276" y="5321999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tx11"/>
            <p:cNvSpPr/>
            <p:nvPr/>
          </p:nvSpPr>
          <p:spPr>
            <a:xfrm>
              <a:off x="1527192" y="5532866"/>
              <a:ext cx="219645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-0.6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2304844" y="5532866"/>
              <a:ext cx="219645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-0.4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3082497" y="5532866"/>
              <a:ext cx="219645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-0.2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3881534" y="5532866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659186" y="5532866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0.2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436838" y="5532866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0.4</a:t>
              </a:r>
            </a:p>
          </p:txBody>
        </p:sp>
        <p:sp>
          <p:nvSpPr>
            <p:cNvPr id="17" name="pl17"/>
            <p:cNvSpPr/>
            <p:nvPr/>
          </p:nvSpPr>
          <p:spPr>
            <a:xfrm>
              <a:off x="1525523" y="2845149"/>
              <a:ext cx="0" cy="2424639"/>
            </a:xfrm>
            <a:custGeom>
              <a:avLst/>
              <a:pathLst>
                <a:path w="0" h="2424639">
                  <a:moveTo>
                    <a:pt x="0" y="24246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441704" y="5269789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441704" y="4865682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441704" y="4461576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441704" y="4057469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441704" y="3653362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441704" y="3249256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441704" y="2845149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 rot="-5400000">
              <a:off x="1169091" y="5224347"/>
              <a:ext cx="219645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-0.8</a:t>
              </a:r>
            </a:p>
          </p:txBody>
        </p:sp>
        <p:sp>
          <p:nvSpPr>
            <p:cNvPr id="26" name="tx26"/>
            <p:cNvSpPr/>
            <p:nvPr/>
          </p:nvSpPr>
          <p:spPr>
            <a:xfrm rot="-5400000">
              <a:off x="1169091" y="4820240"/>
              <a:ext cx="219645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-0.6</a:t>
              </a:r>
            </a:p>
          </p:txBody>
        </p:sp>
        <p:sp>
          <p:nvSpPr>
            <p:cNvPr id="27" name="tx27"/>
            <p:cNvSpPr/>
            <p:nvPr/>
          </p:nvSpPr>
          <p:spPr>
            <a:xfrm rot="-5400000">
              <a:off x="1169091" y="4416134"/>
              <a:ext cx="219645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-0.4</a:t>
              </a:r>
            </a:p>
          </p:txBody>
        </p:sp>
        <p:sp>
          <p:nvSpPr>
            <p:cNvPr id="28" name="tx28"/>
            <p:cNvSpPr/>
            <p:nvPr/>
          </p:nvSpPr>
          <p:spPr>
            <a:xfrm rot="-5400000">
              <a:off x="1169091" y="4012027"/>
              <a:ext cx="219645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-0.2</a:t>
              </a:r>
            </a:p>
          </p:txBody>
        </p:sp>
        <p:sp>
          <p:nvSpPr>
            <p:cNvPr id="29" name="tx29"/>
            <p:cNvSpPr/>
            <p:nvPr/>
          </p:nvSpPr>
          <p:spPr>
            <a:xfrm rot="-5400000">
              <a:off x="1190475" y="3607920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30" name="tx30"/>
            <p:cNvSpPr/>
            <p:nvPr/>
          </p:nvSpPr>
          <p:spPr>
            <a:xfrm rot="-5400000">
              <a:off x="1190475" y="3203814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0.2</a:t>
              </a:r>
            </a:p>
          </p:txBody>
        </p:sp>
        <p:sp>
          <p:nvSpPr>
            <p:cNvPr id="31" name="tx31"/>
            <p:cNvSpPr/>
            <p:nvPr/>
          </p:nvSpPr>
          <p:spPr>
            <a:xfrm rot="-5400000">
              <a:off x="1190475" y="2799707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0.4</a:t>
              </a:r>
            </a:p>
          </p:txBody>
        </p:sp>
        <p:sp>
          <p:nvSpPr>
            <p:cNvPr id="32" name="pl32"/>
            <p:cNvSpPr/>
            <p:nvPr/>
          </p:nvSpPr>
          <p:spPr>
            <a:xfrm>
              <a:off x="1525523" y="2512949"/>
              <a:ext cx="4142232" cy="2809050"/>
            </a:xfrm>
            <a:custGeom>
              <a:avLst/>
              <a:pathLst>
                <a:path w="4142232" h="2809050">
                  <a:moveTo>
                    <a:pt x="0" y="2809050"/>
                  </a:moveTo>
                  <a:lnTo>
                    <a:pt x="4142232" y="2809050"/>
                  </a:lnTo>
                  <a:lnTo>
                    <a:pt x="4142232" y="0"/>
                  </a:lnTo>
                  <a:lnTo>
                    <a:pt x="0" y="0"/>
                  </a:lnTo>
                  <a:lnTo>
                    <a:pt x="0" y="28090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3309020" y="5838579"/>
              <a:ext cx="575239" cy="12045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PC1 (30%)</a:t>
              </a:r>
            </a:p>
          </p:txBody>
        </p:sp>
        <p:sp>
          <p:nvSpPr>
            <p:cNvPr id="34" name="tx34"/>
            <p:cNvSpPr/>
            <p:nvPr/>
          </p:nvSpPr>
          <p:spPr>
            <a:xfrm rot="-5400000">
              <a:off x="641230" y="3857248"/>
              <a:ext cx="575239" cy="12045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PC2 (19%)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238932" y="2532255"/>
              <a:ext cx="68431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595959">
                      <a:alpha val="100000"/>
                    </a:srgbClr>
                  </a:solidFill>
                  <a:latin typeface="Calibri"/>
                  <a:cs typeface="Calibri"/>
                </a:rPr>
                <a:t>oligotrophic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793253" y="5133227"/>
              <a:ext cx="716508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595959">
                      <a:alpha val="100000"/>
                    </a:srgbClr>
                  </a:solidFill>
                  <a:latin typeface="Calibri"/>
                  <a:cs typeface="Calibri"/>
                </a:rPr>
                <a:t>mesotrophic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960680" y="3533423"/>
              <a:ext cx="418554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595959">
                      <a:alpha val="100000"/>
                    </a:srgbClr>
                  </a:solidFill>
                  <a:latin typeface="Calibri"/>
                  <a:cs typeface="Calibri"/>
                </a:rPr>
                <a:t>aquatic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1627153" y="3725892"/>
              <a:ext cx="520123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595959">
                      <a:alpha val="100000"/>
                    </a:srgbClr>
                  </a:solidFill>
                  <a:latin typeface="Calibri"/>
                  <a:cs typeface="Calibri"/>
                </a:rPr>
                <a:t>irrigation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1562318" y="3830682"/>
              <a:ext cx="687313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595959">
                      <a:alpha val="100000"/>
                    </a:srgbClr>
                  </a:solidFill>
                  <a:latin typeface="Calibri"/>
                  <a:cs typeface="Calibri"/>
                </a:rPr>
                <a:t>recreational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429313" y="3604819"/>
              <a:ext cx="291064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595959">
                      <a:alpha val="100000"/>
                    </a:srgbClr>
                  </a:solidFill>
                  <a:latin typeface="Calibri"/>
                  <a:cs typeface="Calibri"/>
                </a:rPr>
                <a:t>drink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098942" y="2881710"/>
              <a:ext cx="55000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595959">
                      <a:alpha val="100000"/>
                    </a:srgbClr>
                  </a:solidFill>
                  <a:latin typeface="Calibri"/>
                  <a:cs typeface="Calibri"/>
                </a:rPr>
                <a:t>eutrophic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689127" y="3495424"/>
              <a:ext cx="494407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595959">
                      <a:alpha val="100000"/>
                    </a:srgbClr>
                  </a:solidFill>
                  <a:latin typeface="Calibri"/>
                  <a:cs typeface="Calibri"/>
                </a:rPr>
                <a:t>livestock</a:t>
              </a:r>
            </a:p>
          </p:txBody>
        </p:sp>
        <p:sp>
          <p:nvSpPr>
            <p:cNvPr id="43" name="pl43"/>
            <p:cNvSpPr/>
            <p:nvPr/>
          </p:nvSpPr>
          <p:spPr>
            <a:xfrm>
              <a:off x="2789420" y="2772444"/>
              <a:ext cx="1180551" cy="880918"/>
            </a:xfrm>
            <a:custGeom>
              <a:avLst/>
              <a:pathLst>
                <a:path w="1180551" h="880918">
                  <a:moveTo>
                    <a:pt x="1180551" y="88091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2789420" y="2772444"/>
              <a:ext cx="63566" cy="58801"/>
            </a:xfrm>
            <a:custGeom>
              <a:avLst/>
              <a:pathLst>
                <a:path w="63566" h="58801">
                  <a:moveTo>
                    <a:pt x="63566" y="7501"/>
                  </a:moveTo>
                  <a:lnTo>
                    <a:pt x="0" y="0"/>
                  </a:lnTo>
                  <a:lnTo>
                    <a:pt x="25287" y="5880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969972" y="3653362"/>
              <a:ext cx="154304" cy="1329907"/>
            </a:xfrm>
            <a:custGeom>
              <a:avLst/>
              <a:pathLst>
                <a:path w="154304" h="1329907">
                  <a:moveTo>
                    <a:pt x="0" y="0"/>
                  </a:moveTo>
                  <a:lnTo>
                    <a:pt x="154304" y="132990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086097" y="4924518"/>
              <a:ext cx="63581" cy="58751"/>
            </a:xfrm>
            <a:custGeom>
              <a:avLst/>
              <a:pathLst>
                <a:path w="63581" h="58751">
                  <a:moveTo>
                    <a:pt x="0" y="7377"/>
                  </a:moveTo>
                  <a:lnTo>
                    <a:pt x="38179" y="58751"/>
                  </a:lnTo>
                  <a:lnTo>
                    <a:pt x="6358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289959" y="3621497"/>
              <a:ext cx="680012" cy="31865"/>
            </a:xfrm>
            <a:custGeom>
              <a:avLst/>
              <a:pathLst>
                <a:path w="680012" h="31865">
                  <a:moveTo>
                    <a:pt x="680012" y="3186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289959" y="3592123"/>
              <a:ext cx="56869" cy="63937"/>
            </a:xfrm>
            <a:custGeom>
              <a:avLst/>
              <a:pathLst>
                <a:path w="56869" h="63937">
                  <a:moveTo>
                    <a:pt x="56869" y="0"/>
                  </a:moveTo>
                  <a:lnTo>
                    <a:pt x="0" y="29374"/>
                  </a:lnTo>
                  <a:lnTo>
                    <a:pt x="53873" y="6393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199629" y="3653362"/>
              <a:ext cx="1770342" cy="131733"/>
            </a:xfrm>
            <a:custGeom>
              <a:avLst/>
              <a:pathLst>
                <a:path w="1770342" h="131733">
                  <a:moveTo>
                    <a:pt x="1770342" y="0"/>
                  </a:moveTo>
                  <a:lnTo>
                    <a:pt x="0" y="13173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199629" y="3749067"/>
              <a:ext cx="57654" cy="63831"/>
            </a:xfrm>
            <a:custGeom>
              <a:avLst/>
              <a:pathLst>
                <a:path w="57654" h="63831">
                  <a:moveTo>
                    <a:pt x="52904" y="0"/>
                  </a:moveTo>
                  <a:lnTo>
                    <a:pt x="0" y="36029"/>
                  </a:lnTo>
                  <a:lnTo>
                    <a:pt x="57654" y="6383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215574" y="3653362"/>
              <a:ext cx="1754397" cy="192889"/>
            </a:xfrm>
            <a:custGeom>
              <a:avLst/>
              <a:pathLst>
                <a:path w="1754397" h="192889">
                  <a:moveTo>
                    <a:pt x="1754397" y="0"/>
                  </a:moveTo>
                  <a:lnTo>
                    <a:pt x="0" y="19288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215574" y="3808382"/>
              <a:ext cx="58598" cy="63624"/>
            </a:xfrm>
            <a:custGeom>
              <a:avLst/>
              <a:pathLst>
                <a:path w="58598" h="63624">
                  <a:moveTo>
                    <a:pt x="51602" y="0"/>
                  </a:moveTo>
                  <a:lnTo>
                    <a:pt x="0" y="37870"/>
                  </a:lnTo>
                  <a:lnTo>
                    <a:pt x="58598" y="6362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784114" y="3653362"/>
              <a:ext cx="1185857" cy="906"/>
            </a:xfrm>
            <a:custGeom>
              <a:avLst/>
              <a:pathLst>
                <a:path w="1185857" h="906">
                  <a:moveTo>
                    <a:pt x="1185857" y="0"/>
                  </a:moveTo>
                  <a:lnTo>
                    <a:pt x="0" y="90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784114" y="3622222"/>
              <a:ext cx="55456" cy="64007"/>
            </a:xfrm>
            <a:custGeom>
              <a:avLst/>
              <a:pathLst>
                <a:path w="55456" h="64007">
                  <a:moveTo>
                    <a:pt x="55408" y="0"/>
                  </a:moveTo>
                  <a:lnTo>
                    <a:pt x="0" y="32046"/>
                  </a:lnTo>
                  <a:lnTo>
                    <a:pt x="55456" y="6400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3969972" y="3069481"/>
              <a:ext cx="1193375" cy="583881"/>
            </a:xfrm>
            <a:custGeom>
              <a:avLst/>
              <a:pathLst>
                <a:path w="1193375" h="583881">
                  <a:moveTo>
                    <a:pt x="0" y="583881"/>
                  </a:moveTo>
                  <a:lnTo>
                    <a:pt x="119337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5099489" y="3065095"/>
              <a:ext cx="63857" cy="57495"/>
            </a:xfrm>
            <a:custGeom>
              <a:avLst/>
              <a:pathLst>
                <a:path w="63857" h="57495">
                  <a:moveTo>
                    <a:pt x="28130" y="57495"/>
                  </a:moveTo>
                  <a:lnTo>
                    <a:pt x="63857" y="4385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3941377" y="3561283"/>
              <a:ext cx="28595" cy="92079"/>
            </a:xfrm>
            <a:custGeom>
              <a:avLst/>
              <a:pathLst>
                <a:path w="28595" h="92079">
                  <a:moveTo>
                    <a:pt x="28595" y="9207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3927252" y="3561283"/>
              <a:ext cx="61128" cy="62430"/>
            </a:xfrm>
            <a:custGeom>
              <a:avLst/>
              <a:pathLst>
                <a:path w="61128" h="62430">
                  <a:moveTo>
                    <a:pt x="61128" y="43447"/>
                  </a:moveTo>
                  <a:lnTo>
                    <a:pt x="14124" y="0"/>
                  </a:lnTo>
                  <a:lnTo>
                    <a:pt x="0" y="6243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1525523" y="3653362"/>
              <a:ext cx="4142232" cy="0"/>
            </a:xfrm>
            <a:custGeom>
              <a:avLst/>
              <a:pathLst>
                <a:path w="4142232" h="0">
                  <a:moveTo>
                    <a:pt x="0" y="0"/>
                  </a:moveTo>
                  <a:lnTo>
                    <a:pt x="4142232" y="0"/>
                  </a:lnTo>
                  <a:lnTo>
                    <a:pt x="414223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3969972" y="2512949"/>
              <a:ext cx="0" cy="2809050"/>
            </a:xfrm>
            <a:custGeom>
              <a:avLst/>
              <a:pathLst>
                <a:path w="0" h="2809050">
                  <a:moveTo>
                    <a:pt x="0" y="28090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vt="http://schemas.openxmlformats.org/officeDocument/2006/docPropsVTypes" xmlns:properties="http://schemas.openxmlformats.org/officeDocument/2006/extended-properti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