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4"/>
  </p:notesMasterIdLst>
  <p:sldIdLst>
    <p:sldId id="256" r:id="rId2"/>
    <p:sldId id="300" r:id="rId3"/>
    <p:sldId id="301" r:id="rId4"/>
    <p:sldId id="311" r:id="rId5"/>
    <p:sldId id="312" r:id="rId6"/>
    <p:sldId id="313" r:id="rId7"/>
    <p:sldId id="333" r:id="rId8"/>
    <p:sldId id="302" r:id="rId9"/>
    <p:sldId id="314" r:id="rId10"/>
    <p:sldId id="274" r:id="rId11"/>
    <p:sldId id="265" r:id="rId12"/>
    <p:sldId id="307" r:id="rId13"/>
    <p:sldId id="305" r:id="rId14"/>
    <p:sldId id="315" r:id="rId15"/>
    <p:sldId id="317" r:id="rId16"/>
    <p:sldId id="316" r:id="rId17"/>
    <p:sldId id="283" r:id="rId18"/>
    <p:sldId id="284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285" r:id="rId35"/>
    <p:sldId id="287" r:id="rId36"/>
    <p:sldId id="288" r:id="rId37"/>
    <p:sldId id="290" r:id="rId38"/>
    <p:sldId id="289" r:id="rId39"/>
    <p:sldId id="291" r:id="rId40"/>
    <p:sldId id="292" r:id="rId41"/>
    <p:sldId id="293" r:id="rId42"/>
    <p:sldId id="294" r:id="rId43"/>
  </p:sldIdLst>
  <p:sldSz cx="9144000" cy="6858000" type="screen4x3"/>
  <p:notesSz cx="7302500" cy="95885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4634" cy="478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234" y="1"/>
            <a:ext cx="3164634" cy="478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4B52069-AA37-4FAE-BA36-6F7865B8D2C6}" type="datetimeFigureOut">
              <a:rPr lang="en-US"/>
              <a:pPr>
                <a:defRPr/>
              </a:pPr>
              <a:t>5/30/2011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9925" y="4554054"/>
            <a:ext cx="5842653" cy="4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08109"/>
            <a:ext cx="3164634" cy="478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234" y="9108109"/>
            <a:ext cx="3164634" cy="478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C8E9290-E6C6-4BC9-9957-0F400FF500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7AB249-3173-4959-93BD-042B9EDBC29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E9D1B1-6A1F-4609-B2F4-E04B7B8FC35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B05FE5-A2EB-4060-893D-8AE3ADCAA33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1DD023-0C60-41BE-9B06-B2685EE84C4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34D8FE-C1B7-4BBC-9DC8-4FEF75CAA6A8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AFBA4-0180-4958-91A8-6D572419586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7E13F8-3B61-4A18-BBFB-9FE4A0202C5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75977E-B0B7-46A8-8D0D-0A3577B7958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105FF-668C-4507-9046-E669C809B80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F6A5AC-CB78-455B-BCCE-DB6A52E23FC4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FD6E69-3997-4E00-BEF1-DA458AA0C62C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7953AD-76FA-48C9-95B6-25EC21D889D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B5A0C5-CD30-47BD-80F4-40D8B512D26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CD1C26-1519-4D2A-A97D-A1D1DD000AB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5448D8-4EF0-4D76-9B14-C14826AADC63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E43CA8-45AF-4B12-BE3E-E6A8EA95CB8B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5678D9-120C-477F-AB04-C2F384A3C2D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E85DA2-301B-4EF8-8B00-8C2B2135B49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E9290-E6C6-4BC9-9957-0F400FF500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6611-C03B-4594-A19A-AE344034176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01886-22A8-402D-8D47-CD8D6EA273F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84D79E9-ADD9-48D8-9BBF-75A623264F7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S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IMD" TargetMode="External"/><Relationship Id="rId5" Type="http://schemas.openxmlformats.org/officeDocument/2006/relationships/hyperlink" Target="http://en.wikipedia.org/wiki/SIMD" TargetMode="External"/><Relationship Id="rId4" Type="http://schemas.openxmlformats.org/officeDocument/2006/relationships/hyperlink" Target="http://en.wikipedia.org/wiki/MIS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AR" sz="3200" b="1" dirty="0" err="1" smtClean="0"/>
              <a:t>Hiperpipeline</a:t>
            </a:r>
            <a:endParaRPr lang="es-AR" sz="3200" b="1" dirty="0" smtClean="0"/>
          </a:p>
          <a:p>
            <a:pPr eaLnBrk="1" hangingPunct="1">
              <a:defRPr/>
            </a:pPr>
            <a:r>
              <a:rPr lang="es-AR" sz="3200" b="1" dirty="0" err="1" smtClean="0"/>
              <a:t>Superescalares</a:t>
            </a:r>
            <a:endParaRPr lang="es-AR" sz="3200" b="1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92D050"/>
          </a:solidFill>
          <a:ln>
            <a:solidFill>
              <a:srgbClr val="92D05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s-ES" smtClean="0"/>
              <a:t>Organización de Computadoras</a:t>
            </a: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Procesadores Superescalares</a:t>
            </a:r>
            <a:endParaRPr lang="es-AR" smtClean="0"/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450714"/>
            <a:ext cx="7772400" cy="456617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Latencias de Saltos</a:t>
            </a:r>
            <a:endParaRPr lang="es-AR" smtClean="0"/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571008"/>
            <a:ext cx="7772400" cy="432558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Camino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superescalar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Tomasulo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785926"/>
            <a:ext cx="8358246" cy="3786214"/>
          </a:xfrm>
        </p:spPr>
        <p:txBody>
          <a:bodyPr>
            <a:normAutofit/>
          </a:bodyPr>
          <a:lstStyle/>
          <a:p>
            <a:r>
              <a:rPr lang="en-US" dirty="0" smtClean="0"/>
              <a:t>Buffers y control </a:t>
            </a:r>
            <a:r>
              <a:rPr lang="en-US" dirty="0" err="1" smtClean="0"/>
              <a:t>distribuido</a:t>
            </a:r>
            <a:r>
              <a:rPr lang="en-US" dirty="0" smtClean="0"/>
              <a:t> con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Buffers </a:t>
            </a:r>
            <a:r>
              <a:rPr lang="en-US" dirty="0" err="1" smtClean="0"/>
              <a:t>llamados</a:t>
            </a:r>
            <a:r>
              <a:rPr lang="en-US" dirty="0" smtClean="0"/>
              <a:t> </a:t>
            </a:r>
            <a:r>
              <a:rPr lang="en-US" dirty="0" err="1" smtClean="0"/>
              <a:t>estaciones</a:t>
            </a:r>
            <a:r>
              <a:rPr lang="en-US" dirty="0" smtClean="0"/>
              <a:t> de </a:t>
            </a:r>
            <a:r>
              <a:rPr lang="en-US" dirty="0" err="1" smtClean="0"/>
              <a:t>reserva</a:t>
            </a:r>
            <a:r>
              <a:rPr lang="en-US" dirty="0" smtClean="0"/>
              <a:t> (RS).</a:t>
            </a:r>
          </a:p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reemplazado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o </a:t>
            </a:r>
            <a:r>
              <a:rPr lang="en-US" dirty="0" err="1" smtClean="0"/>
              <a:t>punteros</a:t>
            </a:r>
            <a:r>
              <a:rPr lang="en-US" dirty="0" smtClean="0"/>
              <a:t> a </a:t>
            </a:r>
            <a:r>
              <a:rPr lang="en-US" dirty="0" err="1" smtClean="0"/>
              <a:t>estaciones</a:t>
            </a:r>
            <a:r>
              <a:rPr lang="en-US" dirty="0" smtClean="0"/>
              <a:t> de </a:t>
            </a:r>
            <a:r>
              <a:rPr lang="en-US" dirty="0" err="1" smtClean="0"/>
              <a:t>reserva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Resultados</a:t>
            </a:r>
            <a:r>
              <a:rPr lang="en-US" dirty="0" smtClean="0"/>
              <a:t> a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 via RS con broadcast </a:t>
            </a:r>
            <a:r>
              <a:rPr lang="en-US" dirty="0" err="1" smtClean="0"/>
              <a:t>sobre</a:t>
            </a:r>
            <a:r>
              <a:rPr lang="en-US" dirty="0" smtClean="0"/>
              <a:t> un bus </a:t>
            </a:r>
            <a:r>
              <a:rPr lang="en-US" dirty="0" err="1" smtClean="0"/>
              <a:t>común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(CDB).</a:t>
            </a:r>
          </a:p>
          <a:p>
            <a:r>
              <a:rPr lang="en-US" dirty="0" smtClean="0"/>
              <a:t>Load y store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384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Camino de </a:t>
            </a:r>
            <a:r>
              <a:rPr lang="en-US" dirty="0" err="1" smtClean="0"/>
              <a:t>datos</a:t>
            </a:r>
            <a:r>
              <a:rPr lang="en-US" dirty="0" smtClean="0"/>
              <a:t> FP </a:t>
            </a:r>
            <a:r>
              <a:rPr lang="en-US" dirty="0" err="1" smtClean="0"/>
              <a:t>superescalar</a:t>
            </a:r>
            <a:endParaRPr lang="en-US" dirty="0" smtClean="0"/>
          </a:p>
        </p:txBody>
      </p:sp>
      <p:sp>
        <p:nvSpPr>
          <p:cNvPr id="4" name="3 Marcador de tabla"/>
          <p:cNvSpPr>
            <a:spLocks noGrp="1"/>
          </p:cNvSpPr>
          <p:nvPr>
            <p:ph type="tbl" idx="1"/>
          </p:nvPr>
        </p:nvSpPr>
        <p:spPr/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89" y="1571612"/>
            <a:ext cx="648482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 en las estaciones de reserva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14488"/>
            <a:ext cx="62212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071678"/>
            <a:ext cx="4786346" cy="225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57158" y="4714884"/>
            <a:ext cx="867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Riesgos RAW: resueltos por copia de punteros en RS  a espera de valores a calcular.</a:t>
            </a:r>
          </a:p>
          <a:p>
            <a:r>
              <a:rPr lang="es-ES" dirty="0" smtClean="0"/>
              <a:t>Riesgos WAR y WAW: eliminados por copia de </a:t>
            </a:r>
            <a:r>
              <a:rPr lang="es-ES" dirty="0" err="1" smtClean="0"/>
              <a:t>operandos</a:t>
            </a:r>
            <a:r>
              <a:rPr lang="es-ES" dirty="0" smtClean="0"/>
              <a:t> o punteros </a:t>
            </a:r>
            <a:r>
              <a:rPr lang="es-ES" smtClean="0"/>
              <a:t>en </a:t>
            </a:r>
            <a:r>
              <a:rPr lang="es-ES" smtClean="0"/>
              <a:t>RF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8429684" cy="651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572141"/>
            <a:ext cx="842968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Estado cuando todas las instrucciones se han despachado pero solo la </a:t>
            </a:r>
          </a:p>
          <a:p>
            <a:r>
              <a:rPr lang="es-AR" dirty="0" smtClean="0"/>
              <a:t>Primera instrucción load se ha terminado.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348566" cy="1600200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/>
              <a:t>Arquitecturas </a:t>
            </a:r>
            <a:r>
              <a:rPr lang="es-ES" b="1" dirty="0" err="1" smtClean="0"/>
              <a:t>Very</a:t>
            </a:r>
            <a:r>
              <a:rPr lang="es-ES" b="1" dirty="0" smtClean="0"/>
              <a:t> Long </a:t>
            </a:r>
            <a:r>
              <a:rPr lang="es-ES" b="1" dirty="0" err="1" smtClean="0"/>
              <a:t>Instrucction</a:t>
            </a:r>
            <a:r>
              <a:rPr lang="es-ES" b="1" dirty="0" smtClean="0"/>
              <a:t> Word (VLIW)</a:t>
            </a:r>
          </a:p>
          <a:p>
            <a:pPr eaLnBrk="1" hangingPunct="1">
              <a:defRPr/>
            </a:pPr>
            <a:r>
              <a:rPr lang="es-ES" b="1" dirty="0" smtClean="0"/>
              <a:t>Arquitecturas </a:t>
            </a:r>
            <a:r>
              <a:rPr lang="es-ES" b="1" dirty="0" err="1" smtClean="0"/>
              <a:t>Multithreading</a:t>
            </a:r>
            <a:r>
              <a:rPr lang="es-ES" b="1" dirty="0" smtClean="0"/>
              <a:t> (MT)</a:t>
            </a:r>
            <a:endParaRPr lang="es-AR" b="1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92D050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Organización de Computadoras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4000" smtClean="0"/>
              <a:t>Clasificación de Arquitecturas de Computadoras de Flynn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1844675"/>
            <a:ext cx="8643966" cy="3798903"/>
          </a:xfrm>
        </p:spPr>
        <p:txBody>
          <a:bodyPr/>
          <a:lstStyle/>
          <a:p>
            <a:pPr eaLnBrk="1" hangingPunct="1">
              <a:defRPr/>
            </a:pPr>
            <a:r>
              <a:rPr lang="es-AR" u="sng" dirty="0" smtClean="0">
                <a:hlinkClick r:id="rId3" tooltip="SISD"/>
              </a:rPr>
              <a:t>Single </a:t>
            </a:r>
            <a:r>
              <a:rPr lang="es-AR" u="sng" dirty="0" err="1" smtClean="0">
                <a:hlinkClick r:id="rId3" tooltip="SISD"/>
              </a:rPr>
              <a:t>instruction</a:t>
            </a:r>
            <a:r>
              <a:rPr lang="es-AR" u="sng" dirty="0" smtClean="0">
                <a:hlinkClick r:id="rId3" tooltip="SISD"/>
              </a:rPr>
              <a:t>, single data</a:t>
            </a:r>
            <a:r>
              <a:rPr lang="es-AR" dirty="0" smtClean="0"/>
              <a:t> </a:t>
            </a:r>
            <a:r>
              <a:rPr lang="es-AR" dirty="0" err="1" smtClean="0"/>
              <a:t>stream</a:t>
            </a:r>
            <a:r>
              <a:rPr lang="es-AR" dirty="0" smtClean="0"/>
              <a:t> (SISD) </a:t>
            </a:r>
          </a:p>
          <a:p>
            <a:pPr eaLnBrk="1" hangingPunct="1">
              <a:defRPr/>
            </a:pPr>
            <a:r>
              <a:rPr lang="es-AR" dirty="0" err="1" smtClean="0">
                <a:hlinkClick r:id="rId4" tooltip="MISD"/>
              </a:rPr>
              <a:t>Multiple</a:t>
            </a:r>
            <a:r>
              <a:rPr lang="es-AR" dirty="0" smtClean="0">
                <a:hlinkClick r:id="rId4" tooltip="MISD"/>
              </a:rPr>
              <a:t> </a:t>
            </a:r>
            <a:r>
              <a:rPr lang="es-AR" dirty="0" err="1" smtClean="0">
                <a:hlinkClick r:id="rId4" tooltip="MISD"/>
              </a:rPr>
              <a:t>instruction</a:t>
            </a:r>
            <a:r>
              <a:rPr lang="es-AR" dirty="0" smtClean="0">
                <a:hlinkClick r:id="rId4" tooltip="MISD"/>
              </a:rPr>
              <a:t>, single data</a:t>
            </a:r>
            <a:r>
              <a:rPr lang="es-AR" dirty="0" smtClean="0"/>
              <a:t> </a:t>
            </a:r>
            <a:r>
              <a:rPr lang="es-AR" dirty="0" err="1" smtClean="0"/>
              <a:t>stream</a:t>
            </a:r>
            <a:r>
              <a:rPr lang="es-AR" dirty="0" smtClean="0"/>
              <a:t> (MISD) </a:t>
            </a:r>
          </a:p>
          <a:p>
            <a:pPr eaLnBrk="1" hangingPunct="1">
              <a:defRPr/>
            </a:pPr>
            <a:r>
              <a:rPr lang="es-AR" dirty="0" smtClean="0">
                <a:hlinkClick r:id="rId5" tooltip="SIMD"/>
              </a:rPr>
              <a:t>Single </a:t>
            </a:r>
            <a:r>
              <a:rPr lang="es-AR" dirty="0" err="1" smtClean="0">
                <a:hlinkClick r:id="rId5" tooltip="SIMD"/>
              </a:rPr>
              <a:t>instruction</a:t>
            </a:r>
            <a:r>
              <a:rPr lang="es-AR" dirty="0" smtClean="0">
                <a:hlinkClick r:id="rId5" tooltip="SIMD"/>
              </a:rPr>
              <a:t>, </a:t>
            </a:r>
            <a:r>
              <a:rPr lang="es-AR" dirty="0" err="1" smtClean="0">
                <a:hlinkClick r:id="rId5" tooltip="SIMD"/>
              </a:rPr>
              <a:t>multiple</a:t>
            </a:r>
            <a:r>
              <a:rPr lang="es-AR" dirty="0" smtClean="0">
                <a:hlinkClick r:id="rId5" tooltip="SIMD"/>
              </a:rPr>
              <a:t> data</a:t>
            </a:r>
            <a:r>
              <a:rPr lang="es-AR" dirty="0" smtClean="0"/>
              <a:t> </a:t>
            </a:r>
            <a:r>
              <a:rPr lang="es-AR" dirty="0" err="1" smtClean="0"/>
              <a:t>streams</a:t>
            </a:r>
            <a:r>
              <a:rPr lang="es-AR" dirty="0" smtClean="0"/>
              <a:t> (SIMD) </a:t>
            </a:r>
          </a:p>
          <a:p>
            <a:pPr eaLnBrk="1" hangingPunct="1">
              <a:defRPr/>
            </a:pPr>
            <a:r>
              <a:rPr lang="es-AR" dirty="0" err="1" smtClean="0">
                <a:hlinkClick r:id="rId6" tooltip="MIMD"/>
              </a:rPr>
              <a:t>Multiple</a:t>
            </a:r>
            <a:r>
              <a:rPr lang="es-AR" dirty="0" smtClean="0">
                <a:hlinkClick r:id="rId6" tooltip="MIMD"/>
              </a:rPr>
              <a:t> </a:t>
            </a:r>
            <a:r>
              <a:rPr lang="es-AR" dirty="0" err="1" smtClean="0">
                <a:hlinkClick r:id="rId6" tooltip="MIMD"/>
              </a:rPr>
              <a:t>instruction</a:t>
            </a:r>
            <a:r>
              <a:rPr lang="es-AR" dirty="0" smtClean="0">
                <a:hlinkClick r:id="rId6" tooltip="MIMD"/>
              </a:rPr>
              <a:t>, </a:t>
            </a:r>
            <a:r>
              <a:rPr lang="es-AR" dirty="0" err="1" smtClean="0">
                <a:hlinkClick r:id="rId6" tooltip="MIMD"/>
              </a:rPr>
              <a:t>multiple</a:t>
            </a:r>
            <a:r>
              <a:rPr lang="es-AR" dirty="0" smtClean="0">
                <a:hlinkClick r:id="rId6" tooltip="MIMD"/>
              </a:rPr>
              <a:t> data</a:t>
            </a:r>
            <a:r>
              <a:rPr lang="es-AR" dirty="0" smtClean="0"/>
              <a:t> </a:t>
            </a:r>
            <a:r>
              <a:rPr lang="es-AR" dirty="0" err="1" smtClean="0"/>
              <a:t>streams</a:t>
            </a:r>
            <a:r>
              <a:rPr lang="es-AR" dirty="0" smtClean="0"/>
              <a:t> (MIMD)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Procesadores SISD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 único flujo de instrucciones se ejecuta sobre un</a:t>
            </a:r>
          </a:p>
          <a:p>
            <a:pPr>
              <a:buNone/>
            </a:pPr>
            <a:r>
              <a:rPr lang="es-ES" dirty="0" smtClean="0"/>
              <a:t>	único flujo de datos.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ES" dirty="0" smtClean="0"/>
              <a:t>Corresponde a todos los procesadores convencionales, incluyendo a los </a:t>
            </a:r>
            <a:r>
              <a:rPr lang="es-ES" dirty="0" err="1" smtClean="0"/>
              <a:t>superescales</a:t>
            </a:r>
            <a:r>
              <a:rPr lang="es-ES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ES" dirty="0" smtClean="0"/>
              <a:t>Ejemplos: MIPS 32, Intel Pentium 4, Intel </a:t>
            </a:r>
            <a:r>
              <a:rPr lang="es-ES" dirty="0" err="1" smtClean="0"/>
              <a:t>Core</a:t>
            </a:r>
            <a:r>
              <a:rPr lang="es-ES" dirty="0" smtClean="0"/>
              <a:t> 2 solo.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4000" dirty="0" smtClean="0">
                <a:solidFill>
                  <a:schemeClr val="tx1"/>
                </a:solidFill>
              </a:rPr>
              <a:t>Extensión del pipeline para manejar operaciones </a:t>
            </a:r>
            <a:r>
              <a:rPr lang="es-AR" sz="4000" dirty="0" err="1" smtClean="0">
                <a:solidFill>
                  <a:schemeClr val="tx1"/>
                </a:solidFill>
              </a:rPr>
              <a:t>multiciclo</a:t>
            </a:r>
            <a:r>
              <a:rPr lang="es-AR" sz="4000" dirty="0" smtClean="0">
                <a:solidFill>
                  <a:schemeClr val="tx1"/>
                </a:solidFill>
              </a:rPr>
              <a:t> (</a:t>
            </a:r>
            <a:r>
              <a:rPr lang="es-AR" sz="4000" i="1" dirty="0" err="1" smtClean="0">
                <a:solidFill>
                  <a:schemeClr val="tx1"/>
                </a:solidFill>
              </a:rPr>
              <a:t>unpipelined</a:t>
            </a:r>
            <a:r>
              <a:rPr lang="es-AR" sz="40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33612" y="1543050"/>
            <a:ext cx="51339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Procesadores SIMD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 único flujo de instrucciones se ejecuta sobre un</a:t>
            </a:r>
          </a:p>
          <a:p>
            <a:pPr>
              <a:buNone/>
            </a:pPr>
            <a:r>
              <a:rPr lang="es-ES" dirty="0" smtClean="0"/>
              <a:t>	varios flujos de datos.</a:t>
            </a:r>
          </a:p>
          <a:p>
            <a:r>
              <a:rPr lang="es-ES" dirty="0" smtClean="0"/>
              <a:t>Típicamente es una CPU que dispone múltiples elementos procesadores con datos almacenados localmente en cada elemento procesador.</a:t>
            </a:r>
          </a:p>
          <a:p>
            <a:r>
              <a:rPr lang="es-ES" dirty="0" smtClean="0"/>
              <a:t>Ejemplo: </a:t>
            </a:r>
            <a:r>
              <a:rPr lang="es-ES" dirty="0" err="1" smtClean="0"/>
              <a:t>Illiac</a:t>
            </a:r>
            <a:r>
              <a:rPr lang="es-ES" dirty="0" smtClean="0"/>
              <a:t> IV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714752"/>
            <a:ext cx="46745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Multiprocesadores</a:t>
            </a:r>
            <a:r>
              <a:rPr lang="en-US" dirty="0" smtClean="0"/>
              <a:t> 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901146" cy="4114800"/>
          </a:xfrm>
        </p:spPr>
        <p:txBody>
          <a:bodyPr/>
          <a:lstStyle/>
          <a:p>
            <a:r>
              <a:rPr lang="en-US" dirty="0" err="1" smtClean="0"/>
              <a:t>Fuertemente</a:t>
            </a:r>
            <a:r>
              <a:rPr lang="en-US" dirty="0" smtClean="0"/>
              <a:t> </a:t>
            </a:r>
            <a:r>
              <a:rPr lang="en-US" dirty="0" err="1" smtClean="0"/>
              <a:t>Acoplados</a:t>
            </a:r>
            <a:endParaRPr lang="en-US" dirty="0" smtClean="0"/>
          </a:p>
          <a:p>
            <a:pPr lvl="1"/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Compartida</a:t>
            </a:r>
            <a:r>
              <a:rPr lang="en-US" dirty="0" smtClean="0"/>
              <a:t>: un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direcciones</a:t>
            </a:r>
            <a:endParaRPr lang="en-US" dirty="0" smtClean="0"/>
          </a:p>
          <a:p>
            <a:pPr lvl="2"/>
            <a:r>
              <a:rPr lang="en-US" dirty="0" smtClean="0"/>
              <a:t>UMA(Uniform Memory Access): SMP (Symmetric Multiprocessors)</a:t>
            </a:r>
          </a:p>
          <a:p>
            <a:pPr lvl="2"/>
            <a:r>
              <a:rPr lang="en-US" dirty="0" smtClean="0"/>
              <a:t>NUMA(Non UMA(Uniform Memory Access)</a:t>
            </a:r>
          </a:p>
          <a:p>
            <a:r>
              <a:rPr lang="en-US" dirty="0" err="1" smtClean="0"/>
              <a:t>Debilmente</a:t>
            </a:r>
            <a:r>
              <a:rPr lang="en-US" dirty="0" smtClean="0"/>
              <a:t> </a:t>
            </a:r>
            <a:r>
              <a:rPr lang="en-US" dirty="0" err="1" smtClean="0"/>
              <a:t>Acoplados</a:t>
            </a:r>
            <a:endParaRPr lang="en-US" dirty="0" smtClean="0"/>
          </a:p>
          <a:p>
            <a:pPr lvl="1"/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Multiprocesadores</a:t>
            </a:r>
            <a:r>
              <a:rPr lang="en-US" dirty="0" smtClean="0"/>
              <a:t> </a:t>
            </a:r>
            <a:r>
              <a:rPr lang="en-US" dirty="0" err="1" smtClean="0"/>
              <a:t>conectados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único</a:t>
            </a:r>
            <a:r>
              <a:rPr lang="en-US" dirty="0" smtClean="0"/>
              <a:t> bus</a:t>
            </a:r>
            <a:endParaRPr lang="en-US" dirty="0"/>
          </a:p>
        </p:txBody>
      </p:sp>
      <p:pic>
        <p:nvPicPr>
          <p:cNvPr id="4" name="Content Placeholder 3" descr="Ch6-fig01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28785" y="1905000"/>
            <a:ext cx="4686429" cy="4114800"/>
          </a:xfrm>
        </p:spPr>
      </p:pic>
      <p:sp>
        <p:nvSpPr>
          <p:cNvPr id="5" name="Rectangle 4"/>
          <p:cNvSpPr/>
          <p:nvPr/>
        </p:nvSpPr>
        <p:spPr>
          <a:xfrm>
            <a:off x="2357422" y="5715016"/>
            <a:ext cx="457203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Multiprocesadores</a:t>
            </a:r>
            <a:r>
              <a:rPr lang="en-US" dirty="0" smtClean="0"/>
              <a:t> </a:t>
            </a:r>
            <a:r>
              <a:rPr lang="en-US" dirty="0" err="1" smtClean="0"/>
              <a:t>conectados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</a:t>
            </a:r>
            <a:endParaRPr lang="en-US" dirty="0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8802"/>
            <a:ext cx="8946011" cy="42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8596" y="5286388"/>
            <a:ext cx="8286808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Topologías</a:t>
            </a:r>
            <a:r>
              <a:rPr lang="en-US" dirty="0" smtClean="0"/>
              <a:t> de Red</a:t>
            </a:r>
            <a:endParaRPr lang="en-US" dirty="0"/>
          </a:p>
        </p:txBody>
      </p:sp>
      <p:pic>
        <p:nvPicPr>
          <p:cNvPr id="4" name="Content Placeholder 3" descr="Ch8-fig1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5661046" cy="4953000"/>
          </a:xfrm>
        </p:spPr>
      </p:pic>
      <p:sp>
        <p:nvSpPr>
          <p:cNvPr id="5" name="Rectangle 4"/>
          <p:cNvSpPr/>
          <p:nvPr/>
        </p:nvSpPr>
        <p:spPr>
          <a:xfrm>
            <a:off x="3000364" y="6357958"/>
            <a:ext cx="292895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Árbol</a:t>
            </a:r>
            <a:endParaRPr lang="en-US" dirty="0"/>
          </a:p>
        </p:txBody>
      </p:sp>
      <p:pic>
        <p:nvPicPr>
          <p:cNvPr id="4" name="Content Placeholder 3" descr="Ch8-fig1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71604" y="1928802"/>
            <a:ext cx="6109818" cy="4326636"/>
          </a:xfrm>
        </p:spPr>
      </p:pic>
      <p:sp>
        <p:nvSpPr>
          <p:cNvPr id="5" name="Rectangle 4"/>
          <p:cNvSpPr/>
          <p:nvPr/>
        </p:nvSpPr>
        <p:spPr>
          <a:xfrm>
            <a:off x="2571736" y="6000768"/>
            <a:ext cx="385765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Anillo</a:t>
            </a:r>
            <a:endParaRPr lang="en-US" dirty="0"/>
          </a:p>
        </p:txBody>
      </p:sp>
      <p:pic>
        <p:nvPicPr>
          <p:cNvPr id="4" name="Content Placeholder 3" descr="Ch8-fig1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5852" y="2857496"/>
            <a:ext cx="6467368" cy="2701118"/>
          </a:xfrm>
        </p:spPr>
      </p:pic>
      <p:sp>
        <p:nvSpPr>
          <p:cNvPr id="5" name="Rectangle 4"/>
          <p:cNvSpPr/>
          <p:nvPr/>
        </p:nvSpPr>
        <p:spPr>
          <a:xfrm>
            <a:off x="2000232" y="5214950"/>
            <a:ext cx="50720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Topologías</a:t>
            </a:r>
            <a:endParaRPr lang="en-US" dirty="0"/>
          </a:p>
        </p:txBody>
      </p:sp>
      <p:pic>
        <p:nvPicPr>
          <p:cNvPr id="4" name="Content Placeholder 3" descr="Ch8-fig1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1779620"/>
            <a:ext cx="4244550" cy="5078380"/>
          </a:xfrm>
        </p:spPr>
      </p:pic>
      <p:sp>
        <p:nvSpPr>
          <p:cNvPr id="5" name="Rectangle 4"/>
          <p:cNvSpPr/>
          <p:nvPr/>
        </p:nvSpPr>
        <p:spPr>
          <a:xfrm>
            <a:off x="2786050" y="6500834"/>
            <a:ext cx="3000396" cy="35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acoplamiento es aún más débil.</a:t>
            </a:r>
          </a:p>
          <a:p>
            <a:r>
              <a:rPr lang="es-AR" dirty="0" smtClean="0"/>
              <a:t>Agrupamiento de computadoras </a:t>
            </a:r>
            <a:r>
              <a:rPr lang="es-AR" dirty="0" err="1" smtClean="0"/>
              <a:t>estandar</a:t>
            </a:r>
            <a:r>
              <a:rPr lang="es-AR" dirty="0" smtClean="0"/>
              <a:t>.</a:t>
            </a:r>
          </a:p>
          <a:p>
            <a:r>
              <a:rPr lang="es-AR" dirty="0" smtClean="0"/>
              <a:t>N CPU-MEMORIAS, N Sistemas Operativos.</a:t>
            </a:r>
            <a:endParaRPr lang="es-A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Frecuencia</a:t>
            </a:r>
            <a:r>
              <a:rPr lang="en-US" dirty="0" smtClean="0"/>
              <a:t> de los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Ch8-fig3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728" y="1643051"/>
            <a:ext cx="6280846" cy="5128796"/>
          </a:xfrm>
        </p:spPr>
      </p:pic>
      <p:sp>
        <p:nvSpPr>
          <p:cNvPr id="5" name="Rectangle 4"/>
          <p:cNvSpPr/>
          <p:nvPr/>
        </p:nvSpPr>
        <p:spPr>
          <a:xfrm>
            <a:off x="2786050" y="6500834"/>
            <a:ext cx="3214710" cy="35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AR" sz="4000" dirty="0" smtClean="0">
                <a:solidFill>
                  <a:schemeClr val="tx1"/>
                </a:solidFill>
              </a:rPr>
              <a:t>Extensión del pipeline para manejar operaciones </a:t>
            </a:r>
            <a:r>
              <a:rPr lang="es-AR" sz="4000" dirty="0" err="1" smtClean="0">
                <a:solidFill>
                  <a:schemeClr val="tx1"/>
                </a:solidFill>
              </a:rPr>
              <a:t>multiciclo</a:t>
            </a:r>
            <a:r>
              <a:rPr lang="es-AR" sz="4000" dirty="0" smtClean="0">
                <a:solidFill>
                  <a:schemeClr val="tx1"/>
                </a:solidFill>
              </a:rPr>
              <a:t> (</a:t>
            </a:r>
            <a:r>
              <a:rPr lang="es-AR" sz="4000" dirty="0" err="1" smtClean="0">
                <a:solidFill>
                  <a:schemeClr val="tx1"/>
                </a:solidFill>
              </a:rPr>
              <a:t>pipelined</a:t>
            </a:r>
            <a:r>
              <a:rPr lang="es-AR" sz="40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0003" name="Group 131"/>
          <p:cNvGraphicFramePr>
            <a:graphicFrameLocks noGrp="1"/>
          </p:cNvGraphicFramePr>
          <p:nvPr>
            <p:ph type="tbl" idx="1"/>
          </p:nvPr>
        </p:nvGraphicFramePr>
        <p:xfrm>
          <a:off x="1071538" y="4643446"/>
          <a:ext cx="7286676" cy="2098364"/>
        </p:xfrm>
        <a:graphic>
          <a:graphicData uri="http://schemas.openxmlformats.org/drawingml/2006/table">
            <a:tbl>
              <a:tblPr/>
              <a:tblGrid>
                <a:gridCol w="2428377"/>
                <a:gridCol w="2429922"/>
                <a:gridCol w="2428377"/>
              </a:tblGrid>
              <a:tr h="6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Unidad Funcional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Latencia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Intervalo de iniciación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5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Integer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ALU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5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 add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5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FP/integer multiply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5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FP/integer divide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683382"/>
            <a:ext cx="5538786" cy="288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543956" cy="1384300"/>
          </a:xfrm>
        </p:spPr>
        <p:txBody>
          <a:bodyPr/>
          <a:lstStyle/>
          <a:p>
            <a:r>
              <a:rPr lang="en-US" dirty="0" err="1" smtClean="0"/>
              <a:t>Coherencia</a:t>
            </a:r>
            <a:r>
              <a:rPr lang="en-US" dirty="0" smtClean="0"/>
              <a:t> en </a:t>
            </a:r>
            <a:r>
              <a:rPr lang="en-US" dirty="0" err="1" smtClean="0"/>
              <a:t>Multiprocesadores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348" y="1785926"/>
            <a:ext cx="7772400" cy="3767150"/>
          </a:xfrm>
        </p:spPr>
        <p:txBody>
          <a:bodyPr/>
          <a:lstStyle/>
          <a:p>
            <a:r>
              <a:rPr lang="en-US" dirty="0" smtClean="0"/>
              <a:t>Caches </a:t>
            </a:r>
            <a:r>
              <a:rPr lang="en-US" dirty="0" err="1" smtClean="0"/>
              <a:t>ahorran</a:t>
            </a:r>
            <a:r>
              <a:rPr lang="en-US" dirty="0" smtClean="0"/>
              <a:t> </a:t>
            </a:r>
            <a:r>
              <a:rPr lang="en-US" dirty="0" err="1" smtClean="0"/>
              <a:t>ancho</a:t>
            </a:r>
            <a:r>
              <a:rPr lang="en-US" dirty="0" smtClean="0"/>
              <a:t> de </a:t>
            </a:r>
            <a:r>
              <a:rPr lang="en-US" dirty="0" err="1" smtClean="0"/>
              <a:t>banda</a:t>
            </a:r>
            <a:endParaRPr lang="en-US" dirty="0" smtClean="0"/>
          </a:p>
          <a:p>
            <a:pPr lvl="1"/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modificarlos</a:t>
            </a:r>
            <a:r>
              <a:rPr lang="en-US" dirty="0" smtClean="0"/>
              <a:t>: </a:t>
            </a:r>
            <a:r>
              <a:rPr lang="en-US" dirty="0" err="1" smtClean="0"/>
              <a:t>coherencia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Protocolos</a:t>
            </a:r>
            <a:endParaRPr lang="en-US" dirty="0" smtClean="0"/>
          </a:p>
          <a:p>
            <a:pPr lvl="1"/>
            <a:r>
              <a:rPr lang="en-US" dirty="0" smtClean="0"/>
              <a:t>Snooping</a:t>
            </a:r>
          </a:p>
          <a:p>
            <a:pPr lvl="1"/>
            <a:r>
              <a:rPr lang="en-US" dirty="0" err="1" smtClean="0"/>
              <a:t>Directorio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543956" cy="1384300"/>
          </a:xfrm>
        </p:spPr>
        <p:txBody>
          <a:bodyPr/>
          <a:lstStyle/>
          <a:p>
            <a:r>
              <a:rPr lang="en-US" dirty="0" err="1" smtClean="0"/>
              <a:t>Coherencia</a:t>
            </a:r>
            <a:r>
              <a:rPr lang="en-US" dirty="0" smtClean="0"/>
              <a:t> en </a:t>
            </a:r>
            <a:r>
              <a:rPr lang="en-US" dirty="0" err="1" smtClean="0"/>
              <a:t>Multiprocesadores</a:t>
            </a:r>
            <a:endParaRPr lang="en-US" dirty="0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99" y="1928802"/>
            <a:ext cx="8789101" cy="450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10" y="5429264"/>
            <a:ext cx="8143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Multiprocesador de un único bus interno usando coherencia por </a:t>
            </a:r>
            <a:r>
              <a:rPr lang="es-AR" dirty="0" err="1" smtClean="0"/>
              <a:t>snooping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Write-Invalidate</a:t>
            </a:r>
            <a:endParaRPr lang="en-US" dirty="0"/>
          </a:p>
        </p:txBody>
      </p:sp>
      <p:pic>
        <p:nvPicPr>
          <p:cNvPr id="4" name="Content Placeholder 3" descr="Ch6-fig11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5852" y="1643050"/>
            <a:ext cx="7302643" cy="4519626"/>
          </a:xfrm>
        </p:spPr>
      </p:pic>
      <p:sp>
        <p:nvSpPr>
          <p:cNvPr id="5" name="Rectangle 4"/>
          <p:cNvSpPr/>
          <p:nvPr/>
        </p:nvSpPr>
        <p:spPr>
          <a:xfrm>
            <a:off x="3286116" y="5929330"/>
            <a:ext cx="300039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6-fig12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214290"/>
            <a:ext cx="5599586" cy="5889123"/>
          </a:xfrm>
        </p:spPr>
      </p:pic>
      <p:sp>
        <p:nvSpPr>
          <p:cNvPr id="5" name="Rectangle 4"/>
          <p:cNvSpPr/>
          <p:nvPr/>
        </p:nvSpPr>
        <p:spPr>
          <a:xfrm>
            <a:off x="3214678" y="5786454"/>
            <a:ext cx="321471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 smtClean="0"/>
              <a:t>Arquitectura VLIW (Very Long Instruction Word)</a:t>
            </a:r>
            <a:endParaRPr lang="es-AR" sz="40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800" smtClean="0"/>
              <a:t>El compilador</a:t>
            </a:r>
          </a:p>
          <a:p>
            <a:pPr eaLnBrk="1" hangingPunct="1">
              <a:buFontTx/>
              <a:buNone/>
              <a:defRPr/>
            </a:pPr>
            <a:r>
              <a:rPr lang="es-ES" sz="2800" smtClean="0"/>
              <a:t>genera una palabra </a:t>
            </a:r>
          </a:p>
          <a:p>
            <a:pPr eaLnBrk="1" hangingPunct="1">
              <a:buFontTx/>
              <a:buNone/>
              <a:defRPr/>
            </a:pPr>
            <a:r>
              <a:rPr lang="es-ES" sz="2800" smtClean="0"/>
              <a:t>que contiene varias</a:t>
            </a:r>
          </a:p>
          <a:p>
            <a:pPr eaLnBrk="1" hangingPunct="1">
              <a:buFontTx/>
              <a:buNone/>
              <a:defRPr/>
            </a:pPr>
            <a:r>
              <a:rPr lang="es-ES" sz="2800" smtClean="0"/>
              <a:t>instrucciones  que se</a:t>
            </a:r>
          </a:p>
          <a:p>
            <a:pPr eaLnBrk="1" hangingPunct="1">
              <a:buFontTx/>
              <a:buNone/>
              <a:defRPr/>
            </a:pPr>
            <a:r>
              <a:rPr lang="es-ES" sz="2800" smtClean="0"/>
              <a:t>pueden ejecutar en</a:t>
            </a:r>
          </a:p>
          <a:p>
            <a:pPr eaLnBrk="1" hangingPunct="1">
              <a:buFontTx/>
              <a:buNone/>
              <a:defRPr/>
            </a:pPr>
            <a:r>
              <a:rPr lang="es-ES" sz="2800" smtClean="0"/>
              <a:t>paralelo.</a:t>
            </a:r>
            <a:endParaRPr lang="es-AR" sz="2800" smtClean="0"/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24300" y="2205038"/>
            <a:ext cx="5040313" cy="2665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b="1" smtClean="0"/>
              <a:t>Procesamiento M</a:t>
            </a:r>
            <a:r>
              <a:rPr lang="es-ES_tradnl" b="1" smtClean="0"/>
              <a:t>ultihilo  (MT o multithreading)</a:t>
            </a:r>
            <a:r>
              <a:rPr lang="es-ES_tradnl" smtClean="0"/>
              <a:t> </a:t>
            </a:r>
            <a:endParaRPr lang="es-AR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68313" y="1773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Ejecución concurrente de múltiples hilos (threads) de procesamiento, pertenecientes a un mismo programa o a diferentes programas.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Esto puede verse como una ejecución alternada de instrucciones de cada uno de los hilos.</a:t>
            </a:r>
            <a:endParaRPr kumimoji="1" lang="en-US" sz="2000" b="1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3276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1" lang="es-ES_tradnl" b="1">
                <a:solidFill>
                  <a:schemeClr val="tx2"/>
                </a:solidFill>
                <a:latin typeface="Arial Black" pitchFamily="34" charset="0"/>
              </a:rPr>
              <a:t>Diferentes Políticas de Multithreading</a:t>
            </a:r>
            <a:endParaRPr kumimoji="1" lang="es-AR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41148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 “CMP” (On-Chip MultiProcessor),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 “CMT” (Coarse-Grained MultiThreading),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 “FMT” (Fine-Grained MultiThreading),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 “SMT” (Simultaneous MultiThreading).</a:t>
            </a:r>
            <a:endParaRPr kumimoji="1" lang="en-US" sz="2000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400800" y="5181600"/>
            <a:ext cx="1219200" cy="485775"/>
          </a:xfrm>
          <a:prstGeom prst="leftArrow">
            <a:avLst>
              <a:gd name="adj1" fmla="val 50000"/>
              <a:gd name="adj2" fmla="val 627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smtClean="0">
                <a:solidFill>
                  <a:schemeClr val="tx1"/>
                </a:solidFill>
              </a:rPr>
              <a:t>“SMT” (Simultaneous MultiThreading)</a:t>
            </a:r>
            <a:r>
              <a:rPr lang="en-US" sz="3600" smtClean="0">
                <a:solidFill>
                  <a:schemeClr val="tx1"/>
                </a:solidFill>
              </a:rPr>
              <a:t/>
            </a:r>
            <a:br>
              <a:rPr lang="en-US" sz="3600" smtClean="0">
                <a:solidFill>
                  <a:schemeClr val="tx1"/>
                </a:solidFill>
              </a:rPr>
            </a:br>
            <a:endParaRPr lang="es-ES" sz="360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295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1" lang="es-AR">
                <a:solidFill>
                  <a:schemeClr val="tx2"/>
                </a:solidFill>
                <a:latin typeface="Arial Black" pitchFamily="34" charset="0"/>
              </a:rPr>
              <a:t>SMT: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" y="21336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Se ejecutan instrucciones de varios hilos distintos en un mismo ciclo de reloj. 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No es necesario duplicar unidades funcionales.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s-ES_tradnl" sz="2000" b="1"/>
              <a:t>El procesador coordina a las instrucciones que se ejecutan en forma paralela sobre las distintas unidades.</a:t>
            </a: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mtClean="0"/>
              <a:t>Visión de la arquitectura</a:t>
            </a:r>
            <a:endParaRPr lang="es-ES" smtClean="0"/>
          </a:p>
        </p:txBody>
      </p:sp>
      <p:pic>
        <p:nvPicPr>
          <p:cNvPr id="32771" name="Picture 3" descr="thre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68865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038600" y="1600200"/>
            <a:ext cx="30480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6372225" y="1341438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459538" y="476250"/>
            <a:ext cx="2684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/>
            <a:r>
              <a:rPr lang="es-AR" sz="2400">
                <a:latin typeface="Times New Roman" pitchFamily="18" charset="0"/>
              </a:rPr>
              <a:t>Modelo de Memoria</a:t>
            </a:r>
          </a:p>
          <a:p>
            <a:pPr algn="ctr" eaLnBrk="0" hangingPunct="0"/>
            <a:r>
              <a:rPr lang="es-AR" sz="2400">
                <a:latin typeface="Times New Roman" pitchFamily="18" charset="0"/>
              </a:rPr>
              <a:t> Compartida</a:t>
            </a:r>
            <a:endParaRPr lang="es-E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 smtClean="0"/>
              <a:t>Desperdicios Vertical y Horizontal</a:t>
            </a:r>
            <a:endParaRPr lang="es-AR" sz="400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27088" y="2133600"/>
            <a:ext cx="7058025" cy="35274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1476375" y="2565400"/>
            <a:ext cx="5575300" cy="1981200"/>
            <a:chOff x="1056" y="864"/>
            <a:chExt cx="3512" cy="1248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168" y="20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3312" y="20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3456" y="201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3600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312" y="187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3456" y="187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3600" y="187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3168" y="172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3456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600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168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3312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3600" y="15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168" y="144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3456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3168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3312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3456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3600" y="129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3168" y="115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456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3600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3168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3312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3456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3600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168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3312" y="86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456" y="86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600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536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680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824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968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680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824" y="18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968" y="18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536" y="172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1680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824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968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36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68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824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968" y="15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536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680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824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968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53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680" y="129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824" y="129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1968" y="129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536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680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1824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1968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1680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1824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196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1536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1680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1824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1968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2544" y="20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2688" y="201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2544" y="187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2688" y="18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2832" y="18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2400" y="172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2544" y="172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2688" y="172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2832" y="17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2400" y="158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2544" y="158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2688" y="15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2832" y="15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2400" y="144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2688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2832" y="1440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2400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1" name="Rectangle 99"/>
            <p:cNvSpPr>
              <a:spLocks noChangeArrowheads="1"/>
            </p:cNvSpPr>
            <p:nvPr/>
          </p:nvSpPr>
          <p:spPr bwMode="auto">
            <a:xfrm>
              <a:off x="2544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3" name="Rectangle 101"/>
            <p:cNvSpPr>
              <a:spLocks noChangeArrowheads="1"/>
            </p:cNvSpPr>
            <p:nvPr/>
          </p:nvSpPr>
          <p:spPr bwMode="auto">
            <a:xfrm>
              <a:off x="2832" y="129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4" name="Rectangle 102"/>
            <p:cNvSpPr>
              <a:spLocks noChangeArrowheads="1"/>
            </p:cNvSpPr>
            <p:nvPr/>
          </p:nvSpPr>
          <p:spPr bwMode="auto">
            <a:xfrm>
              <a:off x="2400" y="115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" name="Rectangle 103"/>
            <p:cNvSpPr>
              <a:spLocks noChangeArrowheads="1"/>
            </p:cNvSpPr>
            <p:nvPr/>
          </p:nvSpPr>
          <p:spPr bwMode="auto">
            <a:xfrm>
              <a:off x="2544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" name="Rectangle 104"/>
            <p:cNvSpPr>
              <a:spLocks noChangeArrowheads="1"/>
            </p:cNvSpPr>
            <p:nvPr/>
          </p:nvSpPr>
          <p:spPr bwMode="auto">
            <a:xfrm>
              <a:off x="2688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7" name="Rectangle 105"/>
            <p:cNvSpPr>
              <a:spLocks noChangeArrowheads="1"/>
            </p:cNvSpPr>
            <p:nvPr/>
          </p:nvSpPr>
          <p:spPr bwMode="auto">
            <a:xfrm>
              <a:off x="2832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8" name="Rectangle 106"/>
            <p:cNvSpPr>
              <a:spLocks noChangeArrowheads="1"/>
            </p:cNvSpPr>
            <p:nvPr/>
          </p:nvSpPr>
          <p:spPr bwMode="auto">
            <a:xfrm>
              <a:off x="2400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9" name="Rectangle 107"/>
            <p:cNvSpPr>
              <a:spLocks noChangeArrowheads="1"/>
            </p:cNvSpPr>
            <p:nvPr/>
          </p:nvSpPr>
          <p:spPr bwMode="auto">
            <a:xfrm>
              <a:off x="2544" y="100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0" name="Rectangle 108"/>
            <p:cNvSpPr>
              <a:spLocks noChangeArrowheads="1"/>
            </p:cNvSpPr>
            <p:nvPr/>
          </p:nvSpPr>
          <p:spPr bwMode="auto">
            <a:xfrm>
              <a:off x="2688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1" name="Rectangle 109"/>
            <p:cNvSpPr>
              <a:spLocks noChangeArrowheads="1"/>
            </p:cNvSpPr>
            <p:nvPr/>
          </p:nvSpPr>
          <p:spPr bwMode="auto">
            <a:xfrm>
              <a:off x="2832" y="100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2" name="Rectangle 110"/>
            <p:cNvSpPr>
              <a:spLocks noChangeArrowheads="1"/>
            </p:cNvSpPr>
            <p:nvPr/>
          </p:nvSpPr>
          <p:spPr bwMode="auto">
            <a:xfrm>
              <a:off x="2400" y="86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3" name="Rectangle 111"/>
            <p:cNvSpPr>
              <a:spLocks noChangeArrowheads="1"/>
            </p:cNvSpPr>
            <p:nvPr/>
          </p:nvSpPr>
          <p:spPr bwMode="auto">
            <a:xfrm>
              <a:off x="2544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4" name="Rectangle 112"/>
            <p:cNvSpPr>
              <a:spLocks noChangeArrowheads="1"/>
            </p:cNvSpPr>
            <p:nvPr/>
          </p:nvSpPr>
          <p:spPr bwMode="auto">
            <a:xfrm>
              <a:off x="2688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" name="Rectangle 113"/>
            <p:cNvSpPr>
              <a:spLocks noChangeArrowheads="1"/>
            </p:cNvSpPr>
            <p:nvPr/>
          </p:nvSpPr>
          <p:spPr bwMode="auto">
            <a:xfrm>
              <a:off x="2832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6" name="Rectangle 114"/>
            <p:cNvSpPr>
              <a:spLocks noChangeArrowheads="1"/>
            </p:cNvSpPr>
            <p:nvPr/>
          </p:nvSpPr>
          <p:spPr bwMode="auto">
            <a:xfrm>
              <a:off x="3936" y="13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7" name="Rectangle 115"/>
            <p:cNvSpPr>
              <a:spLocks noChangeArrowheads="1"/>
            </p:cNvSpPr>
            <p:nvPr/>
          </p:nvSpPr>
          <p:spPr bwMode="auto">
            <a:xfrm>
              <a:off x="3936" y="158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8" name="Text Box 116"/>
            <p:cNvSpPr txBox="1">
              <a:spLocks noChangeArrowheads="1"/>
            </p:cNvSpPr>
            <p:nvPr/>
          </p:nvSpPr>
          <p:spPr bwMode="auto">
            <a:xfrm>
              <a:off x="4128" y="1296"/>
              <a:ext cx="4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600">
                  <a:latin typeface="Times New Roman" pitchFamily="18" charset="0"/>
                </a:rPr>
                <a:t>Hilo 1</a:t>
              </a: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33909" name="Text Box 117"/>
            <p:cNvSpPr txBox="1">
              <a:spLocks noChangeArrowheads="1"/>
            </p:cNvSpPr>
            <p:nvPr/>
          </p:nvSpPr>
          <p:spPr bwMode="auto">
            <a:xfrm>
              <a:off x="4128" y="1488"/>
              <a:ext cx="4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600">
                  <a:latin typeface="Times New Roman" pitchFamily="18" charset="0"/>
                </a:rPr>
                <a:t>Hilo 2</a:t>
              </a: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33910" name="Line 118"/>
            <p:cNvSpPr>
              <a:spLocks noChangeShapeType="1"/>
            </p:cNvSpPr>
            <p:nvPr/>
          </p:nvSpPr>
          <p:spPr bwMode="auto">
            <a:xfrm>
              <a:off x="129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1" name="Text Box 119"/>
            <p:cNvSpPr txBox="1">
              <a:spLocks noChangeArrowheads="1"/>
            </p:cNvSpPr>
            <p:nvPr/>
          </p:nvSpPr>
          <p:spPr bwMode="auto">
            <a:xfrm rot="-5390673">
              <a:off x="708" y="135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600">
                  <a:latin typeface="Times New Roman" pitchFamily="18" charset="0"/>
                </a:rPr>
                <a:t>Ciclos de Reloj</a:t>
              </a:r>
              <a:endParaRPr lang="es-ES_tradnl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Pipeline SMT</a:t>
            </a:r>
            <a:endParaRPr lang="es-AR" smtClean="0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2039162"/>
            <a:ext cx="7772400" cy="338927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Continuación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571612"/>
            <a:ext cx="8436486" cy="13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357562"/>
            <a:ext cx="8158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1- Aún pueden existir riesgos estructurales dado que la unidad de división no</a:t>
            </a:r>
          </a:p>
          <a:p>
            <a:r>
              <a:rPr lang="es-AR" dirty="0" smtClean="0"/>
              <a:t>	está implementada con pipeline.</a:t>
            </a:r>
          </a:p>
          <a:p>
            <a:r>
              <a:rPr lang="es-AR" dirty="0" smtClean="0"/>
              <a:t>2- Debido a que las instrucciones tienen variados tiempos de ejecución, el </a:t>
            </a:r>
          </a:p>
          <a:p>
            <a:r>
              <a:rPr lang="es-AR" dirty="0" smtClean="0"/>
              <a:t>	número de escrituras requeridos en un  ciclo puede ser mayor que 1.</a:t>
            </a:r>
          </a:p>
          <a:p>
            <a:r>
              <a:rPr lang="es-AR" dirty="0" smtClean="0"/>
              <a:t>3- Son factibles los riesgos WAW, dado que las instrucciones alcanzan la etapa</a:t>
            </a:r>
          </a:p>
          <a:p>
            <a:r>
              <a:rPr lang="es-AR" dirty="0" smtClean="0"/>
              <a:t>	WB fuera del orden de iniciación.</a:t>
            </a:r>
          </a:p>
          <a:p>
            <a:r>
              <a:rPr lang="es-AR" dirty="0" smtClean="0"/>
              <a:t>4- Las instrucciones se completan en un orden distinto al de iniciación.</a:t>
            </a:r>
          </a:p>
          <a:p>
            <a:r>
              <a:rPr lang="es-AR" dirty="0" smtClean="0"/>
              <a:t>5- Debido a las latencia de operaciones mas largas los riesgos RAW son mas </a:t>
            </a:r>
          </a:p>
          <a:p>
            <a:r>
              <a:rPr lang="es-AR" dirty="0" smtClean="0"/>
              <a:t>	frecuentes.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Requerimientos para SMT</a:t>
            </a:r>
            <a:endParaRPr lang="es-AR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800" smtClean="0"/>
              <a:t>Pipeline básico no cambia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800" smtClean="0"/>
              <a:t>Recursos replicados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Program counters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Register Maps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800" smtClean="0"/>
              <a:t>Recursos compartidos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Register files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Cola de instrucciones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Caches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TLBs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400" smtClean="0"/>
              <a:t>Predictores de saltos</a:t>
            </a:r>
            <a:endParaRPr lang="es-A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Enfoque de Intel</a:t>
            </a:r>
            <a:endParaRPr lang="es-AR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lum bright="9000" contrast="-3000"/>
          </a:blip>
          <a:stretch>
            <a:fillRect/>
          </a:stretch>
        </p:blipFill>
        <p:spPr>
          <a:xfrm>
            <a:off x="1739757" y="1447800"/>
            <a:ext cx="6121685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Caches</a:t>
            </a:r>
            <a:endParaRPr lang="es-AR" smtClean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28662" y="1928802"/>
            <a:ext cx="6581775" cy="4029075"/>
          </a:xfrm>
          <a:noFill/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28860" y="1500174"/>
            <a:ext cx="43243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b="1" dirty="0"/>
              <a:t>Compartidas competitivamente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Stalls</a:t>
            </a:r>
            <a:r>
              <a:rPr lang="es-ES" dirty="0" smtClean="0"/>
              <a:t> RAW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14554"/>
            <a:ext cx="872433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4429132"/>
            <a:ext cx="850112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 Ejemplo típico de secuencia de código de FP mostrando los </a:t>
            </a:r>
            <a:r>
              <a:rPr lang="es-AR" dirty="0" err="1" smtClean="0"/>
              <a:t>stalls</a:t>
            </a:r>
            <a:r>
              <a:rPr lang="es-AR" dirty="0" smtClean="0"/>
              <a:t> que surgen</a:t>
            </a:r>
          </a:p>
          <a:p>
            <a:r>
              <a:rPr lang="es-AR" dirty="0" smtClean="0"/>
              <a:t> de los riesgos RAW.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puertos de escritura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28596" y="2143116"/>
            <a:ext cx="8509241" cy="383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7715272" y="2571744"/>
            <a:ext cx="571504" cy="2286016"/>
          </a:xfrm>
          <a:prstGeom prst="rect">
            <a:avLst/>
          </a:prstGeom>
          <a:solidFill>
            <a:srgbClr val="D34817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8358214" y="2571744"/>
            <a:ext cx="571504" cy="2286016"/>
          </a:xfrm>
          <a:prstGeom prst="rect">
            <a:avLst/>
          </a:prstGeom>
          <a:solidFill>
            <a:srgbClr val="D34817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858148" y="221455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429652" y="22145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000636"/>
            <a:ext cx="842968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Tres instrucciones tratan de realizar un </a:t>
            </a:r>
            <a:r>
              <a:rPr lang="es-AR" dirty="0" err="1" smtClean="0"/>
              <a:t>write</a:t>
            </a:r>
            <a:r>
              <a:rPr lang="es-AR" dirty="0" smtClean="0"/>
              <a:t> back a los registros de FP </a:t>
            </a:r>
          </a:p>
          <a:p>
            <a:r>
              <a:rPr lang="es-AR" dirty="0" err="1" smtClean="0"/>
              <a:t>simultaneamente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Hiperpipeline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428868"/>
            <a:ext cx="73949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400" dirty="0" smtClean="0"/>
              <a:t> Subdividir aun mas el trabajo en un mayor número </a:t>
            </a:r>
          </a:p>
          <a:p>
            <a:pPr lvl="1"/>
            <a:r>
              <a:rPr lang="es-AR" sz="2400" dirty="0" smtClean="0"/>
              <a:t>de etapas.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/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 Típicamente etapas de acceso de memoria y otras </a:t>
            </a:r>
          </a:p>
          <a:p>
            <a:pPr lvl="1"/>
            <a:r>
              <a:rPr lang="es-AR" sz="2400" dirty="0" smtClean="0"/>
              <a:t>factibles de subdividir.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/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 Se obtienen frecuencias de reloj muy altas</a:t>
            </a:r>
            <a:endParaRPr lang="es-A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>
                <a:solidFill>
                  <a:schemeClr val="tx1"/>
                </a:solidFill>
              </a:rPr>
              <a:t>El pipeline del MIPS R4000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85720" y="4071942"/>
            <a:ext cx="8602663" cy="22987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/>
              <a:t>IF-Primera mitad de búsqueda de instrucción. Selección de </a:t>
            </a:r>
            <a:r>
              <a:rPr lang="es-ES" dirty="0" err="1"/>
              <a:t>Pc</a:t>
            </a:r>
            <a:r>
              <a:rPr lang="es-ES" dirty="0"/>
              <a:t>, inicio de acceso</a:t>
            </a:r>
          </a:p>
          <a:p>
            <a:r>
              <a:rPr lang="es-ES" dirty="0"/>
              <a:t>IS-segunda mitad de búsqueda de instrucción. Completa acceso.</a:t>
            </a:r>
          </a:p>
          <a:p>
            <a:r>
              <a:rPr lang="es-ES" dirty="0"/>
              <a:t>RF-Decodificación de instrucción. Chequeo de hit.</a:t>
            </a:r>
          </a:p>
          <a:p>
            <a:r>
              <a:rPr lang="es-ES" dirty="0"/>
              <a:t>EX-Ejecución.</a:t>
            </a:r>
          </a:p>
          <a:p>
            <a:r>
              <a:rPr lang="es-ES" dirty="0"/>
              <a:t>DF-</a:t>
            </a:r>
            <a:r>
              <a:rPr lang="es-ES" dirty="0" err="1"/>
              <a:t>Busqueda</a:t>
            </a:r>
            <a:r>
              <a:rPr lang="es-ES" dirty="0"/>
              <a:t> de dato. Primera mitad de acceso a cache de datos.</a:t>
            </a:r>
          </a:p>
          <a:p>
            <a:r>
              <a:rPr lang="es-ES" dirty="0"/>
              <a:t>DS-Segunda mitad de búsqueda de datos. Compleción de acceso a cache de datos.</a:t>
            </a:r>
          </a:p>
          <a:p>
            <a:r>
              <a:rPr lang="es-ES" dirty="0"/>
              <a:t>TC-Chequeo de </a:t>
            </a:r>
            <a:r>
              <a:rPr lang="es-ES" dirty="0" err="1"/>
              <a:t>Tag</a:t>
            </a:r>
            <a:r>
              <a:rPr lang="es-ES" dirty="0"/>
              <a:t>. Determinación de hit.</a:t>
            </a:r>
          </a:p>
          <a:p>
            <a:r>
              <a:rPr lang="es-ES" dirty="0"/>
              <a:t>WB-</a:t>
            </a:r>
            <a:r>
              <a:rPr lang="es-ES" dirty="0" err="1"/>
              <a:t>Write</a:t>
            </a:r>
            <a:r>
              <a:rPr lang="es-ES" dirty="0"/>
              <a:t> Back.</a:t>
            </a:r>
            <a:endParaRPr lang="es-A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0240"/>
            <a:ext cx="8367737" cy="189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384300"/>
          </a:xfrm>
        </p:spPr>
        <p:txBody>
          <a:bodyPr/>
          <a:lstStyle/>
          <a:p>
            <a:r>
              <a:rPr lang="es-ES" dirty="0" smtClean="0"/>
              <a:t>La estructura del R4000 lleva a un load </a:t>
            </a:r>
            <a:r>
              <a:rPr lang="es-ES" dirty="0" err="1" smtClean="0"/>
              <a:t>delay</a:t>
            </a:r>
            <a:r>
              <a:rPr lang="es-ES" dirty="0" smtClean="0"/>
              <a:t> de 2 ciclos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5800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714752"/>
            <a:ext cx="6086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357290" y="3643314"/>
            <a:ext cx="628654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1214414" y="5857892"/>
            <a:ext cx="628654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1189</TotalTime>
  <Words>790</Words>
  <Application>Microsoft Office PowerPoint</Application>
  <PresentationFormat>Presentación en pantalla (4:3)</PresentationFormat>
  <Paragraphs>202</Paragraphs>
  <Slides>42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Equidad</vt:lpstr>
      <vt:lpstr>Organización de Computadoras</vt:lpstr>
      <vt:lpstr>Extensión del pipeline para manejar operaciones multiciclo (unpipelined)</vt:lpstr>
      <vt:lpstr>Extensión del pipeline para manejar operaciones multiciclo (pipelined)</vt:lpstr>
      <vt:lpstr>Continuación</vt:lpstr>
      <vt:lpstr>Stalls RAW</vt:lpstr>
      <vt:lpstr>Más puertos de escritura</vt:lpstr>
      <vt:lpstr>Hiperpipeline</vt:lpstr>
      <vt:lpstr>El pipeline del MIPS R4000</vt:lpstr>
      <vt:lpstr>La estructura del R4000 lleva a un load delay de 2 ciclos</vt:lpstr>
      <vt:lpstr>Procesadores Superescalares</vt:lpstr>
      <vt:lpstr>Latencias de Saltos</vt:lpstr>
      <vt:lpstr>Camino de datos superescalar: Algoritmo de Tomasulo</vt:lpstr>
      <vt:lpstr>Camino de datos FP superescalar</vt:lpstr>
      <vt:lpstr>Información en las estaciones de reserva</vt:lpstr>
      <vt:lpstr>Ejemplo</vt:lpstr>
      <vt:lpstr>Diapositiva 16</vt:lpstr>
      <vt:lpstr>Organización de Computadoras</vt:lpstr>
      <vt:lpstr>Clasificación de Arquitecturas de Computadoras de Flynn</vt:lpstr>
      <vt:lpstr>Procesadores SISD</vt:lpstr>
      <vt:lpstr>Procesadores SIMD</vt:lpstr>
      <vt:lpstr>Multiprocesadores MIMD</vt:lpstr>
      <vt:lpstr>Multiprocesadores conectados por un único bus</vt:lpstr>
      <vt:lpstr>Multiprocesadores conectados por una Red</vt:lpstr>
      <vt:lpstr>Algunas Topologías de Red</vt:lpstr>
      <vt:lpstr>Árbol</vt:lpstr>
      <vt:lpstr>Anillo</vt:lpstr>
      <vt:lpstr>Más Topologías</vt:lpstr>
      <vt:lpstr>Clusters</vt:lpstr>
      <vt:lpstr>Frecuencia de los distintos tipos de computadoras.</vt:lpstr>
      <vt:lpstr>Coherencia en Multiprocesadores</vt:lpstr>
      <vt:lpstr>Coherencia en Multiprocesadores</vt:lpstr>
      <vt:lpstr>Protocolo Write-Invalidate</vt:lpstr>
      <vt:lpstr>Diapositiva 33</vt:lpstr>
      <vt:lpstr>Arquitectura VLIW (Very Long Instruction Word)</vt:lpstr>
      <vt:lpstr>Procesamiento Multihilo  (MT o multithreading) </vt:lpstr>
      <vt:lpstr>“SMT” (Simultaneous MultiThreading) </vt:lpstr>
      <vt:lpstr>Visión de la arquitectura</vt:lpstr>
      <vt:lpstr>Desperdicios Vertical y Horizontal</vt:lpstr>
      <vt:lpstr>Pipeline SMT</vt:lpstr>
      <vt:lpstr>Requerimientos para SMT</vt:lpstr>
      <vt:lpstr>Enfoque de Intel</vt:lpstr>
      <vt:lpstr>Caches</vt:lpstr>
    </vt:vector>
  </TitlesOfParts>
  <Company>UBA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Computadoras</dc:title>
  <dc:creator>Hamkalo</dc:creator>
  <cp:lastModifiedBy>jose</cp:lastModifiedBy>
  <cp:revision>88</cp:revision>
  <dcterms:created xsi:type="dcterms:W3CDTF">2006-06-29T01:36:30Z</dcterms:created>
  <dcterms:modified xsi:type="dcterms:W3CDTF">2011-05-30T18:58:10Z</dcterms:modified>
</cp:coreProperties>
</file>