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uDwYClNCUQUMD/fbFf4UXKv5q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1897da749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1897da74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1897da74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1897da7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897da74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897da7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1897da74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1897da7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1897da74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1897da7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1897da74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1897da7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>
            <a:off x="0" y="-3175"/>
            <a:ext cx="12192005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5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810001" y="5280847"/>
            <a:ext cx="10572000" cy="43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810000" y="4800600"/>
            <a:ext cx="10561500" cy="56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810000" y="5367338"/>
            <a:ext cx="10561500" cy="49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/>
        </p:nvSpPr>
        <p:spPr>
          <a:xfrm>
            <a:off x="631697" y="1081456"/>
            <a:ext cx="6332420" cy="3239186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5"/>
          <p:cNvSpPr txBox="1"/>
          <p:nvPr>
            <p:ph type="title"/>
          </p:nvPr>
        </p:nvSpPr>
        <p:spPr>
          <a:xfrm>
            <a:off x="850985" y="1238502"/>
            <a:ext cx="5893800" cy="2646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853190" y="4443680"/>
            <a:ext cx="5891700" cy="713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2" type="body"/>
          </p:nvPr>
        </p:nvSpPr>
        <p:spPr>
          <a:xfrm>
            <a:off x="7574642" y="1081456"/>
            <a:ext cx="3810000" cy="407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/>
          <p:nvPr/>
        </p:nvSpPr>
        <p:spPr>
          <a:xfrm>
            <a:off x="1140884" y="2286585"/>
            <a:ext cx="4895117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6"/>
          <p:cNvSpPr txBox="1"/>
          <p:nvPr>
            <p:ph type="title"/>
          </p:nvPr>
        </p:nvSpPr>
        <p:spPr>
          <a:xfrm>
            <a:off x="1357089" y="2435957"/>
            <a:ext cx="4382400" cy="2007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6156000" y="2286000"/>
            <a:ext cx="4880400" cy="2295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 rot="5400000">
            <a:off x="4254435" y="-1260049"/>
            <a:ext cx="3674400" cy="10563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/>
          <p:nvPr/>
        </p:nvSpPr>
        <p:spPr>
          <a:xfrm>
            <a:off x="7669651" y="446089"/>
            <a:ext cx="4522348" cy="5414958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8"/>
          <p:cNvSpPr txBox="1"/>
          <p:nvPr>
            <p:ph type="title"/>
          </p:nvPr>
        </p:nvSpPr>
        <p:spPr>
          <a:xfrm rot="5400000">
            <a:off x="6863531" y="1906171"/>
            <a:ext cx="5134800" cy="2494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 rot="5400000">
            <a:off x="1408341" y="-152111"/>
            <a:ext cx="5415000" cy="6611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0" y="1"/>
            <a:ext cx="12192005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810000" y="2951396"/>
            <a:ext cx="10561500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10000" y="5281201"/>
            <a:ext cx="10561500" cy="434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818712" y="2222287"/>
            <a:ext cx="5185800" cy="363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187415" y="2222287"/>
            <a:ext cx="5194500" cy="363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814728" y="2174875"/>
            <a:ext cx="5190000" cy="576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814729" y="2751138"/>
            <a:ext cx="5190000" cy="310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6187415" y="2174875"/>
            <a:ext cx="5194500" cy="576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4" type="body"/>
          </p:nvPr>
        </p:nvSpPr>
        <p:spPr>
          <a:xfrm>
            <a:off x="6187415" y="2751138"/>
            <a:ext cx="5194500" cy="310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/>
          <p:nvPr/>
        </p:nvSpPr>
        <p:spPr>
          <a:xfrm>
            <a:off x="1073151" y="446087"/>
            <a:ext cx="3547532" cy="1814653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2"/>
          <p:cNvSpPr txBox="1"/>
          <p:nvPr>
            <p:ph type="title"/>
          </p:nvPr>
        </p:nvSpPr>
        <p:spPr>
          <a:xfrm>
            <a:off x="1073151" y="446088"/>
            <a:ext cx="3547500" cy="1618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4855633" y="446088"/>
            <a:ext cx="6252600" cy="541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14728" y="727522"/>
            <a:ext cx="4853100" cy="161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6098117" y="0"/>
            <a:ext cx="6093900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814728" y="2344684"/>
            <a:ext cx="4853100" cy="3516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3885810" y="6041362"/>
            <a:ext cx="976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590396" y="6041362"/>
            <a:ext cx="329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4862689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10000" y="2184401"/>
            <a:ext cx="10563300" cy="3674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9" Type="http://schemas.openxmlformats.org/officeDocument/2006/relationships/image" Target="../media/image33.png"/><Relationship Id="rId5" Type="http://schemas.openxmlformats.org/officeDocument/2006/relationships/image" Target="../media/image40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Relationship Id="rId5" Type="http://schemas.openxmlformats.org/officeDocument/2006/relationships/image" Target="../media/image43.png"/><Relationship Id="rId6" Type="http://schemas.openxmlformats.org/officeDocument/2006/relationships/image" Target="../media/image39.png"/><Relationship Id="rId7" Type="http://schemas.openxmlformats.org/officeDocument/2006/relationships/image" Target="../media/image42.png"/><Relationship Id="rId8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5" Type="http://schemas.openxmlformats.org/officeDocument/2006/relationships/image" Target="../media/image44.png"/><Relationship Id="rId6" Type="http://schemas.openxmlformats.org/officeDocument/2006/relationships/image" Target="../media/image48.png"/><Relationship Id="rId7" Type="http://schemas.openxmlformats.org/officeDocument/2006/relationships/image" Target="../media/image54.png"/><Relationship Id="rId8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5" Type="http://schemas.openxmlformats.org/officeDocument/2006/relationships/image" Target="../media/image53.png"/><Relationship Id="rId6" Type="http://schemas.openxmlformats.org/officeDocument/2006/relationships/image" Target="../media/image50.png"/><Relationship Id="rId7" Type="http://schemas.openxmlformats.org/officeDocument/2006/relationships/image" Target="../media/image49.png"/><Relationship Id="rId8" Type="http://schemas.openxmlformats.org/officeDocument/2006/relationships/image" Target="../media/image5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5" Type="http://schemas.openxmlformats.org/officeDocument/2006/relationships/image" Target="../media/image5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ime.usp.br/~pf/algoritmos/aulas/mrgsrt.html#performance" TargetMode="External"/><Relationship Id="rId4" Type="http://schemas.openxmlformats.org/officeDocument/2006/relationships/hyperlink" Target="https://www.ime.usp.br/~pf/algoritmos/aulas/quick.html#performanc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525262" y="88777"/>
            <a:ext cx="11141400" cy="4952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pt-BR"/>
              <a:t>UNIVERSIDADE DO ESTADO DO AMAZONAS – UEA/EST</a:t>
            </a:r>
            <a:br>
              <a:rPr lang="pt-BR"/>
            </a:br>
            <a:br>
              <a:rPr lang="pt-BR"/>
            </a:br>
            <a:r>
              <a:rPr lang="pt-BR"/>
              <a:t>AED II</a:t>
            </a:r>
            <a:br>
              <a:rPr lang="pt-BR" sz="1200"/>
            </a:br>
            <a:br>
              <a:rPr lang="pt-BR"/>
            </a:br>
            <a:r>
              <a:rPr lang="pt-BR"/>
              <a:t>HEAPSORT – FILA DE PRIORIDADES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1" y="5280846"/>
            <a:ext cx="10572000" cy="1332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pt-BR"/>
              <a:t>-NICOLAS FERNANDES DE LIMA - 1615080429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pt-BR"/>
              <a:t>- SARAH DA SILVA SILVEIRA - 1615080356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376976"/>
            <a:ext cx="55530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/>
          <p:nvPr/>
        </p:nvSpPr>
        <p:spPr>
          <a:xfrm>
            <a:off x="4696288" y="1189608"/>
            <a:ext cx="343200" cy="444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75" y="2011232"/>
            <a:ext cx="55816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975" y="3583075"/>
            <a:ext cx="55626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1975" y="5154919"/>
            <a:ext cx="5572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7580" y="1633492"/>
            <a:ext cx="39147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16664" y="3964074"/>
            <a:ext cx="39338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16664" y="5550206"/>
            <a:ext cx="39338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256805"/>
            <a:ext cx="55721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0285" y="642567"/>
            <a:ext cx="39147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874" y="1975836"/>
            <a:ext cx="5572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10285" y="3207428"/>
            <a:ext cx="39243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/>
          <p:nvPr/>
        </p:nvSpPr>
        <p:spPr>
          <a:xfrm>
            <a:off x="2636669" y="2763544"/>
            <a:ext cx="343200" cy="444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2924" y="3643960"/>
            <a:ext cx="55530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3874" y="5270191"/>
            <a:ext cx="55626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10285" y="5538926"/>
            <a:ext cx="39147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413135"/>
            <a:ext cx="55530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/>
          <p:nvPr/>
        </p:nvSpPr>
        <p:spPr>
          <a:xfrm>
            <a:off x="542925" y="1254341"/>
            <a:ext cx="343200" cy="444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5524" y="1698225"/>
            <a:ext cx="39243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925" y="2057493"/>
            <a:ext cx="5553076" cy="111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25" y="3563366"/>
            <a:ext cx="5553074" cy="120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05524" y="3854441"/>
            <a:ext cx="39147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2924" y="5153687"/>
            <a:ext cx="5553073" cy="117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5675698" y="5668022"/>
            <a:ext cx="343200" cy="444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05523" y="5432373"/>
            <a:ext cx="39147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768" y="414150"/>
            <a:ext cx="3143065" cy="145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830568"/>
            <a:ext cx="39147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3654" y="2002997"/>
            <a:ext cx="3143065" cy="135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7881" y="3491741"/>
            <a:ext cx="3120952" cy="135185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3"/>
          <p:cNvSpPr/>
          <p:nvPr/>
        </p:nvSpPr>
        <p:spPr>
          <a:xfrm>
            <a:off x="1317881" y="4153811"/>
            <a:ext cx="450000" cy="469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3774" y="5245621"/>
            <a:ext cx="1062824" cy="1426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86475" y="3858106"/>
            <a:ext cx="39243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86475" y="5480250"/>
            <a:ext cx="39243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86475" y="2458058"/>
            <a:ext cx="39147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41897da749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0" y="1393375"/>
            <a:ext cx="3805251" cy="407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41897da749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375" y="1393375"/>
            <a:ext cx="3848033" cy="40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41897da749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4825" y="1712113"/>
            <a:ext cx="4013423" cy="34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1897da749_0_1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Desempenho do Heapsort:</a:t>
            </a:r>
            <a:endParaRPr/>
          </a:p>
        </p:txBody>
      </p:sp>
      <p:sp>
        <p:nvSpPr>
          <p:cNvPr id="262" name="Google Shape;262;g41897da749_0_19"/>
          <p:cNvSpPr txBox="1"/>
          <p:nvPr>
            <p:ph idx="1" type="body"/>
          </p:nvPr>
        </p:nvSpPr>
        <p:spPr>
          <a:xfrm>
            <a:off x="818700" y="2222275"/>
            <a:ext cx="10554600" cy="18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Char char="●"/>
            </a:pPr>
            <a:r>
              <a:rPr lang="pt-BR">
                <a:solidFill>
                  <a:srgbClr val="FFFFFF"/>
                </a:solidFill>
              </a:rPr>
              <a:t>Tem um desempenho em tempo de execução muito bom em conjuntos ordenados aleatoriamente, tem um uso de memória bem comportado e o seu desempenho em pior cenário é praticamente igual ao desempenho em cenário médio.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Char char="●"/>
            </a:pPr>
            <a:r>
              <a:rPr lang="pt-BR">
                <a:solidFill>
                  <a:srgbClr val="FFFFFF"/>
                </a:solidFill>
              </a:rPr>
              <a:t>Em pior cenário ,o tempo que o heapsort trabalha para ordenar o vetor é de </a:t>
            </a:r>
            <a:r>
              <a:rPr b="1" lang="pt-BR">
                <a:solidFill>
                  <a:srgbClr val="FFFFFF"/>
                </a:solidFill>
              </a:rPr>
              <a:t>O  n logn.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63" name="Google Shape;263;g41897da749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725" y="3995875"/>
            <a:ext cx="102298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1897da749_0_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do Heapsort:</a:t>
            </a:r>
            <a:endParaRPr/>
          </a:p>
        </p:txBody>
      </p:sp>
      <p:sp>
        <p:nvSpPr>
          <p:cNvPr id="269" name="Google Shape;269;g41897da749_0_3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Recomendado altamente para aplicações que não podem tolerar um caso desfavorável.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casos imprevisíveis pode ser vantajoso por conta de sua previsibilidade temporal.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Defeitos de ordenação podem ser facilmente corrigidos com implementação de pares de índice e chave.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1897da749_0_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 do Heapsort:</a:t>
            </a:r>
            <a:endParaRPr/>
          </a:p>
        </p:txBody>
      </p:sp>
      <p:sp>
        <p:nvSpPr>
          <p:cNvPr id="275" name="Google Shape;275;g41897da749_0_8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operação interna do heapsort é bastante complexa em comparação ao quicksort, porém é mais estável.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é estável.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construção da árvore heap pode consumir muita memória.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recomendado para arquivos com poucos registros, por motivo de construção da heap.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Char char="●"/>
            </a:pPr>
            <a:r>
              <a:rPr lang="pt-BR">
                <a:solidFill>
                  <a:srgbClr val="FFFFFF"/>
                </a:solidFill>
              </a:rPr>
              <a:t> Constante de proporcionalidade é maior que a do </a:t>
            </a:r>
            <a:r>
              <a:rPr lang="pt-BR" u="sng">
                <a:solidFill>
                  <a:srgbClr val="FFFFFF"/>
                </a:solidFill>
                <a:hlinkClick r:id="rId3"/>
              </a:rPr>
              <a:t>Mergesort</a:t>
            </a:r>
            <a:r>
              <a:rPr lang="pt-BR">
                <a:solidFill>
                  <a:srgbClr val="FFFFFF"/>
                </a:solidFill>
              </a:rPr>
              <a:t> e a do </a:t>
            </a:r>
            <a:r>
              <a:rPr lang="pt-BR" u="sng">
                <a:solidFill>
                  <a:srgbClr val="FFFFFF"/>
                </a:solidFill>
                <a:hlinkClick r:id="rId4"/>
              </a:rPr>
              <a:t>Quicksort</a:t>
            </a:r>
            <a:r>
              <a:rPr lang="pt-BR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1897da749_0_3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Tempos de execução empíricos:</a:t>
            </a:r>
            <a:endParaRPr/>
          </a:p>
        </p:txBody>
      </p:sp>
      <p:sp>
        <p:nvSpPr>
          <p:cNvPr id="281" name="Google Shape;281;g41897da749_0_36"/>
          <p:cNvSpPr txBox="1"/>
          <p:nvPr>
            <p:ph idx="1" type="body"/>
          </p:nvPr>
        </p:nvSpPr>
        <p:spPr>
          <a:xfrm>
            <a:off x="1061600" y="2208000"/>
            <a:ext cx="10554600" cy="163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tempo de execução foi contabilizado numa máquina com as seguintes configurações: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Core i7 7a </a:t>
            </a:r>
            <a:r>
              <a:rPr lang="pt-BR"/>
              <a:t>Geração.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8gb Ram ddr4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Windows 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41897da749_0_4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439" y="288136"/>
            <a:ext cx="10159125" cy="628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HEAPSORT – COMO FUNCIONA?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O Heapsort é um algoritmo de ordenação generalista, sendo sua ordenação por seleção. Ele toma uma estrutura chamada </a:t>
            </a:r>
            <a:r>
              <a:rPr i="1" lang="pt-BR"/>
              <a:t>heap </a:t>
            </a:r>
            <a:r>
              <a:rPr lang="pt-BR"/>
              <a:t>(pilha) para ordenar os elementos, podendo ser enxergado como uma árvore ou como um vetor.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/>
        </p:nvSpPr>
        <p:spPr>
          <a:xfrm>
            <a:off x="561474" y="449179"/>
            <a:ext cx="1114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Primeiramente, receberemos os números fora de ordem e utilizaremos o primeiro como base. Se utilizarmos uma estrutura de árvore, o 6 será a raíz. Em seguida, os outros números serão postos na árvore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129" y="1779342"/>
            <a:ext cx="5317814" cy="79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400" y="4110360"/>
            <a:ext cx="9589200" cy="21720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5567778" y="2845092"/>
            <a:ext cx="470400" cy="99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/>
        </p:nvSpPr>
        <p:spPr>
          <a:xfrm>
            <a:off x="674703" y="452761"/>
            <a:ext cx="11043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Porém, o nó pai sempre tem que ser maior ou igual aos nós filhos. Dessa forma, iremos buscar pelo maior número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3657599" y="3936278"/>
            <a:ext cx="50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é maior que 4 ? Não. Então trocamos os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3657599" y="3730326"/>
            <a:ext cx="5078100" cy="781200"/>
          </a:xfrm>
          <a:prstGeom prst="rect">
            <a:avLst/>
          </a:prstGeom>
          <a:noFill/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409" y="1429969"/>
            <a:ext cx="7590409" cy="212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5474" y="5045868"/>
            <a:ext cx="53530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703" y="5081865"/>
            <a:ext cx="5317814" cy="79478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/>
          <p:nvPr/>
        </p:nvSpPr>
        <p:spPr>
          <a:xfrm flipH="1" rot="10800000">
            <a:off x="5754208" y="5719319"/>
            <a:ext cx="884700" cy="794700"/>
          </a:xfrm>
          <a:custGeom>
            <a:rect b="b" l="l" r="r" t="t"/>
            <a:pathLst>
              <a:path extrusionOk="0" h="120000" w="120000">
                <a:moveTo>
                  <a:pt x="6737" y="60000"/>
                </a:moveTo>
                <a:lnTo>
                  <a:pt x="6737" y="60000"/>
                </a:lnTo>
                <a:cubicBezTo>
                  <a:pt x="6737" y="34253"/>
                  <a:pt x="25680" y="12305"/>
                  <a:pt x="51463" y="8179"/>
                </a:cubicBezTo>
                <a:cubicBezTo>
                  <a:pt x="77247" y="4052"/>
                  <a:pt x="102262" y="18964"/>
                  <a:pt x="110527" y="43389"/>
                </a:cubicBezTo>
                <a:lnTo>
                  <a:pt x="116714" y="43389"/>
                </a:lnTo>
                <a:lnTo>
                  <a:pt x="106526" y="60000"/>
                </a:lnTo>
                <a:lnTo>
                  <a:pt x="89766" y="43389"/>
                </a:lnTo>
                <a:lnTo>
                  <a:pt x="95672" y="43389"/>
                </a:lnTo>
                <a:lnTo>
                  <a:pt x="95672" y="43389"/>
                </a:lnTo>
                <a:cubicBezTo>
                  <a:pt x="87483" y="27767"/>
                  <a:pt x="68954" y="19520"/>
                  <a:pt x="50950" y="23483"/>
                </a:cubicBezTo>
                <a:cubicBezTo>
                  <a:pt x="32946" y="27446"/>
                  <a:pt x="20211" y="42575"/>
                  <a:pt x="20211" y="60000"/>
                </a:cubicBezTo>
                <a:close/>
              </a:path>
            </a:pathLst>
          </a:cu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387" y="469499"/>
            <a:ext cx="75152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5049" y="3910012"/>
            <a:ext cx="75819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6880" y="2788315"/>
            <a:ext cx="3956760" cy="64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1064" y="2837455"/>
            <a:ext cx="393382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5211192" y="2956264"/>
            <a:ext cx="15714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6880" y="5972174"/>
            <a:ext cx="39338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70589" y="5972174"/>
            <a:ext cx="39243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5204973" y="6131139"/>
            <a:ext cx="15714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5" y="628650"/>
            <a:ext cx="75247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1712" y="3967162"/>
            <a:ext cx="76485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2550" y="2883691"/>
            <a:ext cx="39243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4360" y="2878931"/>
            <a:ext cx="39433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/>
          <p:nvPr/>
        </p:nvSpPr>
        <p:spPr>
          <a:xfrm>
            <a:off x="5054931" y="3028371"/>
            <a:ext cx="15714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4324" y="6074568"/>
            <a:ext cx="39433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/>
        </p:nvSpPr>
        <p:spPr>
          <a:xfrm>
            <a:off x="520823" y="482324"/>
            <a:ext cx="11150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que a árvore segue à regra e como possuímos o maior número como raíz, iremos coloca-lo na última posição do vetor (maior número dentre todos). Isso significa que o trocaremos com o menor número (última posição da árvore). Depois disso, o retiraremos da árvore, ou seja, não iremos mais movê-lo.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Assim teremos uma nova árvore e repetiremos o processo (regra pai e filho) com a mesma.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75" y="2080923"/>
            <a:ext cx="5187015" cy="155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1664" y="2158953"/>
            <a:ext cx="5916462" cy="152128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/>
          <p:nvPr/>
        </p:nvSpPr>
        <p:spPr>
          <a:xfrm>
            <a:off x="6162581" y="3176500"/>
            <a:ext cx="470400" cy="421500"/>
          </a:xfrm>
          <a:prstGeom prst="mathMultiply">
            <a:avLst>
              <a:gd fmla="val 23520" name="adj1"/>
            </a:avLst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2694" y="4159108"/>
            <a:ext cx="6596098" cy="147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3830" y="5836891"/>
            <a:ext cx="393382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/>
          <p:nvPr/>
        </p:nvSpPr>
        <p:spPr>
          <a:xfrm>
            <a:off x="5527758" y="2758903"/>
            <a:ext cx="408300" cy="20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19" y="1912768"/>
            <a:ext cx="6596098" cy="145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019" y="211597"/>
            <a:ext cx="6596098" cy="147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019" y="3590619"/>
            <a:ext cx="6596098" cy="144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60930" y="626988"/>
            <a:ext cx="39338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0930" y="2391856"/>
            <a:ext cx="39052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0930" y="4128149"/>
            <a:ext cx="39052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60930" y="5621412"/>
            <a:ext cx="39338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4817" y="5254713"/>
            <a:ext cx="65913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/>
          <p:nvPr/>
        </p:nvSpPr>
        <p:spPr>
          <a:xfrm>
            <a:off x="6462944" y="6072326"/>
            <a:ext cx="343200" cy="444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256" y="269150"/>
            <a:ext cx="56102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254" y="1956762"/>
            <a:ext cx="5610224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905" y="3632156"/>
            <a:ext cx="5618459" cy="142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1254" y="5307550"/>
            <a:ext cx="5637762" cy="142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38987" y="673962"/>
            <a:ext cx="39338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48512" y="2361574"/>
            <a:ext cx="39243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38986" y="4058711"/>
            <a:ext cx="39338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48512" y="5739413"/>
            <a:ext cx="39528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ável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