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2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5.jpeg" ContentType="image/jpeg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x="9144000" cy="6858000"/>
  <p:notesSz cx="6796087" cy="99250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46240" cy="49680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3851280" y="0"/>
            <a:ext cx="2946240" cy="496800"/>
          </a:xfrm>
          <a:prstGeom prst="rect">
            <a:avLst/>
          </a:prstGeom>
        </p:spPr>
        <p:txBody>
          <a:bodyPr lIns="90000" rIns="90000" tIns="46800" bIns="46800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906480" y="4714560"/>
            <a:ext cx="4984560" cy="4467240"/>
          </a:xfrm>
          <a:prstGeom prst="rect">
            <a:avLst/>
          </a:prstGeom>
        </p:spPr>
        <p:txBody>
          <a:bodyPr lIns="90000" rIns="90000" tIns="46800" bIns="46800"/>
          <a:p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Cliquez pour modifier le format des notes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429840"/>
            <a:ext cx="2946240" cy="496800"/>
          </a:xfrm>
          <a:prstGeom prst="rect">
            <a:avLst/>
          </a:prstGeom>
        </p:spPr>
        <p:txBody>
          <a:bodyPr lIns="90000" rIns="90000" tIns="46800" bIns="46800" anchor="b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3851280" y="9429840"/>
            <a:ext cx="2946240" cy="496800"/>
          </a:xfrm>
          <a:prstGeom prst="rect">
            <a:avLst/>
          </a:prstGeom>
        </p:spPr>
        <p:txBody>
          <a:bodyPr lIns="90000" rIns="90000" tIns="46800" bIns="46800" anchor="b"/>
          <a:p>
            <a:pPr marL="216000" indent="-216000" algn="r">
              <a:buClr>
                <a:srgbClr val="000000"/>
              </a:buClr>
              <a:buSzPct val="45000"/>
              <a:buFont typeface="Wingdings" charset="2"/>
              <a:buChar char=""/>
            </a:pPr>
            <a:fld id="{E9293FC3-4F66-41CD-90BA-291B1491BFAC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hyperlink" Target="http://en.wikipedia.org/wiki/Byte" TargetMode="External"/><Relationship Id="rId2" Type="http://schemas.openxmlformats.org/officeDocument/2006/relationships/hyperlink" Target="http://en.wikipedia.org/wiki/Universal_Character_Set" TargetMode="External"/><Relationship Id="rId3" Type="http://schemas.openxmlformats.org/officeDocument/2006/relationships/slide" Target="../slides/slide15.xml"/><Relationship Id="rId4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3851280" y="9429840"/>
            <a:ext cx="294624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B1A44C92-4B2B-4C4C-A8B5-A4709E6EACB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906480" y="4714560"/>
            <a:ext cx="4984560" cy="4467240"/>
          </a:xfrm>
          <a:prstGeom prst="rect">
            <a:avLst/>
          </a:prstGeom>
        </p:spPr>
        <p:txBody>
          <a:bodyPr/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Caractères de contrôle : retour à la ligne (CR) , Bip sonore (BEL) 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3851280" y="9429840"/>
            <a:ext cx="294624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8A2EBF2A-3CD1-455D-8247-9CF8100B7EE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906480" y="4714560"/>
            <a:ext cx="4984560" cy="4467240"/>
          </a:xfrm>
          <a:prstGeom prst="rect">
            <a:avLst/>
          </a:prstGeom>
        </p:spPr>
        <p:txBody>
          <a:bodyPr/>
          <a:p>
            <a:pPr>
              <a:spcBef>
                <a:spcPts val="448"/>
              </a:spcBef>
            </a:pP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Féroïen</a:t>
            </a: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 : langue germanique parlée dans un archipel danois de l’Atlantique Nord à 350 km au Nord de l’Ecosse et composé de 17 îles habitables et quelques îlots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Français : il manque 3 caractères utilisés en Français : œ, Œ, Ÿ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3851280" y="9429840"/>
            <a:ext cx="294624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90EA6145-5EB8-4D5F-90AB-85DBDEF0D235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906480" y="4714560"/>
            <a:ext cx="4984560" cy="4467240"/>
          </a:xfrm>
          <a:prstGeom prst="rect">
            <a:avLst/>
          </a:prstGeom>
        </p:spPr>
        <p:txBody>
          <a:bodyPr/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Japonais : au minimum 6 000 caractères (certaines maisons d’éditions japonaises peuvent employer des jeux allant jusqu’à 20 000 caractères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body"/>
          </p:nvPr>
        </p:nvSpPr>
        <p:spPr>
          <a:xfrm>
            <a:off x="906480" y="4714560"/>
            <a:ext cx="4984560" cy="4467240"/>
          </a:xfrm>
          <a:prstGeom prst="rect">
            <a:avLst/>
          </a:prstGeom>
        </p:spPr>
        <p:txBody>
          <a:bodyPr/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UTF-16 est donc un encodage de longueur variable, en 16 ou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32 bits.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3851280" y="9429840"/>
            <a:ext cx="294624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CE50B0FB-65D9-4178-B9C7-515DB0AE23E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body"/>
          </p:nvPr>
        </p:nvSpPr>
        <p:spPr>
          <a:xfrm>
            <a:off x="906480" y="4714560"/>
            <a:ext cx="4984560" cy="4467240"/>
          </a:xfrm>
          <a:prstGeom prst="rect">
            <a:avLst/>
          </a:prstGeom>
        </p:spPr>
        <p:txBody>
          <a:bodyPr/>
          <a:p>
            <a:pPr>
              <a:spcBef>
                <a:spcPts val="448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the older </a:t>
            </a: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UCS-2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 (2-</a:t>
            </a:r>
            <a:r>
              <a:rPr b="0" lang="en-US" sz="1200" spc="-1" strike="noStrike">
                <a:solidFill>
                  <a:srgbClr val="ccccff"/>
                </a:solidFill>
                <a:latin typeface="Times New Roman"/>
                <a:hlinkClick r:id="rId1"/>
              </a:rPr>
              <a:t>byte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200" spc="-1" strike="noStrike">
                <a:solidFill>
                  <a:srgbClr val="ccccff"/>
                </a:solidFill>
                <a:latin typeface="Times New Roman"/>
                <a:hlinkClick r:id="rId2"/>
              </a:rPr>
              <a:t>Universal Character Set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) is a similar character encoding that was superseded by UTF-16 in version 2.0 of the Unicode standard in July 1996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17 plages de 2 16 2 puissance 16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3851280" y="9429840"/>
            <a:ext cx="294624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9BCA1A95-56D4-4805-8C3D-6EBED3CAC1F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body"/>
          </p:nvPr>
        </p:nvSpPr>
        <p:spPr>
          <a:xfrm>
            <a:off x="906480" y="4714560"/>
            <a:ext cx="4984560" cy="4467240"/>
          </a:xfrm>
          <a:prstGeom prst="rect">
            <a:avLst/>
          </a:prstGeom>
        </p:spPr>
        <p:txBody>
          <a:bodyPr/>
          <a:p>
            <a:pPr>
              <a:spcBef>
                <a:spcPts val="448"/>
              </a:spcBef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echo -n é | wc -c 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En iso-8859-1, la lettre é prend 1 octet, en UTF-8 : deux octets. 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Sinon, tapez "locale". Les locales avec UTF-8 sont notées « (...).UTF-8(...) », comme « fr_FR.UTF-8 » ou « fr_FR.UTF-8@euro ». 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set fileencoding=utf-8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3851280" y="9429840"/>
            <a:ext cx="294624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DA345CE1-CE7D-494F-8C2F-E0DB2660DAB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3851280" y="9429840"/>
            <a:ext cx="294624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59BB14A6-9E30-4825-8A41-8FEF3FB4E9B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906480" y="4714560"/>
            <a:ext cx="4984560" cy="4467240"/>
          </a:xfrm>
          <a:prstGeom prst="rect">
            <a:avLst/>
          </a:prstGeom>
        </p:spPr>
        <p:txBody>
          <a:bodyPr lIns="90360" rIns="90360" tIns="44280" bIns="44280"/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Entre mots simples et mots composes :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- mots simples obligatoirement suivi d’un trait d’union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ex : franco-italien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- abréviation ex ONU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Pb avec cette définition : mots simples et mots composes purement orthographiques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deltaplane -&gt; mot simple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delta-plane -&gt; mot compose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suralimenter -&gt; verbe simple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sous-alimenter -&gt; verbe compose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On parle aussi de forme, unité lexicale, occurrence lorsque le mot est rencontré dans un texte.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Code du blanc en ASCII : 32  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Code du tiret en ASCII : 45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3851280" y="9429840"/>
            <a:ext cx="294624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8C557A18-0950-46D9-AD34-4FE20D2CB466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906480" y="4714560"/>
            <a:ext cx="4984560" cy="4467240"/>
          </a:xfrm>
          <a:prstGeom prst="rect">
            <a:avLst/>
          </a:prstGeom>
        </p:spPr>
        <p:txBody>
          <a:bodyPr/>
          <a:p>
            <a:pPr>
              <a:spcBef>
                <a:spcPts val="448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happax legomena 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3851280" y="9429840"/>
            <a:ext cx="294624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6C134FE7-9070-436E-A356-FE44E2CAC23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3851280" y="0"/>
            <a:ext cx="294624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3"/>
          <p:cNvSpPr/>
          <p:nvPr/>
        </p:nvSpPr>
        <p:spPr>
          <a:xfrm>
            <a:off x="3851280" y="9429840"/>
            <a:ext cx="294624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 algn="r"/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CustomShape 4"/>
          <p:cNvSpPr/>
          <p:nvPr/>
        </p:nvSpPr>
        <p:spPr>
          <a:xfrm>
            <a:off x="0" y="9429840"/>
            <a:ext cx="294624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5"/>
          <p:cNvSpPr/>
          <p:nvPr/>
        </p:nvSpPr>
        <p:spPr>
          <a:xfrm>
            <a:off x="0" y="0"/>
            <a:ext cx="294624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PlaceHolder 6"/>
          <p:cNvSpPr>
            <a:spLocks noGrp="1"/>
          </p:cNvSpPr>
          <p:nvPr>
            <p:ph type="body"/>
          </p:nvPr>
        </p:nvSpPr>
        <p:spPr>
          <a:xfrm>
            <a:off x="906480" y="4714560"/>
            <a:ext cx="4984560" cy="446724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body"/>
          </p:nvPr>
        </p:nvSpPr>
        <p:spPr>
          <a:xfrm>
            <a:off x="906480" y="4714560"/>
            <a:ext cx="4984560" cy="4467240"/>
          </a:xfrm>
          <a:prstGeom prst="rect">
            <a:avLst/>
          </a:prstGeom>
        </p:spPr>
        <p:txBody>
          <a:bodyPr/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La plupart de mots sont rares – 3993 (50%) mots uniques sont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presents une fois </a:t>
            </a: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happax legomena (</a:t>
            </a:r>
            <a:r>
              <a:rPr b="1" i="1" lang="en-US" sz="1200" spc="-1" strike="noStrike">
                <a:solidFill>
                  <a:srgbClr val="000000"/>
                </a:solidFill>
                <a:latin typeface="Times New Roman"/>
              </a:rPr>
              <a:t>lus une fois)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Les mots courants sont </a:t>
            </a:r>
            <a:r>
              <a:rPr b="1" lang="fr-FR" sz="1200" spc="-1" strike="noStrike">
                <a:solidFill>
                  <a:srgbClr val="000000"/>
                </a:solidFill>
                <a:latin typeface="Times New Roman"/>
              </a:rPr>
              <a:t>tres </a:t>
            </a:r>
            <a:r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courants </a:t>
            </a: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– 100 mots peuvent faire 50% de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tous les tokens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3851280" y="9429840"/>
            <a:ext cx="294624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8F82BA35-A64E-43F9-A5C0-DB78ECFA6C2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3851280" y="9429840"/>
            <a:ext cx="294624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0DCAD1F6-4DC4-4A3C-AFC7-820AED0315CD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3851280" y="0"/>
            <a:ext cx="294624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3"/>
          <p:cNvSpPr/>
          <p:nvPr/>
        </p:nvSpPr>
        <p:spPr>
          <a:xfrm>
            <a:off x="3851280" y="9429840"/>
            <a:ext cx="294624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/>
          <a:p>
            <a:pPr algn="r"/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CustomShape 4"/>
          <p:cNvSpPr/>
          <p:nvPr/>
        </p:nvSpPr>
        <p:spPr>
          <a:xfrm>
            <a:off x="0" y="9429840"/>
            <a:ext cx="294624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5"/>
          <p:cNvSpPr/>
          <p:nvPr/>
        </p:nvSpPr>
        <p:spPr>
          <a:xfrm>
            <a:off x="0" y="0"/>
            <a:ext cx="294624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PlaceHolder 6"/>
          <p:cNvSpPr>
            <a:spLocks noGrp="1"/>
          </p:cNvSpPr>
          <p:nvPr>
            <p:ph type="body"/>
          </p:nvPr>
        </p:nvSpPr>
        <p:spPr>
          <a:xfrm>
            <a:off x="906480" y="4714560"/>
            <a:ext cx="4984560" cy="4467240"/>
          </a:xfrm>
          <a:prstGeom prst="rect">
            <a:avLst/>
          </a:prstGeom>
        </p:spPr>
        <p:txBody>
          <a:bodyPr lIns="0" rIns="0" tIns="0" bIns="0"/>
          <a:p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851280" y="9429840"/>
            <a:ext cx="2946240" cy="4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r"/>
            <a:fld id="{BFC52DE6-6D3E-4D0C-A2B3-67EF0C2A998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906480" y="4714560"/>
            <a:ext cx="4984560" cy="4467240"/>
          </a:xfrm>
          <a:prstGeom prst="rect">
            <a:avLst/>
          </a:prstGeom>
        </p:spPr>
        <p:txBody>
          <a:bodyPr/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Opérateur : + - * /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Caractères de contrôle : destinés soit à faciliter la transmission de l’information soit à des fonctions de mise en page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448"/>
              </a:spcBef>
            </a:pPr>
            <a:r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Traitement : codage des chiffres et des lettres doit être conçu pour faciliter les traitements et ne particulier le tri sur les caractères. Donc puisqu’au sens lexicographique A &lt; B, le code du symbole A doit être plus petit au sens arithmétique que le code du symbole B. Même chose pour les nombres.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77724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173240" y="4130640"/>
            <a:ext cx="77724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5920" y="413064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1173240" y="413064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801240" y="198108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28880" y="198108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428880" y="413064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3801240" y="413064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1173240" y="413064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173240" y="1981080"/>
            <a:ext cx="7772400" cy="4114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77724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173240" y="456840"/>
            <a:ext cx="7772400" cy="52995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173240" y="413064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1173240" y="1981080"/>
            <a:ext cx="7772400" cy="41148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5920" y="413064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1173240" y="4130640"/>
            <a:ext cx="77724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77724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173240" y="4130640"/>
            <a:ext cx="77724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155920" y="413064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1173240" y="413064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801240" y="198108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428880" y="198108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428880" y="413064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801240" y="413064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1173240" y="4130640"/>
            <a:ext cx="250236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77724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1173240" y="456840"/>
            <a:ext cx="7772400" cy="52995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spcBef>
                <a:spcPts val="799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173240" y="413064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155920" y="413064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17324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5920" y="1981080"/>
            <a:ext cx="37926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173240" y="4130640"/>
            <a:ext cx="7772400" cy="19627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74520" y="-4680"/>
            <a:ext cx="967320" cy="6832800"/>
          </a:xfrm>
          <a:custGeom>
            <a:avLst/>
            <a:gdLst/>
            <a:ahLst/>
            <a:rect l="l" t="t" r="r" b="b"/>
            <a:pathLst>
              <a:path w="1000" h="720">
                <a:moveTo>
                  <a:pt x="0" y="0"/>
                </a:moveTo>
                <a:lnTo>
                  <a:pt x="0" y="720"/>
                </a:lnTo>
                <a:lnTo>
                  <a:pt x="1000" y="720"/>
                </a:lnTo>
                <a:lnTo>
                  <a:pt x="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0560" y="1697040"/>
            <a:ext cx="967680" cy="500760"/>
          </a:xfrm>
          <a:custGeom>
            <a:avLst/>
            <a:gdLst/>
            <a:ahLst/>
            <a:rect l="l" t="t" r="r" b="b"/>
            <a:pathLst>
              <a:path w="624" h="317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432" y="224"/>
                  <a:pt x="520" y="317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5490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>
            <a:off x="81360" y="1274040"/>
            <a:ext cx="967680" cy="502920"/>
          </a:xfrm>
          <a:custGeom>
            <a:avLst/>
            <a:gdLst/>
            <a:ahLst/>
            <a:rect l="l" t="t" r="r" b="b"/>
            <a:pathLst>
              <a:path w="624" h="317">
                <a:moveTo>
                  <a:pt x="0" y="0"/>
                </a:moveTo>
                <a:lnTo>
                  <a:pt x="0" y="272"/>
                </a:lnTo>
                <a:cubicBezTo>
                  <a:pt x="104" y="317"/>
                  <a:pt x="432" y="240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1e1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>
            <a:off x="81360" y="138240"/>
            <a:ext cx="967680" cy="303120"/>
          </a:xfrm>
          <a:custGeom>
            <a:avLst/>
            <a:gdLst/>
            <a:ahLst/>
            <a:rect l="l" t="t" r="r" b="b"/>
            <a:pathLst>
              <a:path w="624" h="370">
                <a:moveTo>
                  <a:pt x="0" y="53"/>
                </a:moveTo>
                <a:lnTo>
                  <a:pt x="0" y="325"/>
                </a:lnTo>
                <a:cubicBezTo>
                  <a:pt x="104" y="370"/>
                  <a:pt x="520" y="370"/>
                  <a:pt x="624" y="325"/>
                </a:cubicBezTo>
                <a:lnTo>
                  <a:pt x="624" y="53"/>
                </a:lnTo>
                <a:cubicBezTo>
                  <a:pt x="584" y="0"/>
                  <a:pt x="488" y="8"/>
                  <a:pt x="384" y="8"/>
                </a:cubicBezTo>
                <a:cubicBezTo>
                  <a:pt x="280" y="8"/>
                  <a:pt x="80" y="44"/>
                  <a:pt x="0" y="53"/>
                </a:cubicBezTo>
                <a:close/>
              </a:path>
            </a:pathLst>
          </a:custGeom>
          <a:solidFill>
            <a:srgbClr val="5490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>
            <a:off x="70560" y="989640"/>
            <a:ext cx="967680" cy="348120"/>
          </a:xfrm>
          <a:custGeom>
            <a:avLst/>
            <a:gdLst/>
            <a:ahLst/>
            <a:rect l="l" t="t" r="r" b="b"/>
            <a:pathLst>
              <a:path w="624" h="317">
                <a:moveTo>
                  <a:pt x="0" y="0"/>
                </a:moveTo>
                <a:lnTo>
                  <a:pt x="0" y="272"/>
                </a:lnTo>
                <a:cubicBezTo>
                  <a:pt x="104" y="317"/>
                  <a:pt x="520" y="317"/>
                  <a:pt x="624" y="272"/>
                </a:cubicBezTo>
                <a:lnTo>
                  <a:pt x="624" y="0"/>
                </a:lnTo>
                <a:cubicBezTo>
                  <a:pt x="240" y="42"/>
                  <a:pt x="13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flipH="1">
            <a:off x="72000" y="674640"/>
            <a:ext cx="967680" cy="432720"/>
          </a:xfrm>
          <a:custGeom>
            <a:avLst/>
            <a:gdLst/>
            <a:ahLst/>
            <a:rect l="l" t="t" r="r" b="b"/>
            <a:pathLst>
              <a:path w="624" h="272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96" y="240"/>
                  <a:pt x="136" y="240"/>
                  <a:pt x="240" y="240"/>
                </a:cubicBezTo>
                <a:cubicBezTo>
                  <a:pt x="344" y="240"/>
                  <a:pt x="528" y="272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66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flipH="1">
            <a:off x="72720" y="366480"/>
            <a:ext cx="980280" cy="375480"/>
          </a:xfrm>
          <a:custGeom>
            <a:avLst/>
            <a:gdLst/>
            <a:ahLst/>
            <a:rect l="l" t="t" r="r" b="b"/>
            <a:pathLst>
              <a:path w="632" h="362">
                <a:moveTo>
                  <a:pt x="8" y="45"/>
                </a:moveTo>
                <a:lnTo>
                  <a:pt x="8" y="317"/>
                </a:lnTo>
                <a:cubicBezTo>
                  <a:pt x="48" y="362"/>
                  <a:pt x="144" y="317"/>
                  <a:pt x="248" y="317"/>
                </a:cubicBezTo>
                <a:cubicBezTo>
                  <a:pt x="352" y="317"/>
                  <a:pt x="568" y="362"/>
                  <a:pt x="632" y="317"/>
                </a:cubicBezTo>
                <a:lnTo>
                  <a:pt x="632" y="45"/>
                </a:lnTo>
                <a:cubicBezTo>
                  <a:pt x="544" y="0"/>
                  <a:pt x="208" y="45"/>
                  <a:pt x="104" y="45"/>
                </a:cubicBezTo>
                <a:cubicBezTo>
                  <a:pt x="0" y="45"/>
                  <a:pt x="28" y="45"/>
                  <a:pt x="8" y="45"/>
                </a:cubicBezTo>
                <a:close/>
              </a:path>
            </a:pathLst>
          </a:cu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 flipH="1">
            <a:off x="51480" y="3920760"/>
            <a:ext cx="967320" cy="499320"/>
          </a:xfrm>
          <a:custGeom>
            <a:avLst/>
            <a:gdLst/>
            <a:ahLst/>
            <a:rect l="l" t="t" r="r" b="b"/>
            <a:pathLst>
              <a:path w="624" h="317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432" y="224"/>
                  <a:pt x="520" y="317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5490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 flipH="1">
            <a:off x="62640" y="3536640"/>
            <a:ext cx="967680" cy="500760"/>
          </a:xfrm>
          <a:custGeom>
            <a:avLst/>
            <a:gdLst/>
            <a:ahLst/>
            <a:rect l="l" t="t" r="r" b="b"/>
            <a:pathLst>
              <a:path w="624" h="317">
                <a:moveTo>
                  <a:pt x="0" y="0"/>
                </a:moveTo>
                <a:lnTo>
                  <a:pt x="0" y="272"/>
                </a:lnTo>
                <a:cubicBezTo>
                  <a:pt x="104" y="317"/>
                  <a:pt x="432" y="240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 flipH="1">
            <a:off x="62640" y="2397600"/>
            <a:ext cx="967680" cy="304200"/>
          </a:xfrm>
          <a:custGeom>
            <a:avLst/>
            <a:gdLst/>
            <a:ahLst/>
            <a:rect l="l" t="t" r="r" b="b"/>
            <a:pathLst>
              <a:path w="624" h="370">
                <a:moveTo>
                  <a:pt x="0" y="53"/>
                </a:moveTo>
                <a:lnTo>
                  <a:pt x="0" y="325"/>
                </a:lnTo>
                <a:cubicBezTo>
                  <a:pt x="104" y="370"/>
                  <a:pt x="520" y="370"/>
                  <a:pt x="624" y="325"/>
                </a:cubicBezTo>
                <a:lnTo>
                  <a:pt x="624" y="53"/>
                </a:lnTo>
                <a:cubicBezTo>
                  <a:pt x="584" y="0"/>
                  <a:pt x="488" y="8"/>
                  <a:pt x="384" y="8"/>
                </a:cubicBezTo>
                <a:cubicBezTo>
                  <a:pt x="280" y="8"/>
                  <a:pt x="80" y="44"/>
                  <a:pt x="0" y="53"/>
                </a:cubicBezTo>
                <a:close/>
              </a:path>
            </a:pathLst>
          </a:cu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 flipH="1">
            <a:off x="62640" y="3223800"/>
            <a:ext cx="967680" cy="347040"/>
          </a:xfrm>
          <a:custGeom>
            <a:avLst/>
            <a:gdLst/>
            <a:ahLst/>
            <a:rect l="l" t="t" r="r" b="b"/>
            <a:pathLst>
              <a:path w="624" h="317">
                <a:moveTo>
                  <a:pt x="0" y="0"/>
                </a:moveTo>
                <a:lnTo>
                  <a:pt x="0" y="272"/>
                </a:lnTo>
                <a:cubicBezTo>
                  <a:pt x="104" y="317"/>
                  <a:pt x="520" y="317"/>
                  <a:pt x="624" y="272"/>
                </a:cubicBezTo>
                <a:lnTo>
                  <a:pt x="624" y="0"/>
                </a:lnTo>
                <a:cubicBezTo>
                  <a:pt x="240" y="42"/>
                  <a:pt x="130" y="0"/>
                  <a:pt x="0" y="0"/>
                </a:cubicBezTo>
                <a:close/>
              </a:path>
            </a:pathLst>
          </a:custGeom>
          <a:solidFill>
            <a:srgbClr val="e1e1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 flipH="1">
            <a:off x="62640" y="2931480"/>
            <a:ext cx="967680" cy="427680"/>
          </a:xfrm>
          <a:custGeom>
            <a:avLst/>
            <a:gdLst/>
            <a:ahLst/>
            <a:rect l="l" t="t" r="r" b="b"/>
            <a:pathLst>
              <a:path w="624" h="272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96" y="240"/>
                  <a:pt x="136" y="240"/>
                  <a:pt x="240" y="240"/>
                </a:cubicBezTo>
                <a:cubicBezTo>
                  <a:pt x="344" y="240"/>
                  <a:pt x="528" y="272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66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 flipH="1">
            <a:off x="61920" y="2610360"/>
            <a:ext cx="980280" cy="375840"/>
          </a:xfrm>
          <a:custGeom>
            <a:avLst/>
            <a:gdLst/>
            <a:ahLst/>
            <a:rect l="l" t="t" r="r" b="b"/>
            <a:pathLst>
              <a:path w="632" h="362">
                <a:moveTo>
                  <a:pt x="8" y="45"/>
                </a:moveTo>
                <a:lnTo>
                  <a:pt x="8" y="317"/>
                </a:lnTo>
                <a:cubicBezTo>
                  <a:pt x="48" y="362"/>
                  <a:pt x="144" y="317"/>
                  <a:pt x="248" y="317"/>
                </a:cubicBezTo>
                <a:cubicBezTo>
                  <a:pt x="352" y="317"/>
                  <a:pt x="568" y="362"/>
                  <a:pt x="632" y="317"/>
                </a:cubicBezTo>
                <a:lnTo>
                  <a:pt x="632" y="45"/>
                </a:lnTo>
                <a:cubicBezTo>
                  <a:pt x="544" y="0"/>
                  <a:pt x="208" y="45"/>
                  <a:pt x="104" y="45"/>
                </a:cubicBezTo>
                <a:cubicBezTo>
                  <a:pt x="0" y="45"/>
                  <a:pt x="28" y="45"/>
                  <a:pt x="8" y="45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 flipH="1">
            <a:off x="48240" y="4952880"/>
            <a:ext cx="967320" cy="499320"/>
          </a:xfrm>
          <a:custGeom>
            <a:avLst/>
            <a:gdLst/>
            <a:ahLst/>
            <a:rect l="l" t="t" r="r" b="b"/>
            <a:pathLst>
              <a:path w="624" h="317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432" y="224"/>
                  <a:pt x="520" y="317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 flipH="1">
            <a:off x="59040" y="4533120"/>
            <a:ext cx="967320" cy="502920"/>
          </a:xfrm>
          <a:custGeom>
            <a:avLst/>
            <a:gdLst/>
            <a:ahLst/>
            <a:rect l="l" t="t" r="r" b="b"/>
            <a:pathLst>
              <a:path w="624" h="317">
                <a:moveTo>
                  <a:pt x="0" y="0"/>
                </a:moveTo>
                <a:lnTo>
                  <a:pt x="0" y="272"/>
                </a:lnTo>
                <a:cubicBezTo>
                  <a:pt x="104" y="317"/>
                  <a:pt x="432" y="240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 flipH="1">
            <a:off x="51480" y="5640120"/>
            <a:ext cx="967320" cy="303120"/>
          </a:xfrm>
          <a:custGeom>
            <a:avLst/>
            <a:gdLst/>
            <a:ahLst/>
            <a:rect l="l" t="t" r="r" b="b"/>
            <a:pathLst>
              <a:path w="624" h="370">
                <a:moveTo>
                  <a:pt x="0" y="53"/>
                </a:moveTo>
                <a:lnTo>
                  <a:pt x="0" y="325"/>
                </a:lnTo>
                <a:cubicBezTo>
                  <a:pt x="104" y="370"/>
                  <a:pt x="520" y="370"/>
                  <a:pt x="624" y="325"/>
                </a:cubicBezTo>
                <a:lnTo>
                  <a:pt x="624" y="53"/>
                </a:lnTo>
                <a:cubicBezTo>
                  <a:pt x="584" y="0"/>
                  <a:pt x="488" y="8"/>
                  <a:pt x="384" y="8"/>
                </a:cubicBezTo>
                <a:cubicBezTo>
                  <a:pt x="280" y="8"/>
                  <a:pt x="80" y="44"/>
                  <a:pt x="0" y="53"/>
                </a:cubicBezTo>
                <a:close/>
              </a:path>
            </a:pathLst>
          </a:custGeom>
          <a:solidFill>
            <a:srgbClr val="e1e1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 flipH="1" rot="5400000">
            <a:off x="361800" y="6195600"/>
            <a:ext cx="345960" cy="969120"/>
          </a:xfrm>
          <a:custGeom>
            <a:avLst/>
            <a:gdLst/>
            <a:ahLst/>
            <a:rect l="l" t="t" r="r" b="b"/>
            <a:pathLst>
              <a:path w="291" h="625">
                <a:moveTo>
                  <a:pt x="0" y="624"/>
                </a:moveTo>
                <a:lnTo>
                  <a:pt x="291" y="625"/>
                </a:lnTo>
                <a:lnTo>
                  <a:pt x="291" y="6"/>
                </a:lnTo>
                <a:lnTo>
                  <a:pt x="0" y="0"/>
                </a:lnTo>
                <a:cubicBezTo>
                  <a:pt x="39" y="384"/>
                  <a:pt x="0" y="494"/>
                  <a:pt x="0" y="62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 flipH="1">
            <a:off x="40680" y="6188400"/>
            <a:ext cx="967320" cy="427680"/>
          </a:xfrm>
          <a:custGeom>
            <a:avLst/>
            <a:gdLst/>
            <a:ahLst/>
            <a:rect l="l" t="t" r="r" b="b"/>
            <a:pathLst>
              <a:path w="624" h="272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96" y="240"/>
                  <a:pt x="136" y="240"/>
                  <a:pt x="240" y="240"/>
                </a:cubicBezTo>
                <a:cubicBezTo>
                  <a:pt x="344" y="240"/>
                  <a:pt x="528" y="272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66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 flipH="1">
            <a:off x="40680" y="5873400"/>
            <a:ext cx="980280" cy="375840"/>
          </a:xfrm>
          <a:custGeom>
            <a:avLst/>
            <a:gdLst/>
            <a:ahLst/>
            <a:rect l="l" t="t" r="r" b="b"/>
            <a:pathLst>
              <a:path w="632" h="362">
                <a:moveTo>
                  <a:pt x="8" y="45"/>
                </a:moveTo>
                <a:lnTo>
                  <a:pt x="8" y="317"/>
                </a:lnTo>
                <a:cubicBezTo>
                  <a:pt x="48" y="362"/>
                  <a:pt x="144" y="317"/>
                  <a:pt x="248" y="317"/>
                </a:cubicBezTo>
                <a:cubicBezTo>
                  <a:pt x="352" y="317"/>
                  <a:pt x="568" y="362"/>
                  <a:pt x="632" y="317"/>
                </a:cubicBezTo>
                <a:lnTo>
                  <a:pt x="632" y="45"/>
                </a:lnTo>
                <a:cubicBezTo>
                  <a:pt x="544" y="0"/>
                  <a:pt x="208" y="45"/>
                  <a:pt x="104" y="45"/>
                </a:cubicBezTo>
                <a:cubicBezTo>
                  <a:pt x="0" y="45"/>
                  <a:pt x="28" y="45"/>
                  <a:pt x="8" y="45"/>
                </a:cubicBezTo>
                <a:close/>
              </a:path>
            </a:pathLst>
          </a:cu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 flipH="1" rot="5400000">
            <a:off x="-3102840" y="3097080"/>
            <a:ext cx="6858000" cy="654120"/>
          </a:xfrm>
          <a:custGeom>
            <a:avLst/>
            <a:gdLst/>
            <a:ahLst/>
            <a:rect l="l" t="t" r="r" b="b"/>
            <a:pathLst>
              <a:path w="5762" h="385">
                <a:moveTo>
                  <a:pt x="0" y="196"/>
                </a:moveTo>
                <a:cubicBezTo>
                  <a:pt x="1667" y="385"/>
                  <a:pt x="2275" y="93"/>
                  <a:pt x="5762" y="188"/>
                </a:cubicBezTo>
                <a:lnTo>
                  <a:pt x="5762" y="4"/>
                </a:lnTo>
                <a:lnTo>
                  <a:pt x="0" y="0"/>
                </a:lnTo>
                <a:lnTo>
                  <a:pt x="0" y="19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 flipH="1" rot="5400000">
            <a:off x="-2514240" y="3273120"/>
            <a:ext cx="6856200" cy="300240"/>
          </a:xfrm>
          <a:custGeom>
            <a:avLst/>
            <a:gdLst/>
            <a:ahLst/>
            <a:rect l="l" t="t" r="r" b="b"/>
            <a:pathLst>
              <a:path w="5761" h="189">
                <a:moveTo>
                  <a:pt x="0" y="28"/>
                </a:moveTo>
                <a:cubicBezTo>
                  <a:pt x="961" y="0"/>
                  <a:pt x="4971" y="161"/>
                  <a:pt x="5761" y="0"/>
                </a:cubicBezTo>
                <a:lnTo>
                  <a:pt x="5761" y="189"/>
                </a:lnTo>
                <a:lnTo>
                  <a:pt x="1" y="189"/>
                </a:lnTo>
                <a:lnTo>
                  <a:pt x="0" y="28"/>
                </a:lnTo>
                <a:close/>
              </a:path>
            </a:pathLst>
          </a:custGeom>
          <a:gradFill>
            <a:gsLst>
              <a:gs pos="0">
                <a:srgbClr val="767676"/>
              </a:gs>
              <a:gs pos="100000">
                <a:srgbClr val="ffffff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1173240" y="1981080"/>
            <a:ext cx="77724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3" marL="156204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4" marL="198108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5" marL="198108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6" marL="198108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ftr"/>
          </p:nvPr>
        </p:nvSpPr>
        <p:spPr>
          <a:xfrm>
            <a:off x="3131640" y="6248520"/>
            <a:ext cx="2963880" cy="45720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sldNum"/>
          </p:nvPr>
        </p:nvSpPr>
        <p:spPr>
          <a:xfrm>
            <a:off x="701028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FE1D7992-2B9F-452B-A975-1FB4F2999ED2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 flipH="1" rot="16200000">
            <a:off x="4090320" y="-1577160"/>
            <a:ext cx="987480" cy="9118800"/>
          </a:xfrm>
          <a:custGeom>
            <a:avLst/>
            <a:gdLst/>
            <a:ahLst/>
            <a:rect l="l" t="t" r="r" b="b"/>
            <a:pathLst>
              <a:path w="1000" h="720">
                <a:moveTo>
                  <a:pt x="0" y="0"/>
                </a:moveTo>
                <a:lnTo>
                  <a:pt x="0" y="720"/>
                </a:lnTo>
                <a:lnTo>
                  <a:pt x="1000" y="720"/>
                </a:lnTo>
                <a:lnTo>
                  <a:pt x="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9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"/>
          <p:cNvSpPr/>
          <p:nvPr/>
        </p:nvSpPr>
        <p:spPr>
          <a:xfrm flipH="1" rot="16200000">
            <a:off x="6052320" y="2647800"/>
            <a:ext cx="987480" cy="668160"/>
          </a:xfrm>
          <a:custGeom>
            <a:avLst/>
            <a:gdLst/>
            <a:ahLst/>
            <a:rect l="l" t="t" r="r" b="b"/>
            <a:pathLst>
              <a:path w="624" h="317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432" y="224"/>
                  <a:pt x="520" y="317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5490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3"/>
          <p:cNvSpPr/>
          <p:nvPr/>
        </p:nvSpPr>
        <p:spPr>
          <a:xfrm flipH="1" rot="16200000">
            <a:off x="6591240" y="2647080"/>
            <a:ext cx="987480" cy="669600"/>
          </a:xfrm>
          <a:custGeom>
            <a:avLst/>
            <a:gdLst/>
            <a:ahLst/>
            <a:rect l="l" t="t" r="r" b="b"/>
            <a:pathLst>
              <a:path w="624" h="317">
                <a:moveTo>
                  <a:pt x="0" y="0"/>
                </a:moveTo>
                <a:lnTo>
                  <a:pt x="0" y="272"/>
                </a:lnTo>
                <a:cubicBezTo>
                  <a:pt x="104" y="317"/>
                  <a:pt x="432" y="240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1e1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4"/>
          <p:cNvSpPr/>
          <p:nvPr/>
        </p:nvSpPr>
        <p:spPr>
          <a:xfrm flipH="1" rot="16200000">
            <a:off x="8242920" y="2789640"/>
            <a:ext cx="987480" cy="404280"/>
          </a:xfrm>
          <a:custGeom>
            <a:avLst/>
            <a:gdLst/>
            <a:ahLst/>
            <a:rect l="l" t="t" r="r" b="b"/>
            <a:pathLst>
              <a:path w="624" h="370">
                <a:moveTo>
                  <a:pt x="0" y="53"/>
                </a:moveTo>
                <a:lnTo>
                  <a:pt x="0" y="325"/>
                </a:lnTo>
                <a:cubicBezTo>
                  <a:pt x="104" y="370"/>
                  <a:pt x="520" y="370"/>
                  <a:pt x="624" y="325"/>
                </a:cubicBezTo>
                <a:lnTo>
                  <a:pt x="624" y="53"/>
                </a:lnTo>
                <a:cubicBezTo>
                  <a:pt x="584" y="0"/>
                  <a:pt x="488" y="8"/>
                  <a:pt x="384" y="8"/>
                </a:cubicBezTo>
                <a:cubicBezTo>
                  <a:pt x="280" y="8"/>
                  <a:pt x="80" y="44"/>
                  <a:pt x="0" y="53"/>
                </a:cubicBezTo>
                <a:close/>
              </a:path>
            </a:pathLst>
          </a:custGeom>
          <a:solidFill>
            <a:srgbClr val="5490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5"/>
          <p:cNvSpPr/>
          <p:nvPr/>
        </p:nvSpPr>
        <p:spPr>
          <a:xfrm flipH="1" rot="16200000">
            <a:off x="7095960" y="2748960"/>
            <a:ext cx="987480" cy="466200"/>
          </a:xfrm>
          <a:custGeom>
            <a:avLst/>
            <a:gdLst/>
            <a:ahLst/>
            <a:rect l="l" t="t" r="r" b="b"/>
            <a:pathLst>
              <a:path w="624" h="317">
                <a:moveTo>
                  <a:pt x="0" y="0"/>
                </a:moveTo>
                <a:lnTo>
                  <a:pt x="0" y="272"/>
                </a:lnTo>
                <a:cubicBezTo>
                  <a:pt x="104" y="317"/>
                  <a:pt x="520" y="317"/>
                  <a:pt x="624" y="272"/>
                </a:cubicBezTo>
                <a:lnTo>
                  <a:pt x="624" y="0"/>
                </a:lnTo>
                <a:cubicBezTo>
                  <a:pt x="240" y="42"/>
                  <a:pt x="13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"/>
          <p:cNvSpPr/>
          <p:nvPr/>
        </p:nvSpPr>
        <p:spPr>
          <a:xfrm flipH="1" rot="16200000">
            <a:off x="7448400" y="2694960"/>
            <a:ext cx="987480" cy="574200"/>
          </a:xfrm>
          <a:custGeom>
            <a:avLst/>
            <a:gdLst/>
            <a:ahLst/>
            <a:rect l="l" t="t" r="r" b="b"/>
            <a:pathLst>
              <a:path w="624" h="272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96" y="240"/>
                  <a:pt x="136" y="240"/>
                  <a:pt x="240" y="240"/>
                </a:cubicBezTo>
                <a:cubicBezTo>
                  <a:pt x="344" y="240"/>
                  <a:pt x="528" y="272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66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7"/>
          <p:cNvSpPr/>
          <p:nvPr/>
        </p:nvSpPr>
        <p:spPr>
          <a:xfrm flipH="1" rot="16200000">
            <a:off x="7894080" y="2748600"/>
            <a:ext cx="1000080" cy="499680"/>
          </a:xfrm>
          <a:custGeom>
            <a:avLst/>
            <a:gdLst/>
            <a:ahLst/>
            <a:rect l="l" t="t" r="r" b="b"/>
            <a:pathLst>
              <a:path w="632" h="362">
                <a:moveTo>
                  <a:pt x="8" y="45"/>
                </a:moveTo>
                <a:lnTo>
                  <a:pt x="8" y="317"/>
                </a:lnTo>
                <a:cubicBezTo>
                  <a:pt x="48" y="362"/>
                  <a:pt x="144" y="317"/>
                  <a:pt x="248" y="317"/>
                </a:cubicBezTo>
                <a:cubicBezTo>
                  <a:pt x="352" y="317"/>
                  <a:pt x="568" y="362"/>
                  <a:pt x="632" y="317"/>
                </a:cubicBezTo>
                <a:lnTo>
                  <a:pt x="632" y="45"/>
                </a:lnTo>
                <a:cubicBezTo>
                  <a:pt x="544" y="0"/>
                  <a:pt x="208" y="45"/>
                  <a:pt x="104" y="45"/>
                </a:cubicBezTo>
                <a:cubicBezTo>
                  <a:pt x="0" y="45"/>
                  <a:pt x="28" y="45"/>
                  <a:pt x="8" y="45"/>
                </a:cubicBezTo>
                <a:close/>
              </a:path>
            </a:pathLst>
          </a:cu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8"/>
          <p:cNvSpPr/>
          <p:nvPr/>
        </p:nvSpPr>
        <p:spPr>
          <a:xfrm flipH="1" rot="16200000">
            <a:off x="3062160" y="2642040"/>
            <a:ext cx="987120" cy="667800"/>
          </a:xfrm>
          <a:custGeom>
            <a:avLst/>
            <a:gdLst/>
            <a:ahLst/>
            <a:rect l="l" t="t" r="r" b="b"/>
            <a:pathLst>
              <a:path w="624" h="317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432" y="224"/>
                  <a:pt x="520" y="317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5490a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9"/>
          <p:cNvSpPr/>
          <p:nvPr/>
        </p:nvSpPr>
        <p:spPr>
          <a:xfrm flipH="1" rot="16200000">
            <a:off x="3594960" y="2639160"/>
            <a:ext cx="987480" cy="669600"/>
          </a:xfrm>
          <a:custGeom>
            <a:avLst/>
            <a:gdLst/>
            <a:ahLst/>
            <a:rect l="l" t="t" r="r" b="b"/>
            <a:pathLst>
              <a:path w="624" h="317">
                <a:moveTo>
                  <a:pt x="0" y="0"/>
                </a:moveTo>
                <a:lnTo>
                  <a:pt x="0" y="272"/>
                </a:lnTo>
                <a:cubicBezTo>
                  <a:pt x="104" y="317"/>
                  <a:pt x="432" y="240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0"/>
          <p:cNvSpPr/>
          <p:nvPr/>
        </p:nvSpPr>
        <p:spPr>
          <a:xfrm flipH="1" rot="16200000">
            <a:off x="5249520" y="2781360"/>
            <a:ext cx="987480" cy="404640"/>
          </a:xfrm>
          <a:custGeom>
            <a:avLst/>
            <a:gdLst/>
            <a:ahLst/>
            <a:rect l="l" t="t" r="r" b="b"/>
            <a:pathLst>
              <a:path w="624" h="370">
                <a:moveTo>
                  <a:pt x="0" y="53"/>
                </a:moveTo>
                <a:lnTo>
                  <a:pt x="0" y="325"/>
                </a:lnTo>
                <a:cubicBezTo>
                  <a:pt x="104" y="370"/>
                  <a:pt x="520" y="370"/>
                  <a:pt x="624" y="325"/>
                </a:cubicBezTo>
                <a:lnTo>
                  <a:pt x="624" y="53"/>
                </a:lnTo>
                <a:cubicBezTo>
                  <a:pt x="584" y="0"/>
                  <a:pt x="488" y="8"/>
                  <a:pt x="384" y="8"/>
                </a:cubicBezTo>
                <a:cubicBezTo>
                  <a:pt x="280" y="8"/>
                  <a:pt x="80" y="44"/>
                  <a:pt x="0" y="53"/>
                </a:cubicBezTo>
                <a:close/>
              </a:path>
            </a:pathLst>
          </a:cu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1"/>
          <p:cNvSpPr/>
          <p:nvPr/>
        </p:nvSpPr>
        <p:spPr>
          <a:xfrm flipH="1" rot="16200000">
            <a:off x="4100760" y="2741040"/>
            <a:ext cx="987480" cy="466200"/>
          </a:xfrm>
          <a:custGeom>
            <a:avLst/>
            <a:gdLst/>
            <a:ahLst/>
            <a:rect l="l" t="t" r="r" b="b"/>
            <a:pathLst>
              <a:path w="624" h="317">
                <a:moveTo>
                  <a:pt x="0" y="0"/>
                </a:moveTo>
                <a:lnTo>
                  <a:pt x="0" y="272"/>
                </a:lnTo>
                <a:cubicBezTo>
                  <a:pt x="104" y="317"/>
                  <a:pt x="520" y="317"/>
                  <a:pt x="624" y="272"/>
                </a:cubicBezTo>
                <a:lnTo>
                  <a:pt x="624" y="0"/>
                </a:lnTo>
                <a:cubicBezTo>
                  <a:pt x="240" y="42"/>
                  <a:pt x="130" y="0"/>
                  <a:pt x="0" y="0"/>
                </a:cubicBezTo>
                <a:close/>
              </a:path>
            </a:pathLst>
          </a:custGeom>
          <a:solidFill>
            <a:srgbClr val="e1e1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2"/>
          <p:cNvSpPr/>
          <p:nvPr/>
        </p:nvSpPr>
        <p:spPr>
          <a:xfrm flipH="1" rot="16200000">
            <a:off x="4456080" y="2689920"/>
            <a:ext cx="987120" cy="572400"/>
          </a:xfrm>
          <a:custGeom>
            <a:avLst/>
            <a:gdLst/>
            <a:ahLst/>
            <a:rect l="l" t="t" r="r" b="b"/>
            <a:pathLst>
              <a:path w="624" h="272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96" y="240"/>
                  <a:pt x="136" y="240"/>
                  <a:pt x="240" y="240"/>
                </a:cubicBezTo>
                <a:cubicBezTo>
                  <a:pt x="344" y="240"/>
                  <a:pt x="528" y="272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66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3"/>
          <p:cNvSpPr/>
          <p:nvPr/>
        </p:nvSpPr>
        <p:spPr>
          <a:xfrm flipH="1" rot="16200000">
            <a:off x="4894920" y="2730240"/>
            <a:ext cx="1000080" cy="501120"/>
          </a:xfrm>
          <a:custGeom>
            <a:avLst/>
            <a:gdLst/>
            <a:ahLst/>
            <a:rect l="l" t="t" r="r" b="b"/>
            <a:pathLst>
              <a:path w="632" h="362">
                <a:moveTo>
                  <a:pt x="8" y="45"/>
                </a:moveTo>
                <a:lnTo>
                  <a:pt x="8" y="317"/>
                </a:lnTo>
                <a:cubicBezTo>
                  <a:pt x="48" y="362"/>
                  <a:pt x="144" y="317"/>
                  <a:pt x="248" y="317"/>
                </a:cubicBezTo>
                <a:cubicBezTo>
                  <a:pt x="352" y="317"/>
                  <a:pt x="568" y="362"/>
                  <a:pt x="632" y="317"/>
                </a:cubicBezTo>
                <a:lnTo>
                  <a:pt x="632" y="45"/>
                </a:lnTo>
                <a:cubicBezTo>
                  <a:pt x="544" y="0"/>
                  <a:pt x="208" y="45"/>
                  <a:pt x="104" y="45"/>
                </a:cubicBezTo>
                <a:cubicBezTo>
                  <a:pt x="0" y="45"/>
                  <a:pt x="28" y="45"/>
                  <a:pt x="8" y="45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4"/>
          <p:cNvSpPr/>
          <p:nvPr/>
        </p:nvSpPr>
        <p:spPr>
          <a:xfrm flipH="1" rot="16200000">
            <a:off x="1687320" y="2648160"/>
            <a:ext cx="987480" cy="667800"/>
          </a:xfrm>
          <a:custGeom>
            <a:avLst/>
            <a:gdLst/>
            <a:ahLst/>
            <a:rect l="l" t="t" r="r" b="b"/>
            <a:pathLst>
              <a:path w="624" h="317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432" y="224"/>
                  <a:pt x="520" y="317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5"/>
          <p:cNvSpPr/>
          <p:nvPr/>
        </p:nvSpPr>
        <p:spPr>
          <a:xfrm flipH="1" rot="16200000">
            <a:off x="2220120" y="2647080"/>
            <a:ext cx="987480" cy="669600"/>
          </a:xfrm>
          <a:custGeom>
            <a:avLst/>
            <a:gdLst/>
            <a:ahLst/>
            <a:rect l="l" t="t" r="r" b="b"/>
            <a:pathLst>
              <a:path w="624" h="317">
                <a:moveTo>
                  <a:pt x="0" y="0"/>
                </a:moveTo>
                <a:lnTo>
                  <a:pt x="0" y="272"/>
                </a:lnTo>
                <a:cubicBezTo>
                  <a:pt x="104" y="317"/>
                  <a:pt x="432" y="240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6"/>
          <p:cNvSpPr/>
          <p:nvPr/>
        </p:nvSpPr>
        <p:spPr>
          <a:xfrm flipH="1" rot="16200000">
            <a:off x="884520" y="2778120"/>
            <a:ext cx="987480" cy="404640"/>
          </a:xfrm>
          <a:custGeom>
            <a:avLst/>
            <a:gdLst/>
            <a:ahLst/>
            <a:rect l="l" t="t" r="r" b="b"/>
            <a:pathLst>
              <a:path w="624" h="370">
                <a:moveTo>
                  <a:pt x="0" y="53"/>
                </a:moveTo>
                <a:lnTo>
                  <a:pt x="0" y="325"/>
                </a:lnTo>
                <a:cubicBezTo>
                  <a:pt x="104" y="370"/>
                  <a:pt x="520" y="370"/>
                  <a:pt x="624" y="325"/>
                </a:cubicBezTo>
                <a:lnTo>
                  <a:pt x="624" y="53"/>
                </a:lnTo>
                <a:cubicBezTo>
                  <a:pt x="584" y="0"/>
                  <a:pt x="488" y="8"/>
                  <a:pt x="384" y="8"/>
                </a:cubicBezTo>
                <a:cubicBezTo>
                  <a:pt x="280" y="8"/>
                  <a:pt x="80" y="44"/>
                  <a:pt x="0" y="53"/>
                </a:cubicBezTo>
                <a:close/>
              </a:path>
            </a:pathLst>
          </a:custGeom>
          <a:solidFill>
            <a:srgbClr val="e1e1b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7"/>
          <p:cNvSpPr/>
          <p:nvPr/>
        </p:nvSpPr>
        <p:spPr>
          <a:xfrm flipH="1">
            <a:off x="-3240" y="2479680"/>
            <a:ext cx="461520" cy="988920"/>
          </a:xfrm>
          <a:custGeom>
            <a:avLst/>
            <a:gdLst/>
            <a:ahLst/>
            <a:rect l="l" t="t" r="r" b="b"/>
            <a:pathLst>
              <a:path w="291" h="625">
                <a:moveTo>
                  <a:pt x="0" y="624"/>
                </a:moveTo>
                <a:lnTo>
                  <a:pt x="291" y="625"/>
                </a:lnTo>
                <a:lnTo>
                  <a:pt x="291" y="6"/>
                </a:lnTo>
                <a:lnTo>
                  <a:pt x="0" y="0"/>
                </a:lnTo>
                <a:cubicBezTo>
                  <a:pt x="39" y="384"/>
                  <a:pt x="0" y="494"/>
                  <a:pt x="0" y="62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8"/>
          <p:cNvSpPr/>
          <p:nvPr/>
        </p:nvSpPr>
        <p:spPr>
          <a:xfrm flipH="1" rot="16200000">
            <a:off x="90720" y="2689560"/>
            <a:ext cx="987120" cy="572760"/>
          </a:xfrm>
          <a:custGeom>
            <a:avLst/>
            <a:gdLst/>
            <a:ahLst/>
            <a:rect l="l" t="t" r="r" b="b"/>
            <a:pathLst>
              <a:path w="624" h="272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96" y="240"/>
                  <a:pt x="136" y="240"/>
                  <a:pt x="240" y="240"/>
                </a:cubicBezTo>
                <a:cubicBezTo>
                  <a:pt x="344" y="240"/>
                  <a:pt x="528" y="272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66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9"/>
          <p:cNvSpPr/>
          <p:nvPr/>
        </p:nvSpPr>
        <p:spPr>
          <a:xfrm flipH="1" rot="16200000">
            <a:off x="523080" y="2729880"/>
            <a:ext cx="1000080" cy="501480"/>
          </a:xfrm>
          <a:custGeom>
            <a:avLst/>
            <a:gdLst/>
            <a:ahLst/>
            <a:rect l="l" t="t" r="r" b="b"/>
            <a:pathLst>
              <a:path w="632" h="362">
                <a:moveTo>
                  <a:pt x="8" y="45"/>
                </a:moveTo>
                <a:lnTo>
                  <a:pt x="8" y="317"/>
                </a:lnTo>
                <a:cubicBezTo>
                  <a:pt x="48" y="362"/>
                  <a:pt x="144" y="317"/>
                  <a:pt x="248" y="317"/>
                </a:cubicBezTo>
                <a:cubicBezTo>
                  <a:pt x="352" y="317"/>
                  <a:pt x="568" y="362"/>
                  <a:pt x="632" y="317"/>
                </a:cubicBezTo>
                <a:lnTo>
                  <a:pt x="632" y="45"/>
                </a:lnTo>
                <a:cubicBezTo>
                  <a:pt x="544" y="0"/>
                  <a:pt x="208" y="45"/>
                  <a:pt x="104" y="45"/>
                </a:cubicBezTo>
                <a:cubicBezTo>
                  <a:pt x="0" y="45"/>
                  <a:pt x="28" y="45"/>
                  <a:pt x="8" y="45"/>
                </a:cubicBezTo>
                <a:close/>
              </a:path>
            </a:pathLst>
          </a:custGeom>
          <a:solidFill>
            <a:srgbClr val="00336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0"/>
          <p:cNvSpPr/>
          <p:nvPr/>
        </p:nvSpPr>
        <p:spPr>
          <a:xfrm flipH="1">
            <a:off x="-3960" y="2438280"/>
            <a:ext cx="9145800" cy="654120"/>
          </a:xfrm>
          <a:custGeom>
            <a:avLst/>
            <a:gdLst/>
            <a:ahLst/>
            <a:rect l="l" t="t" r="r" b="b"/>
            <a:pathLst>
              <a:path w="5762" h="385">
                <a:moveTo>
                  <a:pt x="0" y="196"/>
                </a:moveTo>
                <a:cubicBezTo>
                  <a:pt x="1667" y="385"/>
                  <a:pt x="2275" y="93"/>
                  <a:pt x="5762" y="188"/>
                </a:cubicBezTo>
                <a:lnTo>
                  <a:pt x="5762" y="4"/>
                </a:lnTo>
                <a:lnTo>
                  <a:pt x="0" y="0"/>
                </a:lnTo>
                <a:lnTo>
                  <a:pt x="0" y="196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767676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1"/>
          <p:cNvSpPr/>
          <p:nvPr/>
        </p:nvSpPr>
        <p:spPr>
          <a:xfrm flipH="1">
            <a:off x="-3960" y="3201840"/>
            <a:ext cx="9144360" cy="300240"/>
          </a:xfrm>
          <a:custGeom>
            <a:avLst/>
            <a:gdLst/>
            <a:ahLst/>
            <a:rect l="l" t="t" r="r" b="b"/>
            <a:pathLst>
              <a:path w="5761" h="189">
                <a:moveTo>
                  <a:pt x="0" y="28"/>
                </a:moveTo>
                <a:cubicBezTo>
                  <a:pt x="961" y="0"/>
                  <a:pt x="4971" y="161"/>
                  <a:pt x="5761" y="0"/>
                </a:cubicBezTo>
                <a:lnTo>
                  <a:pt x="5761" y="189"/>
                </a:lnTo>
                <a:lnTo>
                  <a:pt x="1" y="189"/>
                </a:lnTo>
                <a:lnTo>
                  <a:pt x="0" y="28"/>
                </a:lnTo>
                <a:close/>
              </a:path>
            </a:pathLst>
          </a:custGeom>
          <a:gradFill>
            <a:gsLst>
              <a:gs pos="0">
                <a:srgbClr val="767676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22"/>
          <p:cNvSpPr>
            <a:spLocks noGrp="1"/>
          </p:cNvSpPr>
          <p:nvPr>
            <p:ph type="title"/>
          </p:nvPr>
        </p:nvSpPr>
        <p:spPr>
          <a:xfrm>
            <a:off x="1173240" y="456840"/>
            <a:ext cx="7772400" cy="1143000"/>
          </a:xfrm>
          <a:prstGeom prst="rect">
            <a:avLst/>
          </a:prstGeom>
        </p:spPr>
        <p:txBody>
          <a:bodyPr lIns="90000" rIns="90000" tIns="46800" bIns="46800" anchor="ctr"/>
          <a:p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83" name="PlaceHolder 23"/>
          <p:cNvSpPr>
            <a:spLocks noGrp="1"/>
          </p:cNvSpPr>
          <p:nvPr>
            <p:ph type="body"/>
          </p:nvPr>
        </p:nvSpPr>
        <p:spPr>
          <a:xfrm>
            <a:off x="1173240" y="1981080"/>
            <a:ext cx="7772400" cy="41148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3" marL="156204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4" marL="198108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5" marL="198108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6" marL="198108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4"/>
          <p:cNvSpPr>
            <a:spLocks noGrp="1"/>
          </p:cNvSpPr>
          <p:nvPr>
            <p:ph type="dt"/>
          </p:nvPr>
        </p:nvSpPr>
        <p:spPr>
          <a:xfrm>
            <a:off x="116676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5"/>
          <p:cNvSpPr>
            <a:spLocks noGrp="1"/>
          </p:cNvSpPr>
          <p:nvPr>
            <p:ph type="ftr"/>
          </p:nvPr>
        </p:nvSpPr>
        <p:spPr>
          <a:xfrm>
            <a:off x="3581280" y="6248520"/>
            <a:ext cx="2895840" cy="457200"/>
          </a:xfrm>
          <a:prstGeom prst="rect">
            <a:avLst/>
          </a:prstGeom>
        </p:spPr>
        <p:txBody>
          <a:bodyPr lIns="90000" rIns="90000" tIns="46800" bIns="46800"/>
          <a:p>
            <a:pPr/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6"/>
          <p:cNvSpPr>
            <a:spLocks noGrp="1"/>
          </p:cNvSpPr>
          <p:nvPr>
            <p:ph type="sldNum"/>
          </p:nvPr>
        </p:nvSpPr>
        <p:spPr>
          <a:xfrm>
            <a:off x="7010280" y="6248520"/>
            <a:ext cx="1905120" cy="457200"/>
          </a:xfrm>
          <a:prstGeom prst="rect">
            <a:avLst/>
          </a:prstGeom>
        </p:spPr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20F43EBB-C392-46DF-951B-718D6C9FE687}" type="slidenum">
              <a:rPr b="0" lang="fr-FR" sz="1400" spc="-1" strike="noStrike">
                <a:solidFill>
                  <a:srgbClr val="000000"/>
                </a:solidFill>
                <a:latin typeface="Arial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ww.unicode.org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F747E5B7-B498-4D80-9F94-683CF23A81C3}" type="slidenum">
              <a:rPr b="0" lang="fr-FR" sz="1400" spc="-1" strike="noStrike">
                <a:solidFill>
                  <a:srgbClr val="000000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14240" y="9997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b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 problèmes et solutions informatiques 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spcBef>
                <a:spcPts val="799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799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Béatrice Daille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799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Université de Nantes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598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inspiré de J. Jurasky, L. Danlos et d’autres collègues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598"/>
              </a:spcBef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6672748E-CC00-4DF5-BC05-CC6AC88409A4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Codes  normalisés (1)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1116000" y="162864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97"/>
              </a:spcBef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ASCII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– Norme ISO 646 en 1963, puis en 1988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7 bits (128 caractères)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universel : inclus dans les autres codes utilisés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1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Codage 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0 à 31 : caractères de contrôle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32 à 47 : signes de ponctuation et opérateurs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48 à 57 : chiffres 0 à 9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65 à 90 : lettres majuscules (sans accent)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97 à 122 : lettres minuscules (sans accent)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Textes de la langue anglaise uniquement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en-US" sz="4400" spc="-1" strike="noStrike">
                <a:solidFill>
                  <a:srgbClr val="3366cc"/>
                </a:solidFill>
                <a:latin typeface="Arial"/>
              </a:rPr>
              <a:t>Code ASCII – Table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pic>
        <p:nvPicPr>
          <p:cNvPr id="171" name="Espace réservé du contenu 5" descr="ascii-table.gif"/>
          <p:cNvPicPr/>
          <p:nvPr/>
        </p:nvPicPr>
        <p:blipFill>
          <a:blip r:embed="rId1"/>
          <a:stretch/>
        </p:blipFill>
        <p:spPr>
          <a:xfrm>
            <a:off x="1476360" y="1700280"/>
            <a:ext cx="2924280" cy="372420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9B4C739F-F108-416D-A33B-1DBEBB2E1ADA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5219640" y="1700280"/>
            <a:ext cx="288144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Caractère : C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Nom : c majuscule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Décimal : 67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Hexadécimal : 43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Octal : 0103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Binaire : 010000011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7C541822-84E3-481F-AC69-514A8671728E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Codes normalisés (2)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78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ISO Latin n 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(1987- 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8 bits (256 caractères)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128 premiers caractères : caractères ASCII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10 groupes : 128 autres caractères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ISO-8859-1 ou ISO-LATIN-1 ou LATIN-1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just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Langues de l’Europe de l’Ouest : allemand, anglais, danois, espagnol, féroïen, finnois, français, islandais, italien, néerlandais, norvégien, portugais, suédois.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595361CD-BDE4-45DF-A56D-E40100194787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Codes normalisés (3)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82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97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UNICODE   1993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99ccff"/>
                </a:solidFill>
                <a:latin typeface="Arial"/>
                <a:hlinkClick r:id="rId1"/>
              </a:rPr>
              <a:t>http://www.unicode.org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just"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consortium Unicode (1989) : IS0 + constructeurs ordinateurs +  …   (Apple, IBM, Microsoft, etc.)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just"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10 principes (universalité, efficacité, …)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just"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16 bits (65 536 caractères)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ISO/IEC 10646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32 bits (4 milliards de caractères)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UTF8 : Unicode sur 1 à 4 octets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en-US" sz="4400" spc="-1" strike="noStrike">
                <a:solidFill>
                  <a:srgbClr val="3366cc"/>
                </a:solidFill>
                <a:latin typeface="Arial"/>
              </a:rPr>
              <a:t>UTF8 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lvl="1" marL="342720" indent="-342720">
              <a:spcBef>
                <a:spcPts val="697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Implémentation de Unicode 5.0 (2006) : codage de taille variable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742680" indent="-342720">
              <a:spcBef>
                <a:spcPts val="598"/>
              </a:spcBef>
              <a:buClr>
                <a:srgbClr val="0099cc"/>
              </a:buClr>
              <a:buSzPct val="70000"/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1 octet (8 bits) : caractères ASCII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742680" indent="-342720">
              <a:spcBef>
                <a:spcPts val="598"/>
              </a:spcBef>
              <a:buClr>
                <a:srgbClr val="0099cc"/>
              </a:buClr>
              <a:buSzPct val="70000"/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2 octets  (16 bits) : ISO-8859 (Latin1) + caractères alphabétiques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742680" indent="-342720">
              <a:spcBef>
                <a:spcPts val="598"/>
              </a:spcBef>
              <a:buClr>
                <a:srgbClr val="0099cc"/>
              </a:buClr>
              <a:buSzPct val="70000"/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3 octets  (24 bits) : Chinois, Japonais, Coréen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742680" indent="-342720">
              <a:spcBef>
                <a:spcPts val="598"/>
              </a:spcBef>
              <a:buClr>
                <a:srgbClr val="0099cc"/>
              </a:buClr>
              <a:buSzPct val="70000"/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4 octets : tous les autres caractères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400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400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E274EE0A-4BC4-4FA7-A197-805172177C40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en-US" sz="4400" spc="-1" strike="noStrike">
                <a:solidFill>
                  <a:srgbClr val="3366cc"/>
                </a:solidFill>
                <a:latin typeface="Arial"/>
              </a:rPr>
              <a:t>UTF8 – Exemple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pic>
        <p:nvPicPr>
          <p:cNvPr id="188" name="Espace réservé du contenu 5" descr="nls81031.gif"/>
          <p:cNvPicPr/>
          <p:nvPr/>
        </p:nvPicPr>
        <p:blipFill>
          <a:blip r:embed="rId1"/>
          <a:stretch/>
        </p:blipFill>
        <p:spPr>
          <a:xfrm>
            <a:off x="2697120" y="3228840"/>
            <a:ext cx="4724280" cy="1619280"/>
          </a:xfrm>
          <a:prstGeom prst="rect">
            <a:avLst/>
          </a:prstGeom>
          <a:ln>
            <a:noFill/>
          </a:ln>
        </p:spPr>
      </p:pic>
      <p:sp>
        <p:nvSpPr>
          <p:cNvPr id="189" name="CustomShape 2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4261FDAD-D3C0-4537-8B46-568A83FC7332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598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Codage des caractères d’Unicode sous forme de séquences de un à quatre octets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Commandes LINUX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Détection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100000"/>
              </a:lnSpc>
              <a:spcBef>
                <a:spcPts val="598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echo -n é | wc -c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100000"/>
              </a:lnSpc>
              <a:spcBef>
                <a:spcPts val="598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file –i fichier.txt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100000"/>
              </a:lnSpc>
              <a:spcBef>
                <a:spcPts val="598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utrac –p fichier.txt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Conversion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100000"/>
              </a:lnSpc>
              <a:spcBef>
                <a:spcPts val="499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iconv -f iso-8859-1 -t utf-8 entree.txt –o sortie.txt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100000"/>
              </a:lnSpc>
              <a:spcBef>
                <a:spcPts val="499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iconv -f utf-8 -t iso-8859-1 –o entree.txt sortie.txt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F78AF77D-E189-49C8-9459-66A64C79C9E8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B8B8E834-1C3D-48FF-9875-61C686C564B0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b"/>
          <a:p>
            <a:pPr/>
            <a:r>
              <a:rPr b="0" lang="fr-FR" sz="4000" spc="-1" strike="noStrike">
                <a:solidFill>
                  <a:srgbClr val="3366cc"/>
                </a:solidFill>
                <a:latin typeface="Arial"/>
              </a:rPr>
              <a:t>Chaîne de caractères / Mot (au sens informatique)</a:t>
            </a:r>
            <a:endParaRPr b="0" lang="fr-FR" sz="40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/>
          </a:bodyPr>
          <a:p>
            <a:pPr marL="342720" indent="-342720" algn="just">
              <a:spcBef>
                <a:spcPts val="697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Une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chaîne de caractères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est une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séquence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de caractères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 algn="just">
              <a:spcBef>
                <a:spcPts val="697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Un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séparateur de mot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est un caractère particulier de l’alphabet qui permet de délimiter le mot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 algn="just">
              <a:spcBef>
                <a:spcPts val="697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Un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mot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est une séquence de lettres comprise entre 2 séparateurs de mots consécutifs 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                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870F2F7E-E8AC-4EA0-AC9F-AA7CC51AC993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Phrase (au sens informatique)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 algn="just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Un </a:t>
            </a:r>
            <a:r>
              <a:rPr b="1" lang="fr-FR" sz="3200" spc="-1" strike="noStrike">
                <a:solidFill>
                  <a:srgbClr val="000000"/>
                </a:solidFill>
                <a:latin typeface="Arial"/>
              </a:rPr>
              <a:t>délimiteur de phrase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est un caractère particulier de l’alphabet qui permet de délimiter la phrase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 algn="just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Une </a:t>
            </a:r>
            <a:r>
              <a:rPr b="1" lang="fr-FR" sz="3200" spc="-1" strike="noStrike">
                <a:solidFill>
                  <a:srgbClr val="000000"/>
                </a:solidFill>
                <a:latin typeface="Arial"/>
              </a:rPr>
              <a:t>phrase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est une séquence de caractères comprise entre 2 séparateurs de phrases consécutifs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C4E801B8-AD45-4FFA-B545-090B6F4ABFCF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Texte et Tris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Occurrence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: l’apparition d’une chaîne de caractères dans un texte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Fréquence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: nombre d’occurrences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Hapax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: fréquence 1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Tris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liste de fréquence : listes des occurrences accompagnées de leur fréquence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Autres listes : liste alphabétique, liste de première apparition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35C1409F-D734-4045-AFC0-1A3FF688010E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507960" y="152280"/>
            <a:ext cx="8128080" cy="6096240"/>
          </a:xfrm>
          <a:prstGeom prst="rect">
            <a:avLst/>
          </a:prstGeom>
          <a:ln>
            <a:noFill/>
          </a:ln>
        </p:spPr>
      </p:pic>
      <p:sp>
        <p:nvSpPr>
          <p:cNvPr id="135" name="TextShape 3"/>
          <p:cNvSpPr txBox="1"/>
          <p:nvPr/>
        </p:nvSpPr>
        <p:spPr>
          <a:xfrm>
            <a:off x="838080" y="456840"/>
            <a:ext cx="7772400" cy="1143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lIns="90360" rIns="90360" tIns="44280" bIns="44280"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2001,</a:t>
            </a:r>
            <a:r>
              <a:rPr b="0" lang="fr-FR" sz="3600" spc="-1" strike="noStrike">
                <a:solidFill>
                  <a:srgbClr val="3366cc"/>
                </a:solidFill>
                <a:latin typeface="Arial"/>
              </a:rPr>
              <a:t> </a:t>
            </a:r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L’Odyssée de l’espace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685800" y="1773360"/>
            <a:ext cx="7772400" cy="2038680"/>
          </a:xfrm>
          <a:prstGeom prst="rect">
            <a:avLst/>
          </a:prstGeom>
          <a:solidFill>
            <a:srgbClr val="ffcc00">
              <a:alpha val="50000"/>
            </a:srgbClr>
          </a:solidFill>
          <a:ln>
            <a:noFill/>
          </a:ln>
        </p:spPr>
        <p:txBody>
          <a:bodyPr lIns="90360" rIns="90360" tIns="44280" bIns="44280">
            <a:normAutofit/>
          </a:bodyPr>
          <a:p>
            <a:pPr marL="342720" indent="-342720">
              <a:spcBef>
                <a:spcPts val="799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L’ordinateur HAL comprend l ’homme, dialogue avec lui dans sa langue, exécute ses commandes, et ressent des émotions.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0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0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set>
                                <p:cBhvr>
                                  <p:cTn id="18" dur="1" fill="hold">
                                    <p:stCondLst>
                                      <p:cond delay="0"/>
                                    </p:stCondLst>
                                  </p:cTn>
                                  <p:tgtEl>
                                    <p:spTgt spid="134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EA14BED8-3E71-43BF-8767-A756CE8D9499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Loi de Zipf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 algn="just">
              <a:lnSpc>
                <a:spcPct val="90000"/>
              </a:lnSpc>
              <a:spcBef>
                <a:spcPts val="697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Dans les années 30, un scientifique de l'université de Harvard, </a:t>
            </a: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G.K. Zipf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, a montré qu'en classant les mots d'un texte par fréquence décroissante, on  observe que la fréquence d'utilisation d'un mot est inversement proportionnelle à son rang, r. Cette  loi peut s'exprimer de la manière suivante : 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Fréquence d'un mot de rang r = (Fréquence du mot de rang 1) / r 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3B97A339-499B-4B3F-B59A-260BBEA39C8C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Loi de Zipf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pic>
        <p:nvPicPr>
          <p:cNvPr id="215" name="Picture 4" descr=""/>
          <p:cNvPicPr/>
          <p:nvPr/>
        </p:nvPicPr>
        <p:blipFill>
          <a:blip r:embed="rId1"/>
          <a:stretch/>
        </p:blipFill>
        <p:spPr>
          <a:xfrm>
            <a:off x="2487600" y="2238480"/>
            <a:ext cx="5143680" cy="360036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Liste de fréquence des mots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499"/>
              </a:spcBef>
            </a:pPr>
            <a:r>
              <a:rPr b="1" lang="fr-FR" sz="2000" spc="-1" strike="noStrike">
                <a:solidFill>
                  <a:srgbClr val="000000"/>
                </a:solidFill>
                <a:latin typeface="Arial"/>
              </a:rPr>
              <a:t>Le Cid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499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Rang 1 429 </a:t>
            </a:r>
            <a:r>
              <a:rPr b="0" i="1" lang="fr-FR" sz="2000" spc="-1" strike="noStrike">
                <a:solidFill>
                  <a:srgbClr val="000000"/>
                </a:solidFill>
                <a:latin typeface="Arial"/>
              </a:rPr>
              <a:t>de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2 264 </a:t>
            </a:r>
            <a:r>
              <a:rPr b="0" i="1" lang="fr-FR" sz="2000" spc="-1" strike="noStrike">
                <a:solidFill>
                  <a:srgbClr val="000000"/>
                </a:solidFill>
                <a:latin typeface="Arial"/>
              </a:rPr>
              <a:t>l’</a:t>
            </a:r>
            <a:r>
              <a:rPr b="1" i="1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3 259 </a:t>
            </a:r>
            <a:r>
              <a:rPr b="0" i="1" lang="fr-FR" sz="2000" spc="-1" strike="noStrike">
                <a:solidFill>
                  <a:srgbClr val="000000"/>
                </a:solidFill>
                <a:latin typeface="Arial"/>
              </a:rPr>
              <a:t>?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499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4 258 et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5 245 un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6 230 en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499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7 229 le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8 220 que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9 201 mon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499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10 198 est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 u="sng">
                <a:solidFill>
                  <a:srgbClr val="000000"/>
                </a:solidFill>
                <a:uFillTx/>
                <a:latin typeface="Arial"/>
              </a:rPr>
              <a:t>11 191 Et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12 189 d’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499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13 187 je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14 177 la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15 167 il    ….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499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16 155 vous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17 151 qu’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fr-FR" sz="2000" spc="-1" strike="noStrike">
                <a:solidFill>
                  <a:srgbClr val="000000"/>
                </a:solidFill>
                <a:latin typeface="Arial"/>
              </a:rPr>
              <a:t>40  67  Rodrigue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499"/>
              </a:spcBef>
            </a:pPr>
            <a:r>
              <a:rPr b="1" lang="fr-FR" sz="2000" spc="-1" strike="noStrike">
                <a:solidFill>
                  <a:srgbClr val="000000"/>
                </a:solidFill>
                <a:latin typeface="Arial"/>
              </a:rPr>
              <a:t>Le journal Le Monde (10 ans)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499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Rang 1   16 702 498  </a:t>
            </a:r>
            <a:r>
              <a:rPr b="0" i="1" lang="fr-FR" sz="2000" spc="-1" strike="noStrike">
                <a:solidFill>
                  <a:srgbClr val="000000"/>
                </a:solidFill>
                <a:latin typeface="Arial"/>
              </a:rPr>
              <a:t>de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499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Rang 2    9 239 401    </a:t>
            </a:r>
            <a:r>
              <a:rPr b="0" i="1" lang="fr-FR" sz="2000" spc="-1" strike="noStrike">
                <a:solidFill>
                  <a:srgbClr val="000000"/>
                </a:solidFill>
                <a:latin typeface="Arial"/>
              </a:rPr>
              <a:t>la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499"/>
              </a:spcBef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Rang 3    7 048 266    </a:t>
            </a:r>
            <a:r>
              <a:rPr b="0" i="1" lang="fr-FR" sz="2000" spc="-1" strike="noStrike">
                <a:solidFill>
                  <a:srgbClr val="000000"/>
                </a:solidFill>
                <a:latin typeface="Arial"/>
              </a:rPr>
              <a:t>le  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8BA08685-4FB4-4BB9-84C8-30E89F20E505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50868BED-5468-4D53-82CC-536FD17E79C5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Plan de l’exposé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23" name="TextShape 4"/>
          <p:cNvSpPr txBox="1"/>
          <p:nvPr/>
        </p:nvSpPr>
        <p:spPr>
          <a:xfrm>
            <a:off x="1143000" y="1676520"/>
            <a:ext cx="7772400" cy="4419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609480" indent="-609480">
              <a:spcBef>
                <a:spcPts val="799"/>
              </a:spcBef>
              <a:buClr>
                <a:srgbClr val="0099cc"/>
              </a:buClr>
              <a:buSzPct val="70000"/>
              <a:buFont typeface="Arial"/>
              <a:buAutoNum type="arabicPeriod"/>
            </a:pPr>
            <a:r>
              <a:rPr b="1" i="1" lang="fr-FR" sz="3200" spc="-1" strike="noStrike">
                <a:solidFill>
                  <a:srgbClr val="000000"/>
                </a:solidFill>
                <a:latin typeface="Arial"/>
              </a:rPr>
              <a:t>Les bases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spcBef>
                <a:spcPts val="799"/>
              </a:spcBef>
              <a:buClr>
                <a:srgbClr val="0099cc"/>
              </a:buClr>
              <a:buSzPct val="70000"/>
              <a:buFont typeface="Arial"/>
              <a:buAutoNum type="arabicPeriod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Application bluffante : ELIZA (1966)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spcBef>
                <a:spcPts val="799"/>
              </a:spcBef>
              <a:buClr>
                <a:srgbClr val="0099cc"/>
              </a:buClr>
              <a:buSzPct val="70000"/>
              <a:buFont typeface="Arial"/>
              <a:buAutoNum type="arabicPeriod"/>
            </a:pPr>
            <a:r>
              <a:rPr b="1" i="1" lang="fr-FR" sz="3200" spc="-1" strike="noStrike">
                <a:solidFill>
                  <a:srgbClr val="000000"/>
                </a:solidFill>
                <a:latin typeface="Arial"/>
              </a:rPr>
              <a:t>Recherche de motifs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990360" indent="-533160">
              <a:spcBef>
                <a:spcPts val="697"/>
              </a:spcBef>
              <a:buClr>
                <a:srgbClr val="000000"/>
              </a:buClr>
              <a:buFont typeface="Monotype Sorts" charset="2"/>
              <a:buChar char=""/>
            </a:pPr>
            <a:r>
              <a:rPr b="1" i="1" lang="fr-FR" sz="2800" spc="-1" strike="noStrike">
                <a:solidFill>
                  <a:srgbClr val="000000"/>
                </a:solidFill>
                <a:latin typeface="Arial"/>
              </a:rPr>
              <a:t>Expressions rationnelles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990360" indent="-533160">
              <a:spcBef>
                <a:spcPts val="697"/>
              </a:spcBef>
              <a:buClr>
                <a:srgbClr val="000000"/>
              </a:buClr>
              <a:buFont typeface="Monotype Sorts" charset="2"/>
              <a:buChar char=""/>
            </a:pPr>
            <a:r>
              <a:rPr b="1" i="1" lang="fr-FR" sz="2800" spc="-1" strike="noStrike">
                <a:solidFill>
                  <a:srgbClr val="000000"/>
                </a:solidFill>
                <a:latin typeface="Arial"/>
              </a:rPr>
              <a:t>Automates à états finis</a:t>
            </a:r>
            <a:r>
              <a:rPr b="0" lang="fr-FR" sz="2800" spc="-1" strike="noStrike">
                <a:solidFill>
                  <a:srgbClr val="cc00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cc0000"/>
                </a:solidFill>
                <a:latin typeface="Arial"/>
              </a:rPr>
              <a:t>	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22" dur="indefinite" restart="never" nodeType="tmRoot">
          <p:childTnLst>
            <p:seq>
              <p:cTn id="123" dur="indefinite" nodeType="mainSeq"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3" dur="500"/>
                                        <p:tgtEl>
                                          <p:spTgt spid="223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8" dur="500"/>
                                        <p:tgtEl>
                                          <p:spTgt spid="223">
                                            <p:txEl>
                                              <p:pRg st="1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3" dur="500"/>
                                        <p:tgtEl>
                                          <p:spTgt spid="223">
                                            <p:txEl>
                                              <p:pRg st="47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6" dur="500"/>
                                        <p:tgtEl>
                                          <p:spTgt spid="223">
                                            <p:txEl>
                                              <p:pRg st="67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9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9" dur="500"/>
                                        <p:tgtEl>
                                          <p:spTgt spid="223">
                                            <p:txEl>
                                              <p:pRg st="92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31DB6630-7AF4-4966-BB22-C4EB58D5F15F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Eliza </a:t>
            </a:r>
            <a:b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(J. Weizenbaum, MIT, 1966)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355400" y="2057400"/>
            <a:ext cx="6319080" cy="106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Simulation de dialogue </a:t>
            </a:r>
            <a:r>
              <a:rPr b="0" lang="fr-FR" sz="3200" spc="-1" strike="noStrike">
                <a:solidFill>
                  <a:srgbClr val="339966"/>
                </a:solidFill>
                <a:latin typeface="Arial"/>
              </a:rPr>
              <a:t>écrit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entre </a:t>
            </a:r>
            <a:endParaRPr b="0" lang="fr-FR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3366"/>
                </a:solidFill>
                <a:latin typeface="Arial"/>
              </a:rPr>
              <a:t>un psychothérapeute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et </a:t>
            </a:r>
            <a:r>
              <a:rPr b="0" lang="fr-FR" sz="3200" spc="-1" strike="noStrike">
                <a:solidFill>
                  <a:srgbClr val="ff3300"/>
                </a:solidFill>
                <a:latin typeface="Arial"/>
              </a:rPr>
              <a:t>un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3200" spc="-1" strike="noStrike">
                <a:solidFill>
                  <a:srgbClr val="ff3300"/>
                </a:solidFill>
                <a:latin typeface="Arial"/>
              </a:rPr>
              <a:t>patient</a:t>
            </a:r>
            <a:endParaRPr b="0" lang="fr-FR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166040" y="3505320"/>
            <a:ext cx="71330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>
              <a:lnSpc>
                <a:spcPct val="100000"/>
              </a:lnSpc>
            </a:pPr>
            <a:r>
              <a:rPr b="0" lang="fr-FR" sz="3200" spc="-1" strike="noStrike">
                <a:solidFill>
                  <a:srgbClr val="003366"/>
                </a:solidFill>
                <a:latin typeface="Arial"/>
              </a:rPr>
              <a:t>Le psychothérapeute est un ordinateur</a:t>
            </a:r>
            <a:endParaRPr b="0" lang="fr-FR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83E95647-A757-49C7-965C-171F6AF5DC44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Eliza : exemples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32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3366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3366"/>
                </a:solidFill>
                <a:latin typeface="Arial"/>
              </a:rPr>
              <a:t>Bonjour, je suis votre psychothérapeute. Parlez moi de vos problèmes.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ff3300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ff3300"/>
                </a:solidFill>
                <a:latin typeface="Arial"/>
              </a:rPr>
              <a:t>Je suis très angoissé.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3366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3366"/>
                </a:solidFill>
                <a:latin typeface="Arial"/>
              </a:rPr>
              <a:t>Pourquoi dites-vous que vous êtes très angoissé ?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ff3300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ff3300"/>
                </a:solidFill>
                <a:latin typeface="Arial"/>
              </a:rPr>
              <a:t>C’est à cause de ma femme.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3366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3366"/>
                </a:solidFill>
                <a:latin typeface="Arial"/>
              </a:rPr>
              <a:t>Parlez-moi de votre famille.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8" dur="500"/>
                                        <p:tgtEl>
                                          <p:spTgt spid="232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3" dur="500"/>
                                        <p:tgtEl>
                                          <p:spTgt spid="232">
                                            <p:txEl>
                                              <p:pRg st="70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9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8" dur="500"/>
                                        <p:tgtEl>
                                          <p:spTgt spid="232">
                                            <p:txEl>
                                              <p:pRg st="93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43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3" dur="500"/>
                                        <p:tgtEl>
                                          <p:spTgt spid="232">
                                            <p:txEl>
                                              <p:pRg st="143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70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8" dur="500"/>
                                        <p:tgtEl>
                                          <p:spTgt spid="232">
                                            <p:txEl>
                                              <p:pRg st="170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EBACC49C-835B-4E09-AC58-7C0518854033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1066680" y="2255760"/>
            <a:ext cx="7772400" cy="3321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3300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ff3300"/>
                </a:solidFill>
                <a:latin typeface="Arial"/>
              </a:rPr>
              <a:t>J’adore mes enfants.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3366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3366"/>
                </a:solidFill>
                <a:latin typeface="Arial"/>
              </a:rPr>
              <a:t>J’aimerais que vous me parliez de vos relations avec vos enfants.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ff3300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ff3300"/>
                </a:solidFill>
                <a:latin typeface="Arial"/>
              </a:rPr>
              <a:t>Personne ne m’aime.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3366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3366"/>
                </a:solidFill>
                <a:latin typeface="Arial"/>
              </a:rPr>
              <a:t>Est-ce que ça vous ennuie que personne ne vous aime ?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4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Eliza : exemples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</p:spTree>
  </p:cSld>
  <p:transition>
    <p:wipe dir="u"/>
  </p:transition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5" dur="500"/>
                                        <p:tgtEl>
                                          <p:spTgt spid="235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0" dur="500"/>
                                        <p:tgtEl>
                                          <p:spTgt spid="235">
                                            <p:txEl>
                                              <p:pRg st="21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5" dur="500"/>
                                        <p:tgtEl>
                                          <p:spTgt spid="235">
                                            <p:txEl>
                                              <p:pRg st="87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07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0" dur="500"/>
                                        <p:tgtEl>
                                          <p:spTgt spid="235">
                                            <p:txEl>
                                              <p:pRg st="107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A11AE4E7-7A46-4887-B1EE-32CE666DD4E0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1066680" y="1955520"/>
            <a:ext cx="7772400" cy="2244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3300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ff3300"/>
                </a:solidFill>
                <a:latin typeface="Arial"/>
              </a:rPr>
              <a:t>Oui, je me sens seul.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3366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3366"/>
                </a:solidFill>
                <a:latin typeface="Arial"/>
              </a:rPr>
              <a:t>Votre vie sexuelle y est peut-être pour quelque chose. Continuez sans crainte.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ff3300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ff3300"/>
                </a:solidFill>
                <a:latin typeface="Arial"/>
              </a:rPr>
              <a:t>...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Shape 4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Eliza : exemples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</p:spTree>
  </p:cSld>
  <p:transition>
    <p:wipe dir="u"/>
  </p:transition>
  <p:timing>
    <p:tnLst>
      <p:par>
        <p:cTn id="221" dur="indefinite" restart="never" nodeType="tmRoot">
          <p:childTnLst>
            <p:seq>
              <p:cTn id="222" dur="indefinite" nodeType="mainSeq">
                <p:childTnLst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7" dur="500"/>
                                        <p:tgtEl>
                                          <p:spTgt spid="239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2" dur="500"/>
                                        <p:tgtEl>
                                          <p:spTgt spid="239">
                                            <p:txEl>
                                              <p:pRg st="22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7" dur="500"/>
                                        <p:tgtEl>
                                          <p:spTgt spid="239">
                                            <p:txEl>
                                              <p:pRg st="101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553CC7F4-FAB4-4F55-9D0D-AE7BE1FE4323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1173240" y="1519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Eliza : Analyse de l’exemple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44" name="TextShape 4"/>
          <p:cNvSpPr txBox="1"/>
          <p:nvPr/>
        </p:nvSpPr>
        <p:spPr>
          <a:xfrm>
            <a:off x="1219320" y="1143000"/>
            <a:ext cx="7772400" cy="5105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3366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3366"/>
                </a:solidFill>
                <a:latin typeface="Arial"/>
              </a:rPr>
              <a:t>Bonjour, je suis votre psychothérapeute. Parlez moi de vos problèmes.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66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6600"/>
                </a:solidFill>
                <a:latin typeface="Arial"/>
              </a:rPr>
              <a:t>Texte figé qui commence tout dialogue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ff3300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ff3300"/>
                </a:solidFill>
                <a:latin typeface="Arial"/>
              </a:rPr>
              <a:t>Je suis très angoissé.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66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6600"/>
                </a:solidFill>
                <a:latin typeface="Arial"/>
              </a:rPr>
              <a:t>Réponse libre du patient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66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6600"/>
                </a:solidFill>
                <a:latin typeface="Arial"/>
              </a:rPr>
              <a:t>Stockée dans une variable R1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3366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3366"/>
                </a:solidFill>
                <a:latin typeface="Arial"/>
              </a:rPr>
              <a:t>Pourquoi dites-vous que vous êtes très angoissé ?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66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6600"/>
                </a:solidFill>
                <a:latin typeface="Arial"/>
              </a:rPr>
              <a:t>Pourquoi dites-vous que R1 ?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66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6600"/>
                </a:solidFill>
                <a:latin typeface="Arial"/>
              </a:rPr>
              <a:t>transformation : </a:t>
            </a:r>
            <a:r>
              <a:rPr b="0" i="1" lang="fr-FR" sz="2800" spc="-1" strike="noStrike">
                <a:solidFill>
                  <a:srgbClr val="006600"/>
                </a:solidFill>
                <a:latin typeface="Arial"/>
              </a:rPr>
              <a:t>je suis</a:t>
            </a:r>
            <a:r>
              <a:rPr b="0" lang="fr-FR" sz="2800" spc="-1" strike="noStrike">
                <a:solidFill>
                  <a:srgbClr val="0066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6600"/>
                </a:solidFill>
                <a:latin typeface="Symbol"/>
                <a:ea typeface="Symbol"/>
              </a:rPr>
              <a:t></a:t>
            </a:r>
            <a:r>
              <a:rPr b="0" lang="fr-FR" sz="2800" spc="-1" strike="noStrike">
                <a:solidFill>
                  <a:srgbClr val="006600"/>
                </a:solidFill>
                <a:latin typeface="Arial"/>
              </a:rPr>
              <a:t> </a:t>
            </a:r>
            <a:r>
              <a:rPr b="0" i="1" lang="fr-FR" sz="2800" spc="-1" strike="noStrike">
                <a:solidFill>
                  <a:srgbClr val="006600"/>
                </a:solidFill>
                <a:latin typeface="Arial"/>
              </a:rPr>
              <a:t>vous êtes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8" dur="indefinite" restart="never" nodeType="tmRoot">
          <p:childTnLst>
            <p:seq>
              <p:cTn id="239" dur="indefinite" nodeType="mainSeq">
                <p:childTnLst>
                  <p:par>
                    <p:cTn id="240" fill="hold">
                      <p:stCondLst>
                        <p:cond delay="0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9" dur="500"/>
                                        <p:tgtEl>
                                          <p:spTgt spid="244">
                                            <p:txEl>
                                              <p:pRg st="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7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4" dur="500"/>
                                        <p:tgtEl>
                                          <p:spTgt spid="244">
                                            <p:txEl>
                                              <p:pRg st="70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08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9" dur="500"/>
                                        <p:tgtEl>
                                          <p:spTgt spid="244">
                                            <p:txEl>
                                              <p:pRg st="108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31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4" dur="500"/>
                                        <p:tgtEl>
                                          <p:spTgt spid="244">
                                            <p:txEl>
                                              <p:pRg st="131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56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9" dur="500"/>
                                        <p:tgtEl>
                                          <p:spTgt spid="244">
                                            <p:txEl>
                                              <p:pRg st="156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85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74" dur="500"/>
                                        <p:tgtEl>
                                          <p:spTgt spid="244">
                                            <p:txEl>
                                              <p:pRg st="185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35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79" dur="500"/>
                                        <p:tgtEl>
                                          <p:spTgt spid="244">
                                            <p:txEl>
                                              <p:pRg st="235" end="2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64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4" dur="500"/>
                                        <p:tgtEl>
                                          <p:spTgt spid="244">
                                            <p:txEl>
                                              <p:pRg st="264" end="3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84DA55B3-0A56-434D-B211-A232148852B1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TextShape 3"/>
          <p:cNvSpPr txBox="1"/>
          <p:nvPr/>
        </p:nvSpPr>
        <p:spPr>
          <a:xfrm>
            <a:off x="1173240" y="1519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Eliza : Analyse de l’exemple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48" name="TextShape 4"/>
          <p:cNvSpPr txBox="1"/>
          <p:nvPr/>
        </p:nvSpPr>
        <p:spPr>
          <a:xfrm>
            <a:off x="1219320" y="1219320"/>
            <a:ext cx="7772400" cy="495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3300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ff3300"/>
                </a:solidFill>
                <a:latin typeface="Arial"/>
              </a:rPr>
              <a:t>C’est à cause de ma femme.</a:t>
            </a:r>
            <a:r>
              <a:rPr b="0" lang="fr-FR" sz="3200" spc="-1" strike="noStrike">
                <a:solidFill>
                  <a:srgbClr val="339966"/>
                </a:solidFill>
                <a:latin typeface="Arial"/>
              </a:rPr>
              <a:t>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66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6600"/>
                </a:solidFill>
                <a:latin typeface="Arial"/>
              </a:rPr>
              <a:t>Réponse libre du patient qui contient le mot « femme »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3366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3366"/>
                </a:solidFill>
                <a:latin typeface="Arial"/>
              </a:rPr>
              <a:t>Parlez-moi de votre famille.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66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6600"/>
                </a:solidFill>
                <a:latin typeface="Arial"/>
              </a:rPr>
              <a:t>Ordre systématique du psy dès que la réponse précédente contient un mot de la liste : </a:t>
            </a:r>
            <a:r>
              <a:rPr b="0" i="1" lang="fr-FR" sz="2800" spc="-1" strike="noStrike">
                <a:solidFill>
                  <a:srgbClr val="006600"/>
                </a:solidFill>
                <a:latin typeface="Arial"/>
              </a:rPr>
              <a:t>femme, mari, mère, père,</a:t>
            </a:r>
            <a:r>
              <a:rPr b="0" lang="fr-FR" sz="2800" spc="-1" strike="noStrike">
                <a:solidFill>
                  <a:srgbClr val="006600"/>
                </a:solidFill>
                <a:latin typeface="Arial"/>
              </a:rPr>
              <a:t> etc.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wipe dir="u"/>
  </p:transition>
  <p:timing>
    <p:tnLst>
      <p:par>
        <p:cTn id="285" dur="indefinite" restart="never" nodeType="tmRoot">
          <p:childTnLst>
            <p:seq>
              <p:cTn id="286" dur="indefinite" nodeType="mainSeq">
                <p:childTnLst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1" dur="500"/>
                                        <p:tgtEl>
                                          <p:spTgt spid="248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6" dur="500"/>
                                        <p:tgtEl>
                                          <p:spTgt spid="248">
                                            <p:txEl>
                                              <p:pRg st="28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83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1" dur="500"/>
                                        <p:tgtEl>
                                          <p:spTgt spid="248">
                                            <p:txEl>
                                              <p:pRg st="83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12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6" dur="500"/>
                                        <p:tgtEl>
                                          <p:spTgt spid="248">
                                            <p:txEl>
                                              <p:pRg st="112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340B8EB8-8A7F-4366-B231-C8F6C78BB754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83808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2001,</a:t>
            </a:r>
            <a:r>
              <a:rPr b="0" lang="fr-FR" sz="3600" spc="-1" strike="noStrike">
                <a:solidFill>
                  <a:srgbClr val="3366cc"/>
                </a:solidFill>
                <a:latin typeface="Arial"/>
              </a:rPr>
              <a:t> </a:t>
            </a:r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L’Odyssée de l’espace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837720" y="1752480"/>
            <a:ext cx="7696440" cy="4267440"/>
          </a:xfrm>
          <a:prstGeom prst="rect">
            <a:avLst/>
          </a:prstGeom>
          <a:noFill/>
          <a:ln>
            <a:noFill/>
          </a:ln>
        </p:spPr>
        <p:txBody>
          <a:bodyPr lIns="90360" rIns="90360" tIns="44280" bIns="44280">
            <a:normAutofit/>
          </a:bodyPr>
          <a:p>
            <a:pPr marL="342720" indent="-342720">
              <a:spcBef>
                <a:spcPts val="799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L’ordinateur HAL comprend l’homme, dialogue avec lui dans sa langue, exécute ses commandes et ressent des émotions.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598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spcBef>
                <a:spcPts val="899"/>
              </a:spcBef>
            </a:pPr>
            <a:r>
              <a:rPr b="0" lang="fr-FR" sz="3600" spc="-1" strike="noStrike">
                <a:solidFill>
                  <a:srgbClr val="cc0000"/>
                </a:solidFill>
                <a:latin typeface="Arial"/>
              </a:rPr>
              <a:t>A 12 ans de cette échéance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 algn="ctr">
              <a:spcBef>
                <a:spcPts val="899"/>
              </a:spcBef>
            </a:pPr>
            <a:r>
              <a:rPr b="0" lang="fr-FR" sz="3600" spc="-1" strike="noStrike">
                <a:solidFill>
                  <a:srgbClr val="cc0000"/>
                </a:solidFill>
                <a:latin typeface="Arial"/>
              </a:rPr>
              <a:t> </a:t>
            </a:r>
            <a:r>
              <a:rPr b="0" lang="fr-FR" sz="3600" spc="-1" strike="noStrike">
                <a:solidFill>
                  <a:srgbClr val="cc0000"/>
                </a:solidFill>
                <a:latin typeface="Arial"/>
              </a:rPr>
              <a:t>en est-on là ?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wipe dir="u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700CF49E-D8D2-4FC3-9EF2-3B888756D4C4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1173240" y="-3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Eliza : Analyse de l’exemple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52" name="TextShape 4"/>
          <p:cNvSpPr txBox="1"/>
          <p:nvPr/>
        </p:nvSpPr>
        <p:spPr>
          <a:xfrm>
            <a:off x="1219320" y="1219320"/>
            <a:ext cx="7772400" cy="495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3300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ff3300"/>
                </a:solidFill>
                <a:latin typeface="Arial"/>
              </a:rPr>
              <a:t>Oui, je me sens seul.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80000"/>
              </a:lnSpc>
              <a:spcBef>
                <a:spcPts val="697"/>
              </a:spcBef>
              <a:buClr>
                <a:srgbClr val="0066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6600"/>
                </a:solidFill>
                <a:latin typeface="Arial"/>
              </a:rPr>
              <a:t>Réponse libre du patient qui ne contient rien de spécial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3366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3366"/>
                </a:solidFill>
                <a:latin typeface="Arial"/>
              </a:rPr>
              <a:t>Votre vie sexuelle y est peut-être pour quelque chose. Continuez sans crainte.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80000"/>
              </a:lnSpc>
              <a:spcBef>
                <a:spcPts val="697"/>
              </a:spcBef>
              <a:buClr>
                <a:srgbClr val="0066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6600"/>
                </a:solidFill>
                <a:latin typeface="Arial"/>
              </a:rPr>
              <a:t>Réponse du psy quand il ne sait plus trop quoi dire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wipe dir="u"/>
  </p:transition>
  <p:timing>
    <p:tnLst>
      <p:par>
        <p:cTn id="307" dur="indefinite" restart="never" nodeType="tmRoot">
          <p:childTnLst>
            <p:seq>
              <p:cTn id="308" dur="indefinite" nodeType="mainSeq">
                <p:childTnLst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13" dur="500"/>
                                        <p:tgtEl>
                                          <p:spTgt spid="252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16" dur="500"/>
                                        <p:tgtEl>
                                          <p:spTgt spid="252">
                                            <p:txEl>
                                              <p:pRg st="22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21" dur="500"/>
                                        <p:tgtEl>
                                          <p:spTgt spid="252">
                                            <p:txEl>
                                              <p:pRg st="79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58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24" dur="500"/>
                                        <p:tgtEl>
                                          <p:spTgt spid="252">
                                            <p:txEl>
                                              <p:pRg st="158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2CCDBF9D-3ABB-4F8A-8C40-5C6CB79EBF26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Bilan sur Eliza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1143000" y="190512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Application bluffante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L’ordinateur ne comprend </a:t>
            </a:r>
            <a:r>
              <a:rPr b="0" lang="fr-FR" sz="3200" spc="-1" strike="noStrike">
                <a:solidFill>
                  <a:srgbClr val="ff3300"/>
                </a:solidFill>
                <a:latin typeface="Arial"/>
              </a:rPr>
              <a:t>RIEN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 aux interventions du patient.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Ses réponses : activation d’une des centaines ou milliers de réponses pré-enregistrées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</a:pPr>
            <a:r>
              <a:rPr b="0" lang="fr-FR" sz="2800" spc="-1" strike="noStrike">
                <a:solidFill>
                  <a:srgbClr val="006600"/>
                </a:solidFill>
                <a:latin typeface="Arial"/>
              </a:rPr>
              <a:t>par la technique de recherche de motifs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25" dur="indefinite" restart="never" nodeType="tmRoot">
          <p:childTnLst>
            <p:seq>
              <p:cTn id="326" dur="indefinite" nodeType="mainSeq"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36" dur="500"/>
                                        <p:tgtEl>
                                          <p:spTgt spid="256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41" dur="500"/>
                                        <p:tgtEl>
                                          <p:spTgt spid="256">
                                            <p:txEl>
                                              <p:pRg st="22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82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46" dur="500"/>
                                        <p:tgtEl>
                                          <p:spTgt spid="256">
                                            <p:txEl>
                                              <p:pRg st="82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69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49" dur="500"/>
                                        <p:tgtEl>
                                          <p:spTgt spid="256">
                                            <p:txEl>
                                              <p:pRg st="169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CE432E95-E189-4F2F-B56D-779818763E85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Recherche de motifs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Expressions régulières/rationnelles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Automates à états finis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2F3909B6-184C-4846-8096-AA07D1C18C87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Expressions régulières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64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Un langage formel pour décrire les chaînes de caractères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Recherche/Remplacement de chaînes de caractères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Notions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Caractère littéral/Méta-caractères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Classes de caractères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Quantificateurs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Ancres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Alternative (ou)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7D01142F-18A6-4876-BFAE-54E8EC94EDBF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Expressions régulières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68" name="TextShape 4"/>
          <p:cNvSpPr txBox="1"/>
          <p:nvPr/>
        </p:nvSpPr>
        <p:spPr>
          <a:xfrm>
            <a:off x="1187280" y="1989000"/>
            <a:ext cx="7575840" cy="1735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97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Délimiteur d’expression régulière  </a:t>
            </a:r>
            <a:r>
              <a:rPr b="0" lang="en-US" sz="2800" spc="-1" strike="noStrike">
                <a:solidFill>
                  <a:srgbClr val="ff3300"/>
                </a:solidFill>
                <a:latin typeface="Arial"/>
              </a:rPr>
              <a:t>/     /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Syntaxe Perl (compatible JavaScript)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Classe de caractères     </a:t>
            </a:r>
            <a:r>
              <a:rPr b="0" lang="en-US" sz="2800" spc="-1" strike="noStrike">
                <a:solidFill>
                  <a:srgbClr val="cc0000"/>
                </a:solidFill>
                <a:latin typeface="Courier New"/>
              </a:rPr>
              <a:t>[  ]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97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69" name="Table 5"/>
          <p:cNvGraphicFramePr/>
          <p:nvPr/>
        </p:nvGraphicFramePr>
        <p:xfrm>
          <a:off x="1258920" y="3789360"/>
          <a:ext cx="7634160" cy="2441520"/>
        </p:xfrm>
        <a:graphic>
          <a:graphicData uri="http://schemas.openxmlformats.org/drawingml/2006/table">
            <a:tbl>
              <a:tblPr/>
              <a:tblGrid>
                <a:gridCol w="2784600"/>
                <a:gridCol w="3008160"/>
                <a:gridCol w="1841400"/>
              </a:tblGrid>
              <a:tr h="4597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Regexp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Correspondance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Formes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81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/[vV]alise/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Valise ou valise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« </a:t>
                      </a:r>
                      <a:r>
                        <a:rPr b="0" lang="fr-FR" sz="24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Valise</a:t>
                      </a: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»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81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/[abc]/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 ou b ou c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« v</a:t>
                      </a:r>
                      <a:r>
                        <a:rPr b="0" lang="fr-FR" sz="24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a</a:t>
                      </a: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lise »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54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/[1234567890]/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N’importe quel chiffre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« le </a:t>
                      </a:r>
                      <a:r>
                        <a:rPr b="0" lang="fr-FR" sz="24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</a:t>
                      </a:r>
                      <a:r>
                        <a:rPr b="0" lang="fr-FR" sz="2400" spc="-1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er</a:t>
                      </a: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janvier »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451F7F11-982F-488C-A167-186E0B1E321F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Expressions régulières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graphicFrame>
        <p:nvGraphicFramePr>
          <p:cNvPr id="273" name="Table 4"/>
          <p:cNvGraphicFramePr/>
          <p:nvPr/>
        </p:nvGraphicFramePr>
        <p:xfrm>
          <a:off x="1173240" y="3141720"/>
          <a:ext cx="7772400" cy="2782800"/>
        </p:xfrm>
        <a:graphic>
          <a:graphicData uri="http://schemas.openxmlformats.org/drawingml/2006/table">
            <a:tbl>
              <a:tblPr/>
              <a:tblGrid>
                <a:gridCol w="2835360"/>
                <a:gridCol w="3062160"/>
                <a:gridCol w="1874880"/>
              </a:tblGrid>
              <a:tr h="5515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Regexp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Correspondance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Formes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23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/[a-z]/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une lettre minuscule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« </a:t>
                      </a:r>
                      <a:r>
                        <a:rPr b="0" lang="fr-FR" sz="24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l</a:t>
                      </a: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 valise »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03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/[A-Z]/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une lettre majuscule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« la </a:t>
                      </a:r>
                      <a:r>
                        <a:rPr b="0" lang="fr-FR" sz="24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V</a:t>
                      </a: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alise »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254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/[0-9]/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un chiffre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« le </a:t>
                      </a:r>
                      <a:r>
                        <a:rPr b="0" lang="fr-FR" sz="24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</a:t>
                      </a:r>
                      <a:r>
                        <a:rPr b="0" lang="fr-FR" sz="2400" spc="-1" strike="noStrike" baseline="30000">
                          <a:solidFill>
                            <a:srgbClr val="000000"/>
                          </a:solidFill>
                          <a:latin typeface="Arial"/>
                        </a:rPr>
                        <a:t>er</a:t>
                      </a: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janvier »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4" name="CustomShape 5"/>
          <p:cNvSpPr/>
          <p:nvPr/>
        </p:nvSpPr>
        <p:spPr>
          <a:xfrm>
            <a:off x="1476720" y="1722600"/>
            <a:ext cx="4763520" cy="103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spcBef>
                <a:spcPts val="697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Times New Roman"/>
              </a:rPr>
              <a:t>Classe de caractères     </a:t>
            </a:r>
            <a:endParaRPr b="0" lang="fr-FR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697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Times New Roman"/>
              </a:rPr>
              <a:t>expression d’un intervalle  </a:t>
            </a:r>
            <a:r>
              <a:rPr b="0" lang="fr-FR" sz="2800" spc="-1" strike="noStrike">
                <a:solidFill>
                  <a:srgbClr val="cc0000"/>
                </a:solidFill>
                <a:latin typeface="Times New Roman"/>
              </a:rPr>
              <a:t>[  -  ]</a:t>
            </a:r>
            <a:endParaRPr b="0" lang="fr-FR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F587D890-C144-45FC-8776-E49C5F517471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Expressions régulières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78" name="TextShape 4"/>
          <p:cNvSpPr txBox="1"/>
          <p:nvPr/>
        </p:nvSpPr>
        <p:spPr>
          <a:xfrm>
            <a:off x="1172880" y="1981080"/>
            <a:ext cx="380988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97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Négateur </a:t>
            </a:r>
            <a:r>
              <a:rPr b="0" lang="en-US" sz="2800" spc="-1" strike="noStrike">
                <a:solidFill>
                  <a:srgbClr val="cc0000"/>
                </a:solidFill>
                <a:latin typeface="Courier New"/>
              </a:rPr>
              <a:t>[^  ]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97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79" name="Table 5"/>
          <p:cNvGraphicFramePr/>
          <p:nvPr/>
        </p:nvGraphicFramePr>
        <p:xfrm>
          <a:off x="1187280" y="2852640"/>
          <a:ext cx="7758360" cy="3465720"/>
        </p:xfrm>
        <a:graphic>
          <a:graphicData uri="http://schemas.openxmlformats.org/drawingml/2006/table">
            <a:tbl>
              <a:tblPr/>
              <a:tblGrid>
                <a:gridCol w="1656000"/>
                <a:gridCol w="3673440"/>
                <a:gridCol w="2428920"/>
              </a:tblGrid>
              <a:tr h="4597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Regexp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Correspondance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Formes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5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/[^A-Z]/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pas une lettre majuscule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« L</a:t>
                      </a:r>
                      <a:r>
                        <a:rPr b="0" lang="fr-FR" sz="24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a</a:t>
                      </a: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valise »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75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/[^Ss]/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ni S ni s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« S</a:t>
                      </a:r>
                      <a:r>
                        <a:rPr b="0" lang="fr-FR" sz="24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a</a:t>
                      </a: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lut »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75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/[^\.]/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pas un point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« </a:t>
                      </a:r>
                      <a:r>
                        <a:rPr b="0" lang="fr-FR" sz="24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n</a:t>
                      </a: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otre ami »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79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/[e^]/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soit e soit ^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« grand </a:t>
                      </a:r>
                      <a:r>
                        <a:rPr b="0" lang="fr-FR" sz="24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^</a:t>
                      </a: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»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72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/a^b/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la chaîne a^b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598"/>
                        </a:spcBef>
                      </a:pP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« ah </a:t>
                      </a:r>
                      <a:r>
                        <a:rPr b="0" lang="fr-FR" sz="24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a^b</a:t>
                      </a:r>
                      <a:r>
                        <a:rPr b="0" lang="fr-F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aah »</a:t>
                      </a:r>
                      <a:endParaRPr b="0" lang="fr-FR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B075BD7B-8054-46D6-801A-D8860A57AAE6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Expressions régulières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Quantificateurs  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</a:pPr>
            <a:r>
              <a:rPr b="0" lang="fr-FR" sz="2800" spc="-1" strike="noStrike">
                <a:solidFill>
                  <a:srgbClr val="ff3300"/>
                </a:solidFill>
                <a:latin typeface="Arial"/>
              </a:rPr>
              <a:t>?</a:t>
            </a:r>
            <a:r>
              <a:rPr b="0" lang="fr-FR" sz="2800" spc="-1" strike="noStrike">
                <a:solidFill>
                  <a:srgbClr val="ff33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0 ou 1 fois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598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/voi</a:t>
            </a:r>
            <a:r>
              <a:rPr b="0" lang="fr-FR" sz="2400" spc="-1" strike="noStrike">
                <a:solidFill>
                  <a:srgbClr val="ff3300"/>
                </a:solidFill>
                <a:latin typeface="Arial"/>
              </a:rPr>
              <a:t>?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le/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  <a:ea typeface="Symbol"/>
              </a:rPr>
              <a:t>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400" spc="-1" strike="noStrike">
                <a:solidFill>
                  <a:srgbClr val="ff3300"/>
                </a:solidFill>
                <a:latin typeface="Arial"/>
              </a:rPr>
              <a:t>vole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ou </a:t>
            </a:r>
            <a:r>
              <a:rPr b="0" lang="fr-FR" sz="2400" spc="-1" strike="noStrike">
                <a:solidFill>
                  <a:srgbClr val="ff3300"/>
                </a:solidFill>
                <a:latin typeface="Arial"/>
              </a:rPr>
              <a:t>voile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</a:pPr>
            <a:r>
              <a:rPr b="0" lang="fr-FR" sz="2800" spc="-1" strike="noStrike">
                <a:solidFill>
                  <a:srgbClr val="ff3300"/>
                </a:solidFill>
                <a:latin typeface="Arial"/>
              </a:rPr>
              <a:t>*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0 ou n fois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598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/oo</a:t>
            </a:r>
            <a:r>
              <a:rPr b="0" lang="fr-FR" sz="2400" spc="-1" strike="noStrike">
                <a:solidFill>
                  <a:srgbClr val="ff3300"/>
                </a:solidFill>
                <a:latin typeface="Arial"/>
              </a:rPr>
              <a:t>*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h/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  <a:ea typeface="Symbol"/>
              </a:rPr>
              <a:t>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fr-FR" sz="2400" spc="-1" strike="noStrike">
                <a:solidFill>
                  <a:srgbClr val="ff3300"/>
                </a:solidFill>
                <a:latin typeface="Arial"/>
              </a:rPr>
              <a:t>oh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ou </a:t>
            </a:r>
            <a:r>
              <a:rPr b="0" lang="fr-FR" sz="2400" spc="-1" strike="noStrike">
                <a:solidFill>
                  <a:srgbClr val="ff3300"/>
                </a:solidFill>
                <a:latin typeface="Arial"/>
              </a:rPr>
              <a:t>ooh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ou </a:t>
            </a:r>
            <a:r>
              <a:rPr b="0" lang="fr-FR" sz="2400" spc="-1" strike="noStrike">
                <a:solidFill>
                  <a:srgbClr val="ff3300"/>
                </a:solidFill>
                <a:latin typeface="Arial"/>
              </a:rPr>
              <a:t>oooh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ou </a:t>
            </a:r>
            <a:r>
              <a:rPr b="0" lang="fr-FR" sz="2400" spc="-1" strike="noStrike">
                <a:solidFill>
                  <a:srgbClr val="ff3300"/>
                </a:solidFill>
                <a:latin typeface="Arial"/>
              </a:rPr>
              <a:t>ooooh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…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</a:pPr>
            <a:r>
              <a:rPr b="0" lang="fr-FR" sz="2800" spc="-1" strike="noStrike">
                <a:solidFill>
                  <a:srgbClr val="ff3300"/>
                </a:solidFill>
                <a:latin typeface="Arial"/>
              </a:rPr>
              <a:t>+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1 ou n fois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598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/oo</a:t>
            </a:r>
            <a:r>
              <a:rPr b="0" lang="fr-FR" sz="2400" spc="-1" strike="noStrike">
                <a:solidFill>
                  <a:srgbClr val="ff3300"/>
                </a:solidFill>
                <a:latin typeface="Arial"/>
              </a:rPr>
              <a:t>+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h/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  <a:ea typeface="Symbol"/>
              </a:rPr>
              <a:t>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2400" spc="-1" strike="noStrike">
                <a:solidFill>
                  <a:srgbClr val="ff3300"/>
                </a:solidFill>
                <a:latin typeface="Arial"/>
              </a:rPr>
              <a:t>ooh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ou </a:t>
            </a:r>
            <a:r>
              <a:rPr b="0" lang="fr-FR" sz="2400" spc="-1" strike="noStrike">
                <a:solidFill>
                  <a:srgbClr val="ff3300"/>
                </a:solidFill>
                <a:latin typeface="Arial"/>
              </a:rPr>
              <a:t>oooh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ou </a:t>
            </a:r>
            <a:r>
              <a:rPr b="0" lang="fr-FR" sz="2400" spc="-1" strike="noStrike">
                <a:solidFill>
                  <a:srgbClr val="ff3300"/>
                </a:solidFill>
                <a:latin typeface="Arial"/>
              </a:rPr>
              <a:t>ooooh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3283A34D-45D9-4B32-A2B8-D90D0EBD158B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Expressions régulières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87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97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Quantificateurs   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</a:pPr>
            <a:r>
              <a:rPr b="0" lang="fr-FR" sz="2800" spc="-1" strike="noStrike">
                <a:solidFill>
                  <a:srgbClr val="ff3300"/>
                </a:solidFill>
                <a:latin typeface="Arial"/>
              </a:rPr>
              <a:t>{m,n}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au minimum </a:t>
            </a:r>
            <a:r>
              <a:rPr b="0" lang="fr-FR" sz="2800" spc="-1" strike="noStrike">
                <a:solidFill>
                  <a:srgbClr val="ff3300"/>
                </a:solidFill>
                <a:latin typeface="Arial"/>
              </a:rPr>
              <a:t>m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occurrences et au maximum </a:t>
            </a:r>
            <a:r>
              <a:rPr b="0" lang="fr-FR" sz="2800" spc="-1" strike="noStrike">
                <a:solidFill>
                  <a:srgbClr val="ff3300"/>
                </a:solidFill>
                <a:latin typeface="Arial"/>
              </a:rPr>
              <a:t>n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occurrences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598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/me{2,3}uh/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  <a:ea typeface="Symbol"/>
              </a:rPr>
              <a:t>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 meeuh </a:t>
            </a:r>
            <a:r>
              <a:rPr b="0" lang="fr-FR" sz="2400" spc="-1" strike="noStrike">
                <a:solidFill>
                  <a:srgbClr val="ff3300"/>
                </a:solidFill>
                <a:latin typeface="Arial"/>
              </a:rPr>
              <a:t>ou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meeeuh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</a:pPr>
            <a:r>
              <a:rPr b="0" lang="fr-FR" sz="2800" spc="-1" strike="noStrike">
                <a:solidFill>
                  <a:srgbClr val="ff3300"/>
                </a:solidFill>
                <a:latin typeface="Arial"/>
              </a:rPr>
              <a:t>{m,}</a:t>
            </a:r>
            <a:r>
              <a:rPr b="0" lang="fr-FR" sz="2800" spc="-1" strike="noStrike">
                <a:solidFill>
                  <a:srgbClr val="ff33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au minimum m occurrences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598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/me{2,}uh/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  <a:ea typeface="Symbol"/>
              </a:rPr>
              <a:t>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 meeuh </a:t>
            </a:r>
            <a:r>
              <a:rPr b="0" lang="fr-FR" sz="2400" spc="-1" strike="noStrike">
                <a:solidFill>
                  <a:srgbClr val="ff3300"/>
                </a:solidFill>
                <a:latin typeface="Arial"/>
              </a:rPr>
              <a:t>ou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meeeuh </a:t>
            </a:r>
            <a:r>
              <a:rPr b="0" lang="fr-FR" sz="2400" spc="-1" strike="noStrike">
                <a:solidFill>
                  <a:srgbClr val="ff3300"/>
                </a:solidFill>
                <a:latin typeface="Arial"/>
              </a:rPr>
              <a:t>ou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meeeeuh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</a:pPr>
            <a:r>
              <a:rPr b="0" lang="fr-FR" sz="2800" spc="-1" strike="noStrike">
                <a:solidFill>
                  <a:srgbClr val="ff3300"/>
                </a:solidFill>
                <a:latin typeface="Arial"/>
              </a:rPr>
              <a:t>{m} </a:t>
            </a:r>
            <a:r>
              <a:rPr b="0" lang="fr-FR" sz="2800" spc="-1" strike="noStrike">
                <a:solidFill>
                  <a:srgbClr val="ff33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exactement m occurrences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/me{2}uh/ </a:t>
            </a:r>
            <a:r>
              <a:rPr b="0" lang="fr-FR" sz="2800" spc="-1" strike="noStrike">
                <a:solidFill>
                  <a:srgbClr val="000000"/>
                </a:solidFill>
                <a:latin typeface="Symbol"/>
                <a:ea typeface="Symbol"/>
              </a:rPr>
              <a:t>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 meeuh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697"/>
              </a:spcBef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0544A421-E71A-4980-9A15-7E8A91845E93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Expressions régulières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91" name="TextShape 4"/>
          <p:cNvSpPr txBox="1"/>
          <p:nvPr/>
        </p:nvSpPr>
        <p:spPr>
          <a:xfrm>
            <a:off x="1173240" y="1980720"/>
            <a:ext cx="7719840" cy="396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80000"/>
              </a:lnSpc>
              <a:spcBef>
                <a:spcPts val="448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N’importe quel caractère sauf fin de ligne  </a:t>
            </a:r>
            <a:r>
              <a:rPr b="0" lang="fr-FR" sz="1800" spc="-1" strike="noStrike">
                <a:solidFill>
                  <a:srgbClr val="ff3300"/>
                </a:solidFill>
                <a:latin typeface="Arial"/>
              </a:rPr>
              <a:t>.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80000"/>
              </a:lnSpc>
              <a:spcBef>
                <a:spcPts val="349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/b</a:t>
            </a:r>
            <a:r>
              <a:rPr b="0" lang="fr-FR" sz="1400" spc="-1" strike="noStrike">
                <a:solidFill>
                  <a:srgbClr val="ff3300"/>
                </a:solidFill>
                <a:latin typeface="Arial"/>
              </a:rPr>
              <a:t>.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l/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400" spc="-1" strike="noStrike">
                <a:solidFill>
                  <a:srgbClr val="000000"/>
                </a:solidFill>
                <a:latin typeface="Symbol"/>
                <a:ea typeface="Symbol"/>
              </a:rPr>
              <a:t>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fr-FR" sz="1400" spc="-1" strike="noStrike">
                <a:solidFill>
                  <a:srgbClr val="ff3300"/>
                </a:solidFill>
                <a:latin typeface="Arial"/>
              </a:rPr>
              <a:t>bol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 ou </a:t>
            </a:r>
            <a:r>
              <a:rPr b="0" lang="fr-FR" sz="1400" spc="-1" strike="noStrike">
                <a:solidFill>
                  <a:srgbClr val="ff3300"/>
                </a:solidFill>
                <a:latin typeface="Arial"/>
              </a:rPr>
              <a:t>bel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fr-FR" sz="1400" spc="-1" strike="noStrike">
                <a:solidFill>
                  <a:srgbClr val="ff3300"/>
                </a:solidFill>
                <a:latin typeface="Arial"/>
              </a:rPr>
              <a:t> b8l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ou …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80000"/>
              </a:lnSpc>
              <a:spcBef>
                <a:spcPts val="349"/>
              </a:spcBef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/a</a:t>
            </a:r>
            <a:r>
              <a:rPr b="0" lang="fr-FR" sz="1400" spc="-1" strike="noStrike">
                <a:solidFill>
                  <a:srgbClr val="ff3300"/>
                </a:solidFill>
                <a:latin typeface="Arial"/>
              </a:rPr>
              <a:t>.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fr-FR" sz="1400" spc="-1" strike="noStrike">
                <a:solidFill>
                  <a:srgbClr val="ff3300"/>
                </a:solidFill>
                <a:latin typeface="Arial"/>
              </a:rPr>
              <a:t>.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/    </a:t>
            </a:r>
            <a:r>
              <a:rPr b="0" lang="fr-FR" sz="1400" spc="-1" strike="noStrike">
                <a:solidFill>
                  <a:srgbClr val="000000"/>
                </a:solidFill>
                <a:latin typeface="Symbol"/>
                <a:ea typeface="Symbol"/>
              </a:rPr>
              <a:t>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fr-FR" sz="1400" spc="-1" strike="noStrike">
                <a:solidFill>
                  <a:srgbClr val="ff3300"/>
                </a:solidFill>
                <a:latin typeface="Arial"/>
              </a:rPr>
              <a:t>a1c1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 ou </a:t>
            </a:r>
            <a:r>
              <a:rPr b="0" lang="fr-FR" sz="1400" spc="-1" strike="noStrike">
                <a:solidFill>
                  <a:srgbClr val="ff3300"/>
                </a:solidFill>
                <a:latin typeface="Arial"/>
              </a:rPr>
              <a:t>abcd 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ou </a:t>
            </a:r>
            <a:r>
              <a:rPr b="0" lang="fr-FR" sz="1400" spc="-1" strike="noStrike">
                <a:solidFill>
                  <a:srgbClr val="ff3300"/>
                </a:solidFill>
                <a:latin typeface="Arial"/>
              </a:rPr>
              <a:t>aacc</a:t>
            </a: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 ou …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99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Ancres </a:t>
            </a:r>
            <a:r>
              <a:rPr b="0" lang="en-US" sz="2000" spc="-1" strike="noStrike">
                <a:solidFill>
                  <a:srgbClr val="cc0000"/>
                </a:solidFill>
                <a:latin typeface="Courier New"/>
              </a:rPr>
              <a:t>^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cc0000"/>
                </a:solidFill>
                <a:latin typeface="Courier New"/>
              </a:rPr>
              <a:t>$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80000"/>
              </a:lnSpc>
              <a:spcBef>
                <a:spcPts val="998"/>
              </a:spcBef>
              <a:buClr>
                <a:srgbClr val="000000"/>
              </a:buClr>
              <a:buFont typeface="Courier New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/</a:t>
            </a:r>
            <a:r>
              <a:rPr b="0" lang="en-US" sz="1600" spc="-1" strike="noStrike">
                <a:solidFill>
                  <a:srgbClr val="cc3300"/>
                </a:solidFill>
                <a:latin typeface="Courier New"/>
              </a:rPr>
              <a:t>^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[A-Z]/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  <a:ea typeface="Wingdings"/>
              </a:rPr>
              <a:t>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“</a:t>
            </a:r>
            <a:r>
              <a:rPr b="0" lang="en-US" sz="1600" spc="-1" strike="noStrike">
                <a:solidFill>
                  <a:srgbClr val="cc3300"/>
                </a:solidFill>
                <a:latin typeface="Courier New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amallah, </a:t>
            </a:r>
            <a:r>
              <a:rPr b="0" lang="en-US" sz="1600" spc="-1" strike="noStrike">
                <a:solidFill>
                  <a:srgbClr val="e1e1b7"/>
                </a:solidFill>
                <a:latin typeface="Courier New"/>
              </a:rPr>
              <a:t>P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alestine”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80000"/>
              </a:lnSpc>
              <a:spcBef>
                <a:spcPts val="998"/>
              </a:spcBef>
              <a:buClr>
                <a:srgbClr val="000000"/>
              </a:buClr>
              <a:buFont typeface="Courier New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/</a:t>
            </a:r>
            <a:r>
              <a:rPr b="0" lang="en-US" sz="1600" spc="-1" strike="noStrike">
                <a:solidFill>
                  <a:srgbClr val="cc3300"/>
                </a:solidFill>
                <a:latin typeface="Courier New"/>
              </a:rPr>
              <a:t>^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[^A-Z]/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  <a:ea typeface="Wingdings"/>
              </a:rPr>
              <a:t>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“</a:t>
            </a:r>
            <a:r>
              <a:rPr b="0" lang="en-US" sz="1600" spc="-1" strike="noStrike">
                <a:solidFill>
                  <a:srgbClr val="cc3300"/>
                </a:solidFill>
                <a:latin typeface="Courier New"/>
              </a:rPr>
              <a:t>¿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verdad?” “</a:t>
            </a:r>
            <a:r>
              <a:rPr b="0" lang="en-US" sz="1600" spc="-1" strike="noStrike">
                <a:solidFill>
                  <a:srgbClr val="ff3300"/>
                </a:solidFill>
                <a:latin typeface="Courier New"/>
              </a:rPr>
              <a:t>v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raiment ?”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80000"/>
              </a:lnSpc>
              <a:spcBef>
                <a:spcPts val="998"/>
              </a:spcBef>
              <a:buClr>
                <a:srgbClr val="000000"/>
              </a:buClr>
              <a:buFont typeface="Courier New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/\.</a:t>
            </a:r>
            <a:r>
              <a:rPr b="0" lang="en-US" sz="1600" spc="-1" strike="noStrike">
                <a:solidFill>
                  <a:srgbClr val="cc3300"/>
                </a:solidFill>
                <a:latin typeface="Courier New"/>
              </a:rPr>
              <a:t>$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/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  <a:ea typeface="Wingdings"/>
              </a:rPr>
              <a:t>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“La fin</a:t>
            </a:r>
            <a:r>
              <a:rPr b="0" lang="en-US" sz="1600" spc="-1" strike="noStrike">
                <a:solidFill>
                  <a:srgbClr val="cc3300"/>
                </a:solidFill>
                <a:latin typeface="Courier New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”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80000"/>
              </a:lnSpc>
              <a:spcBef>
                <a:spcPts val="998"/>
              </a:spcBef>
              <a:buClr>
                <a:srgbClr val="000000"/>
              </a:buClr>
              <a:buFont typeface="Courier New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/.</a:t>
            </a:r>
            <a:r>
              <a:rPr b="0" lang="en-US" sz="1600" spc="-1" strike="noStrike">
                <a:solidFill>
                  <a:srgbClr val="cc3300"/>
                </a:solidFill>
                <a:latin typeface="Courier New"/>
              </a:rPr>
              <a:t>$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/ 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  <a:ea typeface="Wingdings"/>
              </a:rPr>
              <a:t>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?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1247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alternative </a:t>
            </a:r>
            <a:r>
              <a:rPr b="0" lang="en-US" sz="2000" spc="-1" strike="noStrike">
                <a:solidFill>
                  <a:srgbClr val="ff0000"/>
                </a:solidFill>
                <a:latin typeface="Courier New"/>
              </a:rPr>
              <a:t>|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80000"/>
              </a:lnSpc>
              <a:spcBef>
                <a:spcPts val="998"/>
              </a:spcBef>
              <a:buClr>
                <a:srgbClr val="000000"/>
              </a:buClr>
              <a:buFont typeface="Courier New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/vous|moi/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  <a:ea typeface="Wingdings"/>
              </a:rPr>
              <a:t>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“c’est soit </a:t>
            </a:r>
            <a:r>
              <a:rPr b="0" lang="en-US" sz="1600" spc="-1" strike="noStrike">
                <a:solidFill>
                  <a:srgbClr val="ff3300"/>
                </a:solidFill>
                <a:latin typeface="Courier New"/>
              </a:rPr>
              <a:t>vous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soit moi”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80000"/>
              </a:lnSpc>
              <a:spcBef>
                <a:spcPts val="998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Wingdings"/>
                <a:ea typeface="Wingdings"/>
              </a:rPr>
              <a:t>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“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c’est soit </a:t>
            </a:r>
            <a:r>
              <a:rPr b="0" lang="en-US" sz="1600" spc="-1" strike="noStrike">
                <a:solidFill>
                  <a:srgbClr val="ff3300"/>
                </a:solidFill>
                <a:latin typeface="Courier New"/>
              </a:rPr>
              <a:t>moi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soit vous”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1600" spc="-1" strike="noStrike">
                <a:solidFill>
                  <a:srgbClr val="000000"/>
                </a:solidFill>
                <a:latin typeface="Arial"/>
              </a:rPr>
              <a:t>/(lu|ma|me|je|ve|sa|di)/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  <a:spcBef>
                <a:spcPts val="400"/>
              </a:spcBef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99EBD12A-EE89-4FE6-ACA1-46B4DAD7A92B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Applications du TALN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Les voitures parlent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Les machines à café comprennent votre commande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Dictée automatique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Correcteurs orthographiques et grammaticaux dans les traitements de textes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Systèmes de traduction automatique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Photocopieurs ou téléphones qui traduisent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2" dur="500"/>
                                        <p:tgtEl>
                                          <p:spTgt spid="144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" dur="500"/>
                                        <p:tgtEl>
                                          <p:spTgt spid="144">
                                            <p:txEl>
                                              <p:pRg st="21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8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2" dur="500"/>
                                        <p:tgtEl>
                                          <p:spTgt spid="144">
                                            <p:txEl>
                                              <p:pRg st="68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7" dur="500"/>
                                        <p:tgtEl>
                                          <p:spTgt spid="144">
                                            <p:txEl>
                                              <p:pRg st="87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62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2" dur="500"/>
                                        <p:tgtEl>
                                          <p:spTgt spid="144">
                                            <p:txEl>
                                              <p:pRg st="162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97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7" dur="500"/>
                                        <p:tgtEl>
                                          <p:spTgt spid="144">
                                            <p:txEl>
                                              <p:pRg st="197" end="2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D46469FE-BCDA-480B-A4CE-B60392C97C83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Exemple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95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697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Trouver toutes les occurrences du mot “les”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100000"/>
              </a:lnSpc>
              <a:spcBef>
                <a:spcPts val="598"/>
              </a:spcBef>
              <a:buClr>
                <a:srgbClr val="a50021"/>
              </a:buClr>
              <a:buFont typeface="Courier New"/>
              <a:buChar char="–"/>
            </a:pPr>
            <a:r>
              <a:rPr b="0" lang="en-US" sz="2400" spc="-1" strike="noStrike">
                <a:solidFill>
                  <a:srgbClr val="a50021"/>
                </a:solidFill>
                <a:latin typeface="Courier New"/>
              </a:rPr>
              <a:t>/les/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a50021"/>
                </a:solidFill>
                <a:latin typeface="Courier New"/>
              </a:rPr>
              <a:t>Pas de prise en compte des majuscules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100000"/>
              </a:lnSpc>
              <a:spcBef>
                <a:spcPts val="598"/>
              </a:spcBef>
              <a:buClr>
                <a:srgbClr val="009900"/>
              </a:buClr>
              <a:buFont typeface="Courier New"/>
              <a:buChar char="–"/>
            </a:pPr>
            <a:r>
              <a:rPr b="0" lang="en-US" sz="2400" spc="-1" strike="noStrike">
                <a:solidFill>
                  <a:srgbClr val="009900"/>
                </a:solidFill>
                <a:latin typeface="Courier New"/>
              </a:rPr>
              <a:t>/[lL]es/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9900"/>
                </a:solidFill>
                <a:latin typeface="Courier New"/>
              </a:rPr>
              <a:t>Trouve aussi lessive, faiblesse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100000"/>
              </a:lnSpc>
              <a:spcBef>
                <a:spcPts val="598"/>
              </a:spcBef>
              <a:buClr>
                <a:srgbClr val="cc00cc"/>
              </a:buClr>
              <a:buFont typeface="Courier New"/>
              <a:buChar char="–"/>
            </a:pPr>
            <a:r>
              <a:rPr b="0" lang="en-US" sz="2400" spc="-1" strike="noStrike">
                <a:solidFill>
                  <a:srgbClr val="cc00cc"/>
                </a:solidFill>
                <a:latin typeface="Courier New"/>
              </a:rPr>
              <a:t>/^[lL]es$/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Courier New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/</a:t>
            </a:r>
            <a:r>
              <a:rPr b="0" lang="en-US" sz="2800" spc="-1" strike="noStrike">
                <a:solidFill>
                  <a:srgbClr val="0066ff"/>
                </a:solidFill>
                <a:latin typeface="Courier New"/>
              </a:rPr>
              <a:t>[^a-zA-Z]</a:t>
            </a:r>
            <a:r>
              <a:rPr b="0" lang="en-US" sz="2800" spc="-1" strike="noStrike">
                <a:solidFill>
                  <a:srgbClr val="cc3300"/>
                </a:solidFill>
                <a:latin typeface="Courier New"/>
              </a:rPr>
              <a:t>[lL]es</a:t>
            </a:r>
            <a:r>
              <a:rPr b="0" lang="en-US" sz="2800" spc="-1" strike="noStrike">
                <a:solidFill>
                  <a:srgbClr val="0066ff"/>
                </a:solidFill>
                <a:latin typeface="Courier New"/>
              </a:rPr>
              <a:t>[^a-zA-Z]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/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Font typeface="Courier New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/</a:t>
            </a:r>
            <a:r>
              <a:rPr b="0" lang="en-US" sz="2800" spc="-1" strike="noStrike">
                <a:solidFill>
                  <a:srgbClr val="5490a8"/>
                </a:solidFill>
                <a:latin typeface="Courier New"/>
              </a:rPr>
              <a:t>(</a:t>
            </a:r>
            <a:r>
              <a:rPr b="0" lang="en-US" sz="2800" spc="-1" strike="noStrike">
                <a:solidFill>
                  <a:srgbClr val="33cc33"/>
                </a:solidFill>
                <a:latin typeface="Courier New"/>
              </a:rPr>
              <a:t>^</a:t>
            </a:r>
            <a:r>
              <a:rPr b="0" lang="en-US" sz="2800" spc="-1" strike="noStrike">
                <a:solidFill>
                  <a:srgbClr val="5490a8"/>
                </a:solidFill>
                <a:latin typeface="Courier New"/>
              </a:rPr>
              <a:t>|</a:t>
            </a:r>
            <a:r>
              <a:rPr b="0" lang="en-US" sz="2800" spc="-1" strike="noStrike">
                <a:solidFill>
                  <a:srgbClr val="0066ff"/>
                </a:solidFill>
                <a:latin typeface="Courier New"/>
              </a:rPr>
              <a:t>[^a-zA-Z]</a:t>
            </a:r>
            <a:r>
              <a:rPr b="0" lang="en-US" sz="2800" spc="-1" strike="noStrike">
                <a:solidFill>
                  <a:srgbClr val="5490a8"/>
                </a:solidFill>
                <a:latin typeface="Courier New"/>
              </a:rPr>
              <a:t>)</a:t>
            </a:r>
            <a:r>
              <a:rPr b="0" lang="en-US" sz="2800" spc="-1" strike="noStrike">
                <a:solidFill>
                  <a:srgbClr val="cc3300"/>
                </a:solidFill>
                <a:latin typeface="Courier New"/>
              </a:rPr>
              <a:t>[lL]es</a:t>
            </a:r>
            <a:r>
              <a:rPr b="0" lang="en-US" sz="2800" spc="-1" strike="noStrike">
                <a:solidFill>
                  <a:srgbClr val="0066ff"/>
                </a:solidFill>
                <a:latin typeface="Courier New"/>
              </a:rPr>
              <a:t>[^a-zA-Z]/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4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1D55BA81-9767-4A21-9E7D-B405DB04D567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Erreurs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299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 types d’erreurs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Chaînes trouvées que l’on n’aurait pas dû trouver   (</a:t>
            </a:r>
            <a:r>
              <a:rPr b="0" lang="fr-FR" sz="2800" spc="-1" strike="noStrike">
                <a:solidFill>
                  <a:srgbClr val="a50021"/>
                </a:solidFill>
                <a:latin typeface="Arial"/>
              </a:rPr>
              <a:t>les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sive, </a:t>
            </a:r>
            <a:r>
              <a:rPr b="0" lang="fr-FR" sz="2800" spc="-1" strike="noStrike">
                <a:solidFill>
                  <a:srgbClr val="a50021"/>
                </a:solidFill>
                <a:latin typeface="Arial"/>
              </a:rPr>
              <a:t>les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t, faib</a:t>
            </a:r>
            <a:r>
              <a:rPr b="0" lang="fr-FR" sz="2800" spc="-1" strike="noStrike">
                <a:solidFill>
                  <a:srgbClr val="a50021"/>
                </a:solidFill>
                <a:latin typeface="Arial"/>
              </a:rPr>
              <a:t>les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598"/>
              </a:spcBef>
              <a:buClr>
                <a:srgbClr val="3366cc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3366cc"/>
                </a:solidFill>
                <a:latin typeface="Arial"/>
              </a:rPr>
              <a:t>Faux positifs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Chaînes non trouvées que l’on aurait dû trouver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spcBef>
                <a:spcPts val="598"/>
              </a:spcBef>
              <a:buClr>
                <a:srgbClr val="a50021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a50021"/>
                </a:solidFill>
                <a:latin typeface="Arial"/>
              </a:rPr>
              <a:t>Faux négatifs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9DB57844-6E08-4F32-83CB-963DE0547E61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Réduire les erreurs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303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Quelle que soit l’application, réduire son taux d’erreur prend en compte deux aspects antagonistes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99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9900"/>
                </a:solidFill>
                <a:latin typeface="Arial"/>
              </a:rPr>
              <a:t>Améliorer l’exactitude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(réduire les faux positifs)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99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9900"/>
                </a:solidFill>
                <a:latin typeface="Arial"/>
              </a:rPr>
              <a:t>Améliorer la couverture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(réduire les faux négatifs).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78464A97-0952-4B90-97F0-6D12B25841AF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000" spc="-1" strike="noStrike">
                <a:solidFill>
                  <a:srgbClr val="3366cc"/>
                </a:solidFill>
                <a:latin typeface="Arial"/>
              </a:rPr>
              <a:t>Remplacement et mémorisation</a:t>
            </a:r>
            <a:endParaRPr b="0" lang="fr-FR" sz="40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307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remplacement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1332000" y="2590920"/>
            <a:ext cx="367812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c0000"/>
                </a:solidFill>
                <a:latin typeface="Courier New"/>
              </a:rPr>
              <a:t>s/feuile/feuille/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c0000"/>
                </a:solidFill>
                <a:latin typeface="Courier New"/>
              </a:rPr>
              <a:t>s/feuile/feuille/g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2627280" y="4437000"/>
            <a:ext cx="3841920" cy="131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c0000"/>
                </a:solidFill>
                <a:latin typeface="Courier New"/>
              </a:rPr>
              <a:t>s/une petite (.+)/une \1tte/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CustomShape 7"/>
          <p:cNvSpPr/>
          <p:nvPr/>
        </p:nvSpPr>
        <p:spPr>
          <a:xfrm>
            <a:off x="4495680" y="1600200"/>
            <a:ext cx="3276720" cy="914400"/>
          </a:xfrm>
          <a:prstGeom prst="wedgeRoundRectCallout">
            <a:avLst>
              <a:gd name="adj1" fmla="val -36384"/>
              <a:gd name="adj2" fmla="val 115625"/>
              <a:gd name="adj3" fmla="val 16667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Remplacement de toutes les occurrences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CustomShape 8"/>
          <p:cNvSpPr/>
          <p:nvPr/>
        </p:nvSpPr>
        <p:spPr>
          <a:xfrm>
            <a:off x="5562720" y="2743200"/>
            <a:ext cx="2970000" cy="1333440"/>
          </a:xfrm>
          <a:prstGeom prst="wedgeRoundRectCallout">
            <a:avLst>
              <a:gd name="adj1" fmla="val -71324"/>
              <a:gd name="adj2" fmla="val 9287"/>
              <a:gd name="adj3" fmla="val 16667"/>
            </a:avLst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1" lang="en-US" sz="2400" spc="-1" strike="noStrike">
                <a:solidFill>
                  <a:srgbClr val="ffffff"/>
                </a:solidFill>
                <a:latin typeface="Times New Roman"/>
              </a:rPr>
              <a:t>Remplacement quelque soit la casse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CustomShape 9"/>
          <p:cNvSpPr/>
          <p:nvPr/>
        </p:nvSpPr>
        <p:spPr>
          <a:xfrm>
            <a:off x="1258920" y="3429000"/>
            <a:ext cx="360036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c0000"/>
                </a:solidFill>
                <a:latin typeface="Courier New"/>
              </a:rPr>
              <a:t>s/feuile/feuille/i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CustomShape 10"/>
          <p:cNvSpPr/>
          <p:nvPr/>
        </p:nvSpPr>
        <p:spPr>
          <a:xfrm>
            <a:off x="1042920" y="4260960"/>
            <a:ext cx="842652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Mémorisation à l’aide des variables : \1, \2, etc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CustomShape 11"/>
          <p:cNvSpPr/>
          <p:nvPr/>
        </p:nvSpPr>
        <p:spPr>
          <a:xfrm>
            <a:off x="971640" y="5805360"/>
            <a:ext cx="76327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/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une petite fille    </a:t>
            </a:r>
            <a:r>
              <a:rPr b="0" lang="fr-FR" sz="2400" spc="-1" strike="noStrike">
                <a:solidFill>
                  <a:srgbClr val="000000"/>
                </a:solidFill>
                <a:latin typeface="Symbol"/>
                <a:ea typeface="Symbol"/>
              </a:rPr>
              <a:t>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  une fillette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D112E5DF-E481-4EA2-A4C0-059578971895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Eliza : exemples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ff3300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ff3300"/>
                </a:solidFill>
                <a:latin typeface="Arial"/>
              </a:rPr>
              <a:t>Je suis très angoissé.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3366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3366"/>
                </a:solidFill>
                <a:latin typeface="Arial"/>
              </a:rPr>
              <a:t>Pourquoi dites-vous que vous êtes très angoissé ?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ff3300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ff3300"/>
                </a:solidFill>
                <a:latin typeface="Arial"/>
              </a:rPr>
              <a:t>C’est à cause de ma femme.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3366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3366"/>
                </a:solidFill>
                <a:latin typeface="Arial"/>
              </a:rPr>
              <a:t>Parlez-moi de votre famille.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50" dur="indefinite" restart="never" nodeType="tmRoot">
          <p:childTnLst>
            <p:seq>
              <p:cTn id="351" dur="indefinite" nodeType="mainSeq">
                <p:childTnLst>
                  <p:par>
                    <p:cTn id="352" fill="hold">
                      <p:stCondLst>
                        <p:cond delay="0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5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1" dur="500"/>
                                        <p:tgtEl>
                                          <p:spTgt spid="318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66" dur="500"/>
                                        <p:tgtEl>
                                          <p:spTgt spid="318">
                                            <p:txEl>
                                              <p:pRg st="23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7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1" dur="500"/>
                                        <p:tgtEl>
                                          <p:spTgt spid="318">
                                            <p:txEl>
                                              <p:pRg st="73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0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76" dur="500"/>
                                        <p:tgtEl>
                                          <p:spTgt spid="318">
                                            <p:txEl>
                                              <p:pRg st="100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438B759F-1BB3-45F9-8915-B6123B8C7191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Eliza : expressions régulières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322" name="TextShape 4"/>
          <p:cNvSpPr txBox="1"/>
          <p:nvPr/>
        </p:nvSpPr>
        <p:spPr>
          <a:xfrm>
            <a:off x="1173240" y="1628280"/>
            <a:ext cx="7772400" cy="4467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598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Étape 1 : remplacer les pronoms à la 1</a:t>
            </a:r>
            <a:r>
              <a:rPr b="0" lang="fr-FR" sz="2400" spc="-1" strike="noStrike" baseline="30000">
                <a:solidFill>
                  <a:srgbClr val="000000"/>
                </a:solidFill>
                <a:latin typeface="Arial"/>
              </a:rPr>
              <a:t>ère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personne du singulier par les pronoms à la 2</a:t>
            </a:r>
            <a:r>
              <a:rPr b="0" lang="fr-FR" sz="2400" spc="-1" strike="noStrike" baseline="30000">
                <a:solidFill>
                  <a:srgbClr val="000000"/>
                </a:solidFill>
                <a:latin typeface="Arial"/>
              </a:rPr>
              <a:t>ème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 personne du pluriel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1403280" y="4581360"/>
            <a:ext cx="7740720" cy="648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42720" indent="-342720">
              <a:lnSpc>
                <a:spcPct val="100000"/>
              </a:lnSpc>
              <a:spcBef>
                <a:spcPts val="448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s/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.*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(vous êtes (très)? (angoissé|triste))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</a:rPr>
              <a:t>.*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/Pourquoi dites-vous que \1/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CustomShape 6"/>
          <p:cNvSpPr/>
          <p:nvPr/>
        </p:nvSpPr>
        <p:spPr>
          <a:xfrm>
            <a:off x="3132000" y="2492280"/>
            <a:ext cx="4392720" cy="9367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42720" indent="-342720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s/</a:t>
            </a:r>
            <a:r>
              <a:rPr b="1" lang="en-US" sz="2000" spc="-1" strike="noStrike">
                <a:solidFill>
                  <a:srgbClr val="0066ff"/>
                </a:solidFill>
                <a:latin typeface="Courier New"/>
              </a:rPr>
              <a:t>\b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je suis</a:t>
            </a:r>
            <a:r>
              <a:rPr b="1" lang="en-US" sz="2000" spc="-1" strike="noStrike">
                <a:solidFill>
                  <a:srgbClr val="0066ff"/>
                </a:solidFill>
                <a:latin typeface="Courier New"/>
              </a:rPr>
              <a:t>\b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/vous êtes/g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lnSpc>
                <a:spcPct val="100000"/>
              </a:lnSpc>
              <a:spcBef>
                <a:spcPts val="499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s/</a:t>
            </a:r>
            <a:r>
              <a:rPr b="1" lang="en-US" sz="2000" spc="-1" strike="noStrike">
                <a:solidFill>
                  <a:srgbClr val="0066ff"/>
                </a:solidFill>
                <a:latin typeface="Courier New"/>
              </a:rPr>
              <a:t>\b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ma</a:t>
            </a:r>
            <a:r>
              <a:rPr b="1" lang="en-US" sz="2000" spc="-1" strike="noStrike">
                <a:solidFill>
                  <a:srgbClr val="0066ff"/>
                </a:solidFill>
                <a:latin typeface="Courier New"/>
              </a:rPr>
              <a:t>\b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/votre/g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42720">
              <a:lnSpc>
                <a:spcPct val="100000"/>
              </a:lnSpc>
              <a:spcBef>
                <a:spcPts val="499"/>
              </a:spcBef>
            </a:pP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CustomShape 7"/>
          <p:cNvSpPr/>
          <p:nvPr/>
        </p:nvSpPr>
        <p:spPr>
          <a:xfrm>
            <a:off x="1258920" y="3716280"/>
            <a:ext cx="8381880" cy="45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Étape 2: utiliser des regexp pour générer les réponses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CustomShape 8"/>
          <p:cNvSpPr/>
          <p:nvPr/>
        </p:nvSpPr>
        <p:spPr>
          <a:xfrm>
            <a:off x="1476360" y="5373720"/>
            <a:ext cx="6683400" cy="193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Étape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3: </a:t>
            </a: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utilisation de probabilités pour choisir parmi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500"/>
              </a:spcBef>
            </a:pPr>
            <a:r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plusieurs remplacements possibles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500"/>
              </a:spcBef>
            </a:pP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6FEE2B93-8EF6-4099-B93F-EFA88B5DBEF1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000" spc="-1" strike="noStrike">
                <a:solidFill>
                  <a:srgbClr val="3366cc"/>
                </a:solidFill>
                <a:latin typeface="Arial"/>
              </a:rPr>
              <a:t>Bilan sur les expressions régulières</a:t>
            </a:r>
            <a:endParaRPr b="0" lang="fr-FR" sz="40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330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Les expressions régulières constituent un outil des plus utiles pour manipuler du texte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Eliza : vous pouvez déjà faire beaucoup en n’utilisant que des expressions régulières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38E98ADF-7181-4AEE-94BE-E60581485ED8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Automates à états finis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334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Les expressions régulières sont une des manières d’exprimer un automate à états finis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Les automates à états finis sont au c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œ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ur de nombreux algorithmes du traitement automatique du langage naturel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E5E69BE5-209B-4C03-A2F8-3B3F817C31AB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Automates à états finis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338" name="TextShape 4"/>
          <p:cNvSpPr txBox="1"/>
          <p:nvPr/>
        </p:nvSpPr>
        <p:spPr>
          <a:xfrm>
            <a:off x="1042920" y="1557000"/>
            <a:ext cx="7772400" cy="460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4724280" y="2438280"/>
            <a:ext cx="976320" cy="486000"/>
          </a:xfrm>
          <a:custGeom>
            <a:avLst/>
            <a:gdLst/>
            <a:ahLst/>
            <a:rect l="0" t="0" r="r" b="b"/>
            <a:pathLst>
              <a:path w="2714" h="1352">
                <a:moveTo>
                  <a:pt x="0" y="337"/>
                </a:moveTo>
                <a:lnTo>
                  <a:pt x="2034" y="337"/>
                </a:lnTo>
                <a:lnTo>
                  <a:pt x="2034" y="0"/>
                </a:lnTo>
                <a:lnTo>
                  <a:pt x="2713" y="675"/>
                </a:lnTo>
                <a:lnTo>
                  <a:pt x="2034" y="1351"/>
                </a:lnTo>
                <a:lnTo>
                  <a:pt x="2034" y="1013"/>
                </a:lnTo>
                <a:lnTo>
                  <a:pt x="0" y="1013"/>
                </a:lnTo>
                <a:lnTo>
                  <a:pt x="0" y="337"/>
                </a:ln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6"/>
          <p:cNvSpPr/>
          <p:nvPr/>
        </p:nvSpPr>
        <p:spPr>
          <a:xfrm>
            <a:off x="6023520" y="2438280"/>
            <a:ext cx="1311480" cy="3862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8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/^(bê)+$/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1" name="Picture 8" descr="sheep1"/>
          <p:cNvPicPr/>
          <p:nvPr/>
        </p:nvPicPr>
        <p:blipFill>
          <a:blip r:embed="rId1"/>
          <a:stretch/>
        </p:blipFill>
        <p:spPr>
          <a:xfrm>
            <a:off x="1219320" y="1904760"/>
            <a:ext cx="1379520" cy="1447560"/>
          </a:xfrm>
          <a:prstGeom prst="rect">
            <a:avLst/>
          </a:prstGeom>
          <a:ln>
            <a:noFill/>
          </a:ln>
        </p:spPr>
      </p:pic>
      <p:sp>
        <p:nvSpPr>
          <p:cNvPr id="342" name="CustomShape 7"/>
          <p:cNvSpPr/>
          <p:nvPr/>
        </p:nvSpPr>
        <p:spPr>
          <a:xfrm>
            <a:off x="3048120" y="1676520"/>
            <a:ext cx="1523880" cy="1752480"/>
          </a:xfrm>
          <a:prstGeom prst="wedgeRoundRectCallout">
            <a:avLst>
              <a:gd name="adj1" fmla="val -69689"/>
              <a:gd name="adj2" fmla="val -8694"/>
              <a:gd name="adj3" fmla="val 16667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8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bê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8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bêbê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8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bêbêbê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8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...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CustomShape 8"/>
          <p:cNvSpPr/>
          <p:nvPr/>
        </p:nvSpPr>
        <p:spPr>
          <a:xfrm>
            <a:off x="3133800" y="4772160"/>
            <a:ext cx="763560" cy="7966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9"/>
          <p:cNvSpPr/>
          <p:nvPr/>
        </p:nvSpPr>
        <p:spPr>
          <a:xfrm>
            <a:off x="4799160" y="4772160"/>
            <a:ext cx="765000" cy="7966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0"/>
          <p:cNvSpPr/>
          <p:nvPr/>
        </p:nvSpPr>
        <p:spPr>
          <a:xfrm>
            <a:off x="6372360" y="4768920"/>
            <a:ext cx="720720" cy="7966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11"/>
          <p:cNvSpPr/>
          <p:nvPr/>
        </p:nvSpPr>
        <p:spPr>
          <a:xfrm>
            <a:off x="3203640" y="3976560"/>
            <a:ext cx="207720" cy="795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2"/>
          <p:cNvSpPr/>
          <p:nvPr/>
        </p:nvSpPr>
        <p:spPr>
          <a:xfrm>
            <a:off x="6372360" y="4842000"/>
            <a:ext cx="623880" cy="6508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3"/>
          <p:cNvSpPr/>
          <p:nvPr/>
        </p:nvSpPr>
        <p:spPr>
          <a:xfrm>
            <a:off x="3341520" y="4921200"/>
            <a:ext cx="55584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0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CustomShape 14"/>
          <p:cNvSpPr/>
          <p:nvPr/>
        </p:nvSpPr>
        <p:spPr>
          <a:xfrm>
            <a:off x="5008680" y="4921200"/>
            <a:ext cx="55548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CustomShape 15"/>
          <p:cNvSpPr/>
          <p:nvPr/>
        </p:nvSpPr>
        <p:spPr>
          <a:xfrm>
            <a:off x="6372360" y="4983120"/>
            <a:ext cx="55548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CustomShape 16"/>
          <p:cNvSpPr/>
          <p:nvPr/>
        </p:nvSpPr>
        <p:spPr>
          <a:xfrm>
            <a:off x="4245120" y="4197240"/>
            <a:ext cx="554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352" name="Line 17"/>
          <p:cNvCxnSpPr>
            <a:stCxn id="343" idx="7"/>
            <a:endCxn id="344" idx="1"/>
          </p:cNvCxnSpPr>
          <p:nvPr/>
        </p:nvCxnSpPr>
        <p:spPr>
          <a:xfrm>
            <a:off x="3785760" y="4888800"/>
            <a:ext cx="1125720" cy="360"/>
          </a:xfrm>
          <a:prstGeom prst="curvedConnector3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353" name="Line 18"/>
          <p:cNvCxnSpPr/>
          <p:nvPr/>
        </p:nvCxnSpPr>
        <p:spPr>
          <a:xfrm>
            <a:off x="5246280" y="4878720"/>
            <a:ext cx="1126440" cy="2520"/>
          </a:xfrm>
          <a:prstGeom prst="curvedConnector3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sp>
        <p:nvSpPr>
          <p:cNvPr id="354" name="CustomShape 19"/>
          <p:cNvSpPr/>
          <p:nvPr/>
        </p:nvSpPr>
        <p:spPr>
          <a:xfrm>
            <a:off x="5819760" y="4159080"/>
            <a:ext cx="552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ê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CustomShape 20"/>
          <p:cNvSpPr/>
          <p:nvPr/>
        </p:nvSpPr>
        <p:spPr>
          <a:xfrm rot="9882600">
            <a:off x="3348000" y="5167440"/>
            <a:ext cx="832320" cy="866880"/>
          </a:xfrm>
          <a:custGeom>
            <a:avLst/>
            <a:gdLst/>
            <a:ahLst/>
            <a:rect l="l" t="t" r="r" b="b"/>
            <a:pathLst>
              <a:path w="11785" h="15641">
                <a:moveTo>
                  <a:pt x="16200" y="10800"/>
                </a:moveTo>
                <a:cubicBezTo>
                  <a:pt x="16200" y="8478"/>
                  <a:pt x="14716" y="6417"/>
                  <a:pt x="12515" y="5679"/>
                </a:cubicBezTo>
                <a:lnTo>
                  <a:pt x="14231" y="559"/>
                </a:lnTo>
                <a:cubicBezTo>
                  <a:pt x="18633" y="2034"/>
                  <a:pt x="21599" y="6157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1"/>
          <p:cNvSpPr/>
          <p:nvPr/>
        </p:nvSpPr>
        <p:spPr>
          <a:xfrm>
            <a:off x="3696120" y="5672880"/>
            <a:ext cx="103896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0" lang="en-US" sz="2000" spc="-1" strike="noStrike">
                <a:solidFill>
                  <a:srgbClr val="cc0000"/>
                </a:solidFill>
                <a:latin typeface="Times New Roman"/>
              </a:rPr>
              <a:t>état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CustomShape 22"/>
          <p:cNvSpPr/>
          <p:nvPr/>
        </p:nvSpPr>
        <p:spPr>
          <a:xfrm rot="9882600">
            <a:off x="4211280" y="3826800"/>
            <a:ext cx="833400" cy="2678040"/>
          </a:xfrm>
          <a:custGeom>
            <a:avLst/>
            <a:gdLst/>
            <a:ahLst/>
            <a:rect l="l" t="t" r="r" b="b"/>
            <a:pathLst>
              <a:path w="11510" h="15440">
                <a:moveTo>
                  <a:pt x="16200" y="10800"/>
                </a:moveTo>
                <a:cubicBezTo>
                  <a:pt x="16200" y="8585"/>
                  <a:pt x="14848" y="6596"/>
                  <a:pt x="12790" y="5780"/>
                </a:cubicBezTo>
                <a:lnTo>
                  <a:pt x="14780" y="760"/>
                </a:lnTo>
                <a:cubicBezTo>
                  <a:pt x="18897" y="2392"/>
                  <a:pt x="21599" y="6371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3"/>
          <p:cNvSpPr/>
          <p:nvPr/>
        </p:nvSpPr>
        <p:spPr>
          <a:xfrm>
            <a:off x="4755600" y="5865840"/>
            <a:ext cx="13194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0" lang="en-US" sz="2000" spc="-1" strike="noStrike">
                <a:solidFill>
                  <a:srgbClr val="cc0000"/>
                </a:solidFill>
                <a:latin typeface="Times New Roman"/>
              </a:rPr>
              <a:t>transition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CustomShape 24"/>
          <p:cNvSpPr/>
          <p:nvPr/>
        </p:nvSpPr>
        <p:spPr>
          <a:xfrm rot="9882600">
            <a:off x="7092360" y="5095080"/>
            <a:ext cx="833400" cy="868680"/>
          </a:xfrm>
          <a:custGeom>
            <a:avLst/>
            <a:gdLst/>
            <a:ahLst/>
            <a:rect l="l" t="t" r="r" b="b"/>
            <a:pathLst>
              <a:path w="10800" h="9813">
                <a:moveTo>
                  <a:pt x="16200" y="10800"/>
                </a:moveTo>
                <a:cubicBezTo>
                  <a:pt x="16200" y="10039"/>
                  <a:pt x="16039" y="9287"/>
                  <a:pt x="15728" y="8593"/>
                </a:cubicBezTo>
                <a:lnTo>
                  <a:pt x="20657" y="6387"/>
                </a:lnTo>
                <a:cubicBezTo>
                  <a:pt x="21278" y="7775"/>
                  <a:pt x="21599" y="9279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c0000"/>
          </a:solidFill>
          <a:ln w="936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5"/>
          <p:cNvSpPr/>
          <p:nvPr/>
        </p:nvSpPr>
        <p:spPr>
          <a:xfrm>
            <a:off x="7197120" y="5602680"/>
            <a:ext cx="69408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247"/>
              </a:spcBef>
            </a:pPr>
            <a:r>
              <a:rPr b="0" lang="en-US" sz="2000" spc="-1" strike="noStrike">
                <a:solidFill>
                  <a:srgbClr val="cc0000"/>
                </a:solidFill>
                <a:latin typeface="Times New Roman"/>
              </a:rPr>
              <a:t>État final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CustomShape 26"/>
          <p:cNvSpPr/>
          <p:nvPr/>
        </p:nvSpPr>
        <p:spPr>
          <a:xfrm>
            <a:off x="5148360" y="3429000"/>
            <a:ext cx="1584360" cy="1295280"/>
          </a:xfrm>
          <a:custGeom>
            <a:avLst/>
            <a:gdLst/>
            <a:ahLst/>
            <a:rect l="l" t="t" r="r" b="b"/>
            <a:pathLst>
              <a:path w="998" h="816">
                <a:moveTo>
                  <a:pt x="998" y="816"/>
                </a:moveTo>
                <a:cubicBezTo>
                  <a:pt x="831" y="408"/>
                  <a:pt x="665" y="0"/>
                  <a:pt x="499" y="0"/>
                </a:cubicBezTo>
                <a:cubicBezTo>
                  <a:pt x="333" y="0"/>
                  <a:pt x="83" y="680"/>
                  <a:pt x="0" y="816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7"/>
          <p:cNvSpPr/>
          <p:nvPr/>
        </p:nvSpPr>
        <p:spPr>
          <a:xfrm>
            <a:off x="5849640" y="3449520"/>
            <a:ext cx="2952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377" dur="indefinite" restart="never" nodeType="tmRoot">
          <p:childTnLst>
            <p:seq>
              <p:cTn id="378" dur="indefinite" nodeType="mainSeq">
                <p:childTnLst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2990F19B-E79B-462E-BEC7-561D6ED606D6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Automate du mouton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366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caractéristiques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3 états 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b et ê appartiennent à l’alphabet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q0 est l’état initial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q2 est l’état final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3 transitions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084768DE-2770-46C5-A211-E98BB82926DB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Applications du TALN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Moteurs de recherche du Web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Assistante personnelle virtuelle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Scanner (OCR)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Saisie de textes sur des claviers de taille réduite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Routage de documents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Analyse des opinions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799"/>
              </a:spcBef>
              <a:buClr>
                <a:srgbClr val="0099cc"/>
              </a:buClr>
              <a:buSzPct val="70000"/>
              <a:buFont typeface="Monotype Sorts" charset="2"/>
              <a:buChar char=""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>
    <p:wipe dir="u"/>
  </p:transition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4" dur="500"/>
                                        <p:tgtEl>
                                          <p:spTgt spid="148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8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9" dur="500"/>
                                        <p:tgtEl>
                                          <p:spTgt spid="148">
                                            <p:txEl>
                                              <p:pRg st="28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4" dur="500"/>
                                        <p:tgtEl>
                                          <p:spTgt spid="148">
                                            <p:txEl>
                                              <p:pRg st="61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5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9" dur="500"/>
                                        <p:tgtEl>
                                          <p:spTgt spid="148">
                                            <p:txEl>
                                              <p:pRg st="75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2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4" dur="500"/>
                                        <p:tgtEl>
                                          <p:spTgt spid="148">
                                            <p:txEl>
                                              <p:pRg st="127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48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9" dur="500"/>
                                        <p:tgtEl>
                                          <p:spTgt spid="148">
                                            <p:txEl>
                                              <p:pRg st="148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05AB12B6-76EB-412F-AD6B-5728EE3AB3E5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000" spc="-1" strike="noStrike">
                <a:solidFill>
                  <a:srgbClr val="3366cc"/>
                </a:solidFill>
                <a:latin typeface="Arial"/>
              </a:rPr>
              <a:t>Définir un automate à états finis</a:t>
            </a:r>
            <a:endParaRPr b="0" lang="fr-FR" sz="40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370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a50021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a50021"/>
                </a:solidFill>
                <a:latin typeface="Arial"/>
              </a:rPr>
              <a:t>Un ensemble d’états : Q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99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9900"/>
                </a:solidFill>
                <a:latin typeface="Arial"/>
              </a:rPr>
              <a:t>Un alphabet fini : </a:t>
            </a:r>
            <a:r>
              <a:rPr b="0" lang="fr-FR" sz="2800" spc="-1" strike="noStrike">
                <a:solidFill>
                  <a:srgbClr val="009900"/>
                </a:solidFill>
                <a:latin typeface="Lucida Grande"/>
              </a:rPr>
              <a:t>Σ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cc00cc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cc00cc"/>
                </a:solidFill>
                <a:latin typeface="Arial"/>
              </a:rPr>
              <a:t>Un état initial q</a:t>
            </a:r>
            <a:r>
              <a:rPr b="0" lang="fr-FR" sz="2800" spc="-1" strike="noStrike" baseline="-25000">
                <a:solidFill>
                  <a:srgbClr val="cc00cc"/>
                </a:solidFill>
                <a:latin typeface="Arial"/>
              </a:rPr>
              <a:t>0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a50021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a50021"/>
                </a:solidFill>
                <a:latin typeface="Arial"/>
              </a:rPr>
              <a:t>Un ensemble F d’états finaux F</a:t>
            </a:r>
            <a:r>
              <a:rPr b="0" lang="fr-FR" sz="2800" spc="-1" strike="noStrike">
                <a:solidFill>
                  <a:srgbClr val="a50021"/>
                </a:solidFill>
                <a:latin typeface="Symbol"/>
                <a:ea typeface="Symbol"/>
              </a:rPr>
              <a:t></a:t>
            </a:r>
            <a:r>
              <a:rPr b="0" lang="fr-FR" sz="2800" spc="-1" strike="noStrike">
                <a:solidFill>
                  <a:srgbClr val="a50021"/>
                </a:solidFill>
                <a:latin typeface="Arial"/>
              </a:rPr>
              <a:t>Q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99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9900"/>
                </a:solidFill>
                <a:latin typeface="Arial"/>
              </a:rPr>
              <a:t>Une fonction de transition </a:t>
            </a:r>
            <a:r>
              <a:rPr b="0" lang="fr-FR" sz="2800" spc="-1" strike="noStrike">
                <a:solidFill>
                  <a:srgbClr val="009900"/>
                </a:solidFill>
                <a:latin typeface="Symbol"/>
                <a:ea typeface="Symbol"/>
              </a:rPr>
              <a:t></a:t>
            </a:r>
            <a:r>
              <a:rPr b="0" lang="fr-FR" sz="2800" spc="-1" strike="noStrike">
                <a:solidFill>
                  <a:srgbClr val="009900"/>
                </a:solidFill>
                <a:latin typeface="Arial"/>
              </a:rPr>
              <a:t>(q, i) de Q x </a:t>
            </a:r>
            <a:r>
              <a:rPr b="0" lang="fr-FR" sz="2800" spc="-1" strike="noStrike">
                <a:solidFill>
                  <a:srgbClr val="009900"/>
                </a:solidFill>
                <a:latin typeface="Lucida Grande"/>
              </a:rPr>
              <a:t>Σ</a:t>
            </a:r>
            <a:r>
              <a:rPr b="0" lang="fr-FR" sz="2800" spc="-1" strike="noStrike">
                <a:solidFill>
                  <a:srgbClr val="009900"/>
                </a:solidFill>
                <a:latin typeface="Arial"/>
              </a:rPr>
              <a:t> vers Q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19153945-27FC-41BF-8551-51602F35A29F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1187280" y="40428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Une autre formulation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graphicFrame>
        <p:nvGraphicFramePr>
          <p:cNvPr id="374" name="Table 4"/>
          <p:cNvGraphicFramePr/>
          <p:nvPr/>
        </p:nvGraphicFramePr>
        <p:xfrm>
          <a:off x="6443640" y="2276640"/>
          <a:ext cx="2502000" cy="3554280"/>
        </p:xfrm>
        <a:graphic>
          <a:graphicData uri="http://schemas.openxmlformats.org/drawingml/2006/table">
            <a:tbl>
              <a:tblPr/>
              <a:tblGrid>
                <a:gridCol w="833400"/>
                <a:gridCol w="835200"/>
                <a:gridCol w="833400"/>
              </a:tblGrid>
              <a:tr h="520560">
                <a:tc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96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États</a:t>
                      </a:r>
                      <a:endParaRPr b="0" lang="fr-FR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ê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672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</a:t>
                      </a:r>
                      <a:r>
                        <a:rPr b="0" lang="fr-FR" sz="2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</a:t>
                      </a:r>
                      <a:r>
                        <a:rPr b="0" lang="fr-FR" sz="2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96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</a:t>
                      </a:r>
                      <a:r>
                        <a:rPr b="0" lang="fr-FR" sz="2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</a:t>
                      </a:r>
                      <a:r>
                        <a:rPr b="0" lang="fr-FR" sz="2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5780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</a:t>
                      </a:r>
                      <a:r>
                        <a:rPr b="0" lang="fr-FR" sz="2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2:</a:t>
                      </a: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</a:t>
                      </a:r>
                      <a:r>
                        <a:rPr b="0" lang="fr-FR" sz="2800" spc="-1" strike="noStrike" baseline="-250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5" name="CustomShape 5"/>
          <p:cNvSpPr/>
          <p:nvPr/>
        </p:nvSpPr>
        <p:spPr>
          <a:xfrm>
            <a:off x="1042920" y="2827440"/>
            <a:ext cx="763560" cy="7966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6"/>
          <p:cNvSpPr/>
          <p:nvPr/>
        </p:nvSpPr>
        <p:spPr>
          <a:xfrm>
            <a:off x="2708280" y="2827440"/>
            <a:ext cx="765000" cy="7966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7"/>
          <p:cNvSpPr/>
          <p:nvPr/>
        </p:nvSpPr>
        <p:spPr>
          <a:xfrm>
            <a:off x="4281480" y="2824200"/>
            <a:ext cx="720720" cy="79704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8"/>
          <p:cNvSpPr/>
          <p:nvPr/>
        </p:nvSpPr>
        <p:spPr>
          <a:xfrm>
            <a:off x="1112760" y="2031840"/>
            <a:ext cx="208080" cy="795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9"/>
          <p:cNvSpPr/>
          <p:nvPr/>
        </p:nvSpPr>
        <p:spPr>
          <a:xfrm>
            <a:off x="4281480" y="2897280"/>
            <a:ext cx="623880" cy="6508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0"/>
          <p:cNvSpPr/>
          <p:nvPr/>
        </p:nvSpPr>
        <p:spPr>
          <a:xfrm>
            <a:off x="1251000" y="2976480"/>
            <a:ext cx="55548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0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CustomShape 11"/>
          <p:cNvSpPr/>
          <p:nvPr/>
        </p:nvSpPr>
        <p:spPr>
          <a:xfrm>
            <a:off x="2917800" y="2976480"/>
            <a:ext cx="55548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CustomShape 12"/>
          <p:cNvSpPr/>
          <p:nvPr/>
        </p:nvSpPr>
        <p:spPr>
          <a:xfrm>
            <a:off x="4281480" y="3038400"/>
            <a:ext cx="55548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CustomShape 13"/>
          <p:cNvSpPr/>
          <p:nvPr/>
        </p:nvSpPr>
        <p:spPr>
          <a:xfrm>
            <a:off x="2154240" y="2252520"/>
            <a:ext cx="554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384" name="Line 14"/>
          <p:cNvCxnSpPr>
            <a:stCxn id="375" idx="7"/>
            <a:endCxn id="376" idx="1"/>
          </p:cNvCxnSpPr>
          <p:nvPr/>
        </p:nvCxnSpPr>
        <p:spPr>
          <a:xfrm>
            <a:off x="1694880" y="2944080"/>
            <a:ext cx="1125720" cy="360"/>
          </a:xfrm>
          <a:prstGeom prst="curvedConnector3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385" name="Line 15"/>
          <p:cNvCxnSpPr/>
          <p:nvPr/>
        </p:nvCxnSpPr>
        <p:spPr>
          <a:xfrm>
            <a:off x="3156120" y="2935440"/>
            <a:ext cx="1126080" cy="2160"/>
          </a:xfrm>
          <a:prstGeom prst="curvedConnector3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sp>
        <p:nvSpPr>
          <p:cNvPr id="386" name="CustomShape 16"/>
          <p:cNvSpPr/>
          <p:nvPr/>
        </p:nvSpPr>
        <p:spPr>
          <a:xfrm>
            <a:off x="3728880" y="2214720"/>
            <a:ext cx="552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ê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CustomShape 17"/>
          <p:cNvSpPr/>
          <p:nvPr/>
        </p:nvSpPr>
        <p:spPr>
          <a:xfrm>
            <a:off x="3057480" y="1484280"/>
            <a:ext cx="1584360" cy="1295280"/>
          </a:xfrm>
          <a:custGeom>
            <a:avLst/>
            <a:gdLst/>
            <a:ahLst/>
            <a:rect l="l" t="t" r="r" b="b"/>
            <a:pathLst>
              <a:path w="998" h="816">
                <a:moveTo>
                  <a:pt x="998" y="816"/>
                </a:moveTo>
                <a:cubicBezTo>
                  <a:pt x="831" y="408"/>
                  <a:pt x="665" y="0"/>
                  <a:pt x="499" y="0"/>
                </a:cubicBezTo>
                <a:cubicBezTo>
                  <a:pt x="333" y="0"/>
                  <a:pt x="83" y="680"/>
                  <a:pt x="0" y="816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8"/>
          <p:cNvSpPr/>
          <p:nvPr/>
        </p:nvSpPr>
        <p:spPr>
          <a:xfrm>
            <a:off x="3759120" y="1504800"/>
            <a:ext cx="2952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46155526-624D-40BB-AD31-2E5FE0617F3B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Reconnaissance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392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Une chaîne est reconnue si elle est acceptée par l’automate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Commencer à l’état initial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Examiner la chaîne en entrée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Consulter la table des transitions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Aller à l’état suivant et avancer le curseur sur la chaîne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spcBef>
                <a:spcPts val="697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Jusqu’à la fin de la chaîne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70233C2E-2271-420E-B3E1-B94B0F3005CA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TextShape 3"/>
          <p:cNvSpPr txBox="1"/>
          <p:nvPr/>
        </p:nvSpPr>
        <p:spPr>
          <a:xfrm>
            <a:off x="1042920" y="4759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Chaîne d’entrée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396" name="TextShape 4"/>
          <p:cNvSpPr txBox="1"/>
          <p:nvPr/>
        </p:nvSpPr>
        <p:spPr>
          <a:xfrm>
            <a:off x="1476360" y="177336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Line 5"/>
          <p:cNvSpPr/>
          <p:nvPr/>
        </p:nvSpPr>
        <p:spPr>
          <a:xfrm>
            <a:off x="1344600" y="2784600"/>
            <a:ext cx="72388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Line 6"/>
          <p:cNvSpPr/>
          <p:nvPr/>
        </p:nvSpPr>
        <p:spPr>
          <a:xfrm>
            <a:off x="1344600" y="3546360"/>
            <a:ext cx="723888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Line 7"/>
          <p:cNvSpPr/>
          <p:nvPr/>
        </p:nvSpPr>
        <p:spPr>
          <a:xfrm>
            <a:off x="2182680" y="2784600"/>
            <a:ext cx="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8"/>
          <p:cNvSpPr/>
          <p:nvPr/>
        </p:nvSpPr>
        <p:spPr>
          <a:xfrm>
            <a:off x="3020760" y="2784600"/>
            <a:ext cx="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Line 9"/>
          <p:cNvSpPr/>
          <p:nvPr/>
        </p:nvSpPr>
        <p:spPr>
          <a:xfrm>
            <a:off x="3859200" y="2784600"/>
            <a:ext cx="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Line 10"/>
          <p:cNvSpPr/>
          <p:nvPr/>
        </p:nvSpPr>
        <p:spPr>
          <a:xfrm>
            <a:off x="4697280" y="2784600"/>
            <a:ext cx="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Line 11"/>
          <p:cNvSpPr/>
          <p:nvPr/>
        </p:nvSpPr>
        <p:spPr>
          <a:xfrm>
            <a:off x="5535360" y="2784600"/>
            <a:ext cx="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Line 12"/>
          <p:cNvSpPr/>
          <p:nvPr/>
        </p:nvSpPr>
        <p:spPr>
          <a:xfrm>
            <a:off x="6373800" y="2784600"/>
            <a:ext cx="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13"/>
          <p:cNvSpPr/>
          <p:nvPr/>
        </p:nvSpPr>
        <p:spPr>
          <a:xfrm>
            <a:off x="7211880" y="2784600"/>
            <a:ext cx="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14"/>
          <p:cNvSpPr/>
          <p:nvPr/>
        </p:nvSpPr>
        <p:spPr>
          <a:xfrm>
            <a:off x="8049960" y="2784600"/>
            <a:ext cx="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5"/>
          <p:cNvSpPr/>
          <p:nvPr/>
        </p:nvSpPr>
        <p:spPr>
          <a:xfrm>
            <a:off x="1187280" y="2782800"/>
            <a:ext cx="247680" cy="771480"/>
          </a:xfrm>
          <a:custGeom>
            <a:avLst/>
            <a:gdLst/>
            <a:ahLst/>
            <a:rect l="l" t="t" r="r" b="b"/>
            <a:pathLst>
              <a:path w="156" h="486">
                <a:moveTo>
                  <a:pt x="100" y="0"/>
                </a:moveTo>
                <a:cubicBezTo>
                  <a:pt x="92" y="32"/>
                  <a:pt x="74" y="34"/>
                  <a:pt x="49" y="52"/>
                </a:cubicBezTo>
                <a:cubicBezTo>
                  <a:pt x="37" y="92"/>
                  <a:pt x="93" y="88"/>
                  <a:pt x="118" y="91"/>
                </a:cubicBezTo>
                <a:cubicBezTo>
                  <a:pt x="119" y="97"/>
                  <a:pt x="124" y="103"/>
                  <a:pt x="122" y="108"/>
                </a:cubicBezTo>
                <a:cubicBezTo>
                  <a:pt x="118" y="118"/>
                  <a:pt x="104" y="118"/>
                  <a:pt x="96" y="125"/>
                </a:cubicBezTo>
                <a:cubicBezTo>
                  <a:pt x="73" y="145"/>
                  <a:pt x="44" y="156"/>
                  <a:pt x="14" y="164"/>
                </a:cubicBezTo>
                <a:cubicBezTo>
                  <a:pt x="10" y="167"/>
                  <a:pt x="4" y="168"/>
                  <a:pt x="2" y="172"/>
                </a:cubicBezTo>
                <a:cubicBezTo>
                  <a:pt x="0" y="176"/>
                  <a:pt x="5" y="181"/>
                  <a:pt x="6" y="185"/>
                </a:cubicBezTo>
                <a:cubicBezTo>
                  <a:pt x="13" y="210"/>
                  <a:pt x="24" y="227"/>
                  <a:pt x="49" y="237"/>
                </a:cubicBezTo>
                <a:cubicBezTo>
                  <a:pt x="70" y="258"/>
                  <a:pt x="111" y="266"/>
                  <a:pt x="139" y="275"/>
                </a:cubicBezTo>
                <a:cubicBezTo>
                  <a:pt x="143" y="278"/>
                  <a:pt x="156" y="280"/>
                  <a:pt x="152" y="284"/>
                </a:cubicBezTo>
                <a:cubicBezTo>
                  <a:pt x="146" y="290"/>
                  <a:pt x="135" y="286"/>
                  <a:pt x="126" y="288"/>
                </a:cubicBezTo>
                <a:cubicBezTo>
                  <a:pt x="97" y="295"/>
                  <a:pt x="68" y="305"/>
                  <a:pt x="40" y="314"/>
                </a:cubicBezTo>
                <a:cubicBezTo>
                  <a:pt x="36" y="317"/>
                  <a:pt x="27" y="318"/>
                  <a:pt x="27" y="323"/>
                </a:cubicBezTo>
                <a:cubicBezTo>
                  <a:pt x="27" y="335"/>
                  <a:pt x="46" y="337"/>
                  <a:pt x="53" y="340"/>
                </a:cubicBezTo>
                <a:cubicBezTo>
                  <a:pt x="76" y="349"/>
                  <a:pt x="99" y="358"/>
                  <a:pt x="122" y="366"/>
                </a:cubicBezTo>
                <a:cubicBezTo>
                  <a:pt x="131" y="369"/>
                  <a:pt x="148" y="374"/>
                  <a:pt x="148" y="374"/>
                </a:cubicBezTo>
                <a:cubicBezTo>
                  <a:pt x="135" y="408"/>
                  <a:pt x="101" y="439"/>
                  <a:pt x="66" y="447"/>
                </a:cubicBezTo>
                <a:cubicBezTo>
                  <a:pt x="78" y="464"/>
                  <a:pt x="90" y="478"/>
                  <a:pt x="109" y="486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6"/>
          <p:cNvSpPr/>
          <p:nvPr/>
        </p:nvSpPr>
        <p:spPr>
          <a:xfrm>
            <a:off x="8530920" y="2782800"/>
            <a:ext cx="171720" cy="771480"/>
          </a:xfrm>
          <a:custGeom>
            <a:avLst/>
            <a:gdLst/>
            <a:ahLst/>
            <a:rect l="l" t="t" r="r" b="b"/>
            <a:pathLst>
              <a:path w="108" h="486">
                <a:moveTo>
                  <a:pt x="31" y="0"/>
                </a:moveTo>
                <a:cubicBezTo>
                  <a:pt x="47" y="20"/>
                  <a:pt x="67" y="36"/>
                  <a:pt x="82" y="56"/>
                </a:cubicBezTo>
                <a:cubicBezTo>
                  <a:pt x="88" y="64"/>
                  <a:pt x="100" y="82"/>
                  <a:pt x="100" y="82"/>
                </a:cubicBezTo>
                <a:cubicBezTo>
                  <a:pt x="58" y="85"/>
                  <a:pt x="48" y="81"/>
                  <a:pt x="18" y="99"/>
                </a:cubicBezTo>
                <a:cubicBezTo>
                  <a:pt x="17" y="103"/>
                  <a:pt x="17" y="108"/>
                  <a:pt x="14" y="112"/>
                </a:cubicBezTo>
                <a:cubicBezTo>
                  <a:pt x="11" y="116"/>
                  <a:pt x="0" y="116"/>
                  <a:pt x="1" y="121"/>
                </a:cubicBezTo>
                <a:cubicBezTo>
                  <a:pt x="2" y="129"/>
                  <a:pt x="12" y="133"/>
                  <a:pt x="18" y="138"/>
                </a:cubicBezTo>
                <a:cubicBezTo>
                  <a:pt x="43" y="159"/>
                  <a:pt x="45" y="159"/>
                  <a:pt x="65" y="172"/>
                </a:cubicBezTo>
                <a:cubicBezTo>
                  <a:pt x="80" y="194"/>
                  <a:pt x="89" y="218"/>
                  <a:pt x="108" y="237"/>
                </a:cubicBezTo>
                <a:cubicBezTo>
                  <a:pt x="95" y="259"/>
                  <a:pt x="69" y="270"/>
                  <a:pt x="48" y="284"/>
                </a:cubicBezTo>
                <a:cubicBezTo>
                  <a:pt x="37" y="305"/>
                  <a:pt x="36" y="296"/>
                  <a:pt x="44" y="318"/>
                </a:cubicBezTo>
                <a:cubicBezTo>
                  <a:pt x="58" y="359"/>
                  <a:pt x="51" y="353"/>
                  <a:pt x="87" y="361"/>
                </a:cubicBezTo>
                <a:cubicBezTo>
                  <a:pt x="80" y="380"/>
                  <a:pt x="81" y="368"/>
                  <a:pt x="87" y="387"/>
                </a:cubicBezTo>
                <a:cubicBezTo>
                  <a:pt x="90" y="396"/>
                  <a:pt x="95" y="413"/>
                  <a:pt x="95" y="413"/>
                </a:cubicBezTo>
                <a:cubicBezTo>
                  <a:pt x="75" y="427"/>
                  <a:pt x="53" y="430"/>
                  <a:pt x="31" y="439"/>
                </a:cubicBezTo>
                <a:cubicBezTo>
                  <a:pt x="36" y="475"/>
                  <a:pt x="35" y="459"/>
                  <a:pt x="35" y="486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7"/>
          <p:cNvSpPr/>
          <p:nvPr/>
        </p:nvSpPr>
        <p:spPr>
          <a:xfrm>
            <a:off x="2411280" y="2936880"/>
            <a:ext cx="3049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CustomShape 18"/>
          <p:cNvSpPr/>
          <p:nvPr/>
        </p:nvSpPr>
        <p:spPr>
          <a:xfrm>
            <a:off x="3325680" y="2936880"/>
            <a:ext cx="3049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ê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CustomShape 19"/>
          <p:cNvSpPr/>
          <p:nvPr/>
        </p:nvSpPr>
        <p:spPr>
          <a:xfrm>
            <a:off x="4087800" y="2936880"/>
            <a:ext cx="3045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CustomShape 20"/>
          <p:cNvSpPr/>
          <p:nvPr/>
        </p:nvSpPr>
        <p:spPr>
          <a:xfrm>
            <a:off x="4925880" y="2936880"/>
            <a:ext cx="3049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ê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CustomShape 21"/>
          <p:cNvSpPr/>
          <p:nvPr/>
        </p:nvSpPr>
        <p:spPr>
          <a:xfrm>
            <a:off x="5763960" y="2936880"/>
            <a:ext cx="3812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Line 22"/>
          <p:cNvSpPr/>
          <p:nvPr/>
        </p:nvSpPr>
        <p:spPr>
          <a:xfrm>
            <a:off x="1801800" y="2174760"/>
            <a:ext cx="380880" cy="60984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23"/>
          <p:cNvSpPr/>
          <p:nvPr/>
        </p:nvSpPr>
        <p:spPr>
          <a:xfrm>
            <a:off x="1191960" y="1413000"/>
            <a:ext cx="838440" cy="8380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4"/>
          <p:cNvSpPr/>
          <p:nvPr/>
        </p:nvSpPr>
        <p:spPr>
          <a:xfrm>
            <a:off x="1413000" y="1625760"/>
            <a:ext cx="383400" cy="4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</a:rPr>
              <a:t>0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CustomShape 25"/>
          <p:cNvSpPr/>
          <p:nvPr/>
        </p:nvSpPr>
        <p:spPr>
          <a:xfrm>
            <a:off x="6516720" y="2421000"/>
            <a:ext cx="1828800" cy="1447560"/>
          </a:xfrm>
          <a:custGeom>
            <a:avLst/>
            <a:gdLst/>
            <a:ahLst/>
            <a:rect l="0" t="0" r="r" b="b"/>
            <a:pathLst>
              <a:path w="5082" h="4023">
                <a:moveTo>
                  <a:pt x="0" y="2011"/>
                </a:moveTo>
                <a:lnTo>
                  <a:pt x="623" y="2305"/>
                </a:lnTo>
                <a:lnTo>
                  <a:pt x="184" y="2764"/>
                </a:lnTo>
                <a:lnTo>
                  <a:pt x="903" y="2852"/>
                </a:lnTo>
                <a:lnTo>
                  <a:pt x="744" y="3432"/>
                </a:lnTo>
                <a:lnTo>
                  <a:pt x="1448" y="3292"/>
                </a:lnTo>
                <a:lnTo>
                  <a:pt x="1547" y="3862"/>
                </a:lnTo>
                <a:lnTo>
                  <a:pt x="2134" y="3522"/>
                </a:lnTo>
                <a:lnTo>
                  <a:pt x="2540" y="4022"/>
                </a:lnTo>
                <a:lnTo>
                  <a:pt x="2913" y="3528"/>
                </a:lnTo>
                <a:lnTo>
                  <a:pt x="3492" y="3875"/>
                </a:lnTo>
                <a:lnTo>
                  <a:pt x="3603" y="3307"/>
                </a:lnTo>
                <a:lnTo>
                  <a:pt x="4336" y="3432"/>
                </a:lnTo>
                <a:lnTo>
                  <a:pt x="4159" y="2875"/>
                </a:lnTo>
                <a:lnTo>
                  <a:pt x="4879" y="2796"/>
                </a:lnTo>
                <a:lnTo>
                  <a:pt x="4450" y="2332"/>
                </a:lnTo>
                <a:lnTo>
                  <a:pt x="5081" y="2011"/>
                </a:lnTo>
                <a:lnTo>
                  <a:pt x="4457" y="1716"/>
                </a:lnTo>
                <a:lnTo>
                  <a:pt x="4896" y="1257"/>
                </a:lnTo>
                <a:lnTo>
                  <a:pt x="4177" y="1169"/>
                </a:lnTo>
                <a:lnTo>
                  <a:pt x="4336" y="589"/>
                </a:lnTo>
                <a:lnTo>
                  <a:pt x="3632" y="729"/>
                </a:lnTo>
                <a:lnTo>
                  <a:pt x="3533" y="159"/>
                </a:lnTo>
                <a:lnTo>
                  <a:pt x="2946" y="499"/>
                </a:lnTo>
                <a:lnTo>
                  <a:pt x="2540" y="0"/>
                </a:lnTo>
                <a:lnTo>
                  <a:pt x="2167" y="493"/>
                </a:lnTo>
                <a:lnTo>
                  <a:pt x="1588" y="146"/>
                </a:lnTo>
                <a:lnTo>
                  <a:pt x="1477" y="714"/>
                </a:lnTo>
                <a:lnTo>
                  <a:pt x="744" y="589"/>
                </a:lnTo>
                <a:lnTo>
                  <a:pt x="921" y="1146"/>
                </a:lnTo>
                <a:lnTo>
                  <a:pt x="201" y="1225"/>
                </a:lnTo>
                <a:lnTo>
                  <a:pt x="630" y="1689"/>
                </a:lnTo>
                <a:lnTo>
                  <a:pt x="0" y="2011"/>
                </a:lnTo>
              </a:path>
            </a:pathLst>
          </a:cu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REFUSER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CustomShape 26"/>
          <p:cNvSpPr/>
          <p:nvPr/>
        </p:nvSpPr>
        <p:spPr>
          <a:xfrm>
            <a:off x="2987640" y="5203800"/>
            <a:ext cx="763560" cy="7966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27"/>
          <p:cNvSpPr/>
          <p:nvPr/>
        </p:nvSpPr>
        <p:spPr>
          <a:xfrm>
            <a:off x="4653000" y="5203800"/>
            <a:ext cx="765000" cy="7966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8"/>
          <p:cNvSpPr/>
          <p:nvPr/>
        </p:nvSpPr>
        <p:spPr>
          <a:xfrm>
            <a:off x="6226200" y="5200560"/>
            <a:ext cx="720720" cy="79704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29"/>
          <p:cNvSpPr/>
          <p:nvPr/>
        </p:nvSpPr>
        <p:spPr>
          <a:xfrm>
            <a:off x="3057480" y="4408200"/>
            <a:ext cx="208080" cy="795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30"/>
          <p:cNvSpPr/>
          <p:nvPr/>
        </p:nvSpPr>
        <p:spPr>
          <a:xfrm>
            <a:off x="6226200" y="5273640"/>
            <a:ext cx="623880" cy="6508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31"/>
          <p:cNvSpPr/>
          <p:nvPr/>
        </p:nvSpPr>
        <p:spPr>
          <a:xfrm>
            <a:off x="3195720" y="5352840"/>
            <a:ext cx="55548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0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CustomShape 32"/>
          <p:cNvSpPr/>
          <p:nvPr/>
        </p:nvSpPr>
        <p:spPr>
          <a:xfrm>
            <a:off x="4862520" y="5352840"/>
            <a:ext cx="55548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CustomShape 33"/>
          <p:cNvSpPr/>
          <p:nvPr/>
        </p:nvSpPr>
        <p:spPr>
          <a:xfrm>
            <a:off x="6226200" y="5414760"/>
            <a:ext cx="55548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CustomShape 34"/>
          <p:cNvSpPr/>
          <p:nvPr/>
        </p:nvSpPr>
        <p:spPr>
          <a:xfrm>
            <a:off x="4098960" y="4628880"/>
            <a:ext cx="554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427" name="Line 35"/>
          <p:cNvCxnSpPr>
            <a:stCxn id="418" idx="7"/>
            <a:endCxn id="419" idx="1"/>
          </p:cNvCxnSpPr>
          <p:nvPr/>
        </p:nvCxnSpPr>
        <p:spPr>
          <a:xfrm>
            <a:off x="3639600" y="5320440"/>
            <a:ext cx="1125720" cy="360"/>
          </a:xfrm>
          <a:prstGeom prst="curvedConnector3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428" name="Line 36"/>
          <p:cNvCxnSpPr/>
          <p:nvPr/>
        </p:nvCxnSpPr>
        <p:spPr>
          <a:xfrm>
            <a:off x="5100840" y="5311800"/>
            <a:ext cx="1126080" cy="2160"/>
          </a:xfrm>
          <a:prstGeom prst="curvedConnector3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sp>
        <p:nvSpPr>
          <p:cNvPr id="429" name="CustomShape 37"/>
          <p:cNvSpPr/>
          <p:nvPr/>
        </p:nvSpPr>
        <p:spPr>
          <a:xfrm>
            <a:off x="5673600" y="4591080"/>
            <a:ext cx="552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ê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CustomShape 38"/>
          <p:cNvSpPr/>
          <p:nvPr/>
        </p:nvSpPr>
        <p:spPr>
          <a:xfrm>
            <a:off x="5002200" y="3860640"/>
            <a:ext cx="1584360" cy="1295280"/>
          </a:xfrm>
          <a:custGeom>
            <a:avLst/>
            <a:gdLst/>
            <a:ahLst/>
            <a:rect l="l" t="t" r="r" b="b"/>
            <a:pathLst>
              <a:path w="998" h="816">
                <a:moveTo>
                  <a:pt x="998" y="816"/>
                </a:moveTo>
                <a:cubicBezTo>
                  <a:pt x="831" y="408"/>
                  <a:pt x="665" y="0"/>
                  <a:pt x="499" y="0"/>
                </a:cubicBezTo>
                <a:cubicBezTo>
                  <a:pt x="333" y="0"/>
                  <a:pt x="83" y="680"/>
                  <a:pt x="0" y="816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39"/>
          <p:cNvSpPr/>
          <p:nvPr/>
        </p:nvSpPr>
        <p:spPr>
          <a:xfrm>
            <a:off x="5703840" y="3881160"/>
            <a:ext cx="2952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409" dur="indefinite" restart="never" nodeType="tmRoot">
          <p:childTnLst>
            <p:seq>
              <p:cTn id="410" dur="indefinite" nodeType="mainSeq">
                <p:childTnLst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806B0D6F-6790-4F7B-A0DA-590EFC739D67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TextShape 3"/>
          <p:cNvSpPr txBox="1"/>
          <p:nvPr/>
        </p:nvSpPr>
        <p:spPr>
          <a:xfrm>
            <a:off x="1187280" y="40428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Chaîne d’entrée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435" name="TextShape 4"/>
          <p:cNvSpPr txBox="1"/>
          <p:nvPr/>
        </p:nvSpPr>
        <p:spPr>
          <a:xfrm>
            <a:off x="1116000" y="335772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Line 5"/>
          <p:cNvSpPr/>
          <p:nvPr/>
        </p:nvSpPr>
        <p:spPr>
          <a:xfrm>
            <a:off x="1776240" y="3505320"/>
            <a:ext cx="723924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6"/>
          <p:cNvSpPr/>
          <p:nvPr/>
        </p:nvSpPr>
        <p:spPr>
          <a:xfrm>
            <a:off x="1776240" y="4267080"/>
            <a:ext cx="7239240" cy="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7"/>
          <p:cNvSpPr/>
          <p:nvPr/>
        </p:nvSpPr>
        <p:spPr>
          <a:xfrm>
            <a:off x="2614680" y="3505320"/>
            <a:ext cx="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8"/>
          <p:cNvSpPr/>
          <p:nvPr/>
        </p:nvSpPr>
        <p:spPr>
          <a:xfrm>
            <a:off x="3452760" y="3505320"/>
            <a:ext cx="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9"/>
          <p:cNvSpPr/>
          <p:nvPr/>
        </p:nvSpPr>
        <p:spPr>
          <a:xfrm>
            <a:off x="4290840" y="3505320"/>
            <a:ext cx="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10"/>
          <p:cNvSpPr/>
          <p:nvPr/>
        </p:nvSpPr>
        <p:spPr>
          <a:xfrm>
            <a:off x="5129280" y="3505320"/>
            <a:ext cx="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11"/>
          <p:cNvSpPr/>
          <p:nvPr/>
        </p:nvSpPr>
        <p:spPr>
          <a:xfrm>
            <a:off x="5967360" y="3505320"/>
            <a:ext cx="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12"/>
          <p:cNvSpPr/>
          <p:nvPr/>
        </p:nvSpPr>
        <p:spPr>
          <a:xfrm>
            <a:off x="6805440" y="3505320"/>
            <a:ext cx="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13"/>
          <p:cNvSpPr/>
          <p:nvPr/>
        </p:nvSpPr>
        <p:spPr>
          <a:xfrm>
            <a:off x="7643880" y="3505320"/>
            <a:ext cx="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Line 14"/>
          <p:cNvSpPr/>
          <p:nvPr/>
        </p:nvSpPr>
        <p:spPr>
          <a:xfrm>
            <a:off x="8481960" y="3505320"/>
            <a:ext cx="0" cy="7617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5"/>
          <p:cNvSpPr/>
          <p:nvPr/>
        </p:nvSpPr>
        <p:spPr>
          <a:xfrm>
            <a:off x="1619280" y="3503520"/>
            <a:ext cx="247680" cy="771480"/>
          </a:xfrm>
          <a:custGeom>
            <a:avLst/>
            <a:gdLst/>
            <a:ahLst/>
            <a:rect l="l" t="t" r="r" b="b"/>
            <a:pathLst>
              <a:path w="156" h="486">
                <a:moveTo>
                  <a:pt x="100" y="0"/>
                </a:moveTo>
                <a:cubicBezTo>
                  <a:pt x="92" y="32"/>
                  <a:pt x="74" y="34"/>
                  <a:pt x="49" y="52"/>
                </a:cubicBezTo>
                <a:cubicBezTo>
                  <a:pt x="37" y="92"/>
                  <a:pt x="93" y="88"/>
                  <a:pt x="118" y="91"/>
                </a:cubicBezTo>
                <a:cubicBezTo>
                  <a:pt x="119" y="97"/>
                  <a:pt x="124" y="103"/>
                  <a:pt x="122" y="108"/>
                </a:cubicBezTo>
                <a:cubicBezTo>
                  <a:pt x="118" y="118"/>
                  <a:pt x="104" y="118"/>
                  <a:pt x="96" y="125"/>
                </a:cubicBezTo>
                <a:cubicBezTo>
                  <a:pt x="73" y="145"/>
                  <a:pt x="44" y="156"/>
                  <a:pt x="14" y="164"/>
                </a:cubicBezTo>
                <a:cubicBezTo>
                  <a:pt x="10" y="167"/>
                  <a:pt x="4" y="168"/>
                  <a:pt x="2" y="172"/>
                </a:cubicBezTo>
                <a:cubicBezTo>
                  <a:pt x="0" y="176"/>
                  <a:pt x="5" y="181"/>
                  <a:pt x="6" y="185"/>
                </a:cubicBezTo>
                <a:cubicBezTo>
                  <a:pt x="13" y="210"/>
                  <a:pt x="24" y="227"/>
                  <a:pt x="49" y="237"/>
                </a:cubicBezTo>
                <a:cubicBezTo>
                  <a:pt x="70" y="258"/>
                  <a:pt x="111" y="266"/>
                  <a:pt x="139" y="275"/>
                </a:cubicBezTo>
                <a:cubicBezTo>
                  <a:pt x="143" y="278"/>
                  <a:pt x="156" y="280"/>
                  <a:pt x="152" y="284"/>
                </a:cubicBezTo>
                <a:cubicBezTo>
                  <a:pt x="146" y="290"/>
                  <a:pt x="135" y="286"/>
                  <a:pt x="126" y="288"/>
                </a:cubicBezTo>
                <a:cubicBezTo>
                  <a:pt x="97" y="295"/>
                  <a:pt x="68" y="305"/>
                  <a:pt x="40" y="314"/>
                </a:cubicBezTo>
                <a:cubicBezTo>
                  <a:pt x="36" y="317"/>
                  <a:pt x="27" y="318"/>
                  <a:pt x="27" y="323"/>
                </a:cubicBezTo>
                <a:cubicBezTo>
                  <a:pt x="27" y="335"/>
                  <a:pt x="46" y="337"/>
                  <a:pt x="53" y="340"/>
                </a:cubicBezTo>
                <a:cubicBezTo>
                  <a:pt x="76" y="349"/>
                  <a:pt x="99" y="358"/>
                  <a:pt x="122" y="366"/>
                </a:cubicBezTo>
                <a:cubicBezTo>
                  <a:pt x="131" y="369"/>
                  <a:pt x="148" y="374"/>
                  <a:pt x="148" y="374"/>
                </a:cubicBezTo>
                <a:cubicBezTo>
                  <a:pt x="135" y="408"/>
                  <a:pt x="101" y="439"/>
                  <a:pt x="66" y="447"/>
                </a:cubicBezTo>
                <a:cubicBezTo>
                  <a:pt x="78" y="464"/>
                  <a:pt x="90" y="478"/>
                  <a:pt x="109" y="486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6"/>
          <p:cNvSpPr/>
          <p:nvPr/>
        </p:nvSpPr>
        <p:spPr>
          <a:xfrm>
            <a:off x="8962920" y="3503520"/>
            <a:ext cx="171720" cy="771480"/>
          </a:xfrm>
          <a:custGeom>
            <a:avLst/>
            <a:gdLst/>
            <a:ahLst/>
            <a:rect l="l" t="t" r="r" b="b"/>
            <a:pathLst>
              <a:path w="108" h="486">
                <a:moveTo>
                  <a:pt x="31" y="0"/>
                </a:moveTo>
                <a:cubicBezTo>
                  <a:pt x="47" y="20"/>
                  <a:pt x="67" y="36"/>
                  <a:pt x="82" y="56"/>
                </a:cubicBezTo>
                <a:cubicBezTo>
                  <a:pt x="88" y="64"/>
                  <a:pt x="100" y="82"/>
                  <a:pt x="100" y="82"/>
                </a:cubicBezTo>
                <a:cubicBezTo>
                  <a:pt x="58" y="85"/>
                  <a:pt x="48" y="81"/>
                  <a:pt x="18" y="99"/>
                </a:cubicBezTo>
                <a:cubicBezTo>
                  <a:pt x="17" y="103"/>
                  <a:pt x="17" y="108"/>
                  <a:pt x="14" y="112"/>
                </a:cubicBezTo>
                <a:cubicBezTo>
                  <a:pt x="11" y="116"/>
                  <a:pt x="0" y="116"/>
                  <a:pt x="1" y="121"/>
                </a:cubicBezTo>
                <a:cubicBezTo>
                  <a:pt x="2" y="129"/>
                  <a:pt x="12" y="133"/>
                  <a:pt x="18" y="138"/>
                </a:cubicBezTo>
                <a:cubicBezTo>
                  <a:pt x="43" y="159"/>
                  <a:pt x="45" y="159"/>
                  <a:pt x="65" y="172"/>
                </a:cubicBezTo>
                <a:cubicBezTo>
                  <a:pt x="80" y="194"/>
                  <a:pt x="89" y="218"/>
                  <a:pt x="108" y="237"/>
                </a:cubicBezTo>
                <a:cubicBezTo>
                  <a:pt x="95" y="259"/>
                  <a:pt x="69" y="270"/>
                  <a:pt x="48" y="284"/>
                </a:cubicBezTo>
                <a:cubicBezTo>
                  <a:pt x="37" y="305"/>
                  <a:pt x="36" y="296"/>
                  <a:pt x="44" y="318"/>
                </a:cubicBezTo>
                <a:cubicBezTo>
                  <a:pt x="58" y="359"/>
                  <a:pt x="51" y="353"/>
                  <a:pt x="87" y="361"/>
                </a:cubicBezTo>
                <a:cubicBezTo>
                  <a:pt x="80" y="380"/>
                  <a:pt x="81" y="368"/>
                  <a:pt x="87" y="387"/>
                </a:cubicBezTo>
                <a:cubicBezTo>
                  <a:pt x="90" y="396"/>
                  <a:pt x="95" y="413"/>
                  <a:pt x="95" y="413"/>
                </a:cubicBezTo>
                <a:cubicBezTo>
                  <a:pt x="75" y="427"/>
                  <a:pt x="53" y="430"/>
                  <a:pt x="31" y="439"/>
                </a:cubicBezTo>
                <a:cubicBezTo>
                  <a:pt x="36" y="475"/>
                  <a:pt x="35" y="459"/>
                  <a:pt x="35" y="486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7"/>
          <p:cNvSpPr/>
          <p:nvPr/>
        </p:nvSpPr>
        <p:spPr>
          <a:xfrm>
            <a:off x="2843280" y="3657600"/>
            <a:ext cx="3762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CustomShape 18"/>
          <p:cNvSpPr/>
          <p:nvPr/>
        </p:nvSpPr>
        <p:spPr>
          <a:xfrm>
            <a:off x="3757680" y="3657600"/>
            <a:ext cx="3762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ê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CustomShape 19"/>
          <p:cNvSpPr/>
          <p:nvPr/>
        </p:nvSpPr>
        <p:spPr>
          <a:xfrm>
            <a:off x="4519440" y="3657600"/>
            <a:ext cx="30492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5357880" y="3657600"/>
            <a:ext cx="3045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500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ê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Line 21"/>
          <p:cNvSpPr/>
          <p:nvPr/>
        </p:nvSpPr>
        <p:spPr>
          <a:xfrm>
            <a:off x="2152800" y="2979720"/>
            <a:ext cx="461880" cy="525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Line 22"/>
          <p:cNvSpPr/>
          <p:nvPr/>
        </p:nvSpPr>
        <p:spPr>
          <a:xfrm>
            <a:off x="2990880" y="2979720"/>
            <a:ext cx="461880" cy="525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23"/>
          <p:cNvSpPr/>
          <p:nvPr/>
        </p:nvSpPr>
        <p:spPr>
          <a:xfrm>
            <a:off x="1623960" y="2133720"/>
            <a:ext cx="838080" cy="8380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24"/>
          <p:cNvSpPr/>
          <p:nvPr/>
        </p:nvSpPr>
        <p:spPr>
          <a:xfrm>
            <a:off x="1844640" y="2346480"/>
            <a:ext cx="383400" cy="4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</a:rPr>
              <a:t>0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Line 25"/>
          <p:cNvSpPr/>
          <p:nvPr/>
        </p:nvSpPr>
        <p:spPr>
          <a:xfrm>
            <a:off x="3905280" y="2979720"/>
            <a:ext cx="380880" cy="53352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Line 26"/>
          <p:cNvSpPr/>
          <p:nvPr/>
        </p:nvSpPr>
        <p:spPr>
          <a:xfrm>
            <a:off x="4743360" y="2979720"/>
            <a:ext cx="385920" cy="525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27"/>
          <p:cNvSpPr/>
          <p:nvPr/>
        </p:nvSpPr>
        <p:spPr>
          <a:xfrm>
            <a:off x="5657760" y="2979720"/>
            <a:ext cx="309600" cy="525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28"/>
          <p:cNvSpPr/>
          <p:nvPr/>
        </p:nvSpPr>
        <p:spPr>
          <a:xfrm>
            <a:off x="2521080" y="2141640"/>
            <a:ext cx="838080" cy="8380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29"/>
          <p:cNvSpPr/>
          <p:nvPr/>
        </p:nvSpPr>
        <p:spPr>
          <a:xfrm>
            <a:off x="2741760" y="2354400"/>
            <a:ext cx="383400" cy="4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CustomShape 30"/>
          <p:cNvSpPr/>
          <p:nvPr/>
        </p:nvSpPr>
        <p:spPr>
          <a:xfrm>
            <a:off x="3419640" y="2141640"/>
            <a:ext cx="838080" cy="8380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31"/>
          <p:cNvSpPr/>
          <p:nvPr/>
        </p:nvSpPr>
        <p:spPr>
          <a:xfrm>
            <a:off x="3640320" y="2354400"/>
            <a:ext cx="383400" cy="4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4317840" y="2141640"/>
            <a:ext cx="838440" cy="8380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33"/>
          <p:cNvSpPr/>
          <p:nvPr/>
        </p:nvSpPr>
        <p:spPr>
          <a:xfrm>
            <a:off x="4538880" y="2354400"/>
            <a:ext cx="383400" cy="4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5216400" y="2141640"/>
            <a:ext cx="838440" cy="8380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35"/>
          <p:cNvSpPr/>
          <p:nvPr/>
        </p:nvSpPr>
        <p:spPr>
          <a:xfrm>
            <a:off x="5437440" y="2354400"/>
            <a:ext cx="383400" cy="44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endParaRPr b="0" lang="fr-FR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CustomShape 36"/>
          <p:cNvSpPr/>
          <p:nvPr/>
        </p:nvSpPr>
        <p:spPr>
          <a:xfrm>
            <a:off x="6191280" y="3665520"/>
            <a:ext cx="3049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37"/>
          <p:cNvSpPr/>
          <p:nvPr/>
        </p:nvSpPr>
        <p:spPr>
          <a:xfrm>
            <a:off x="6300720" y="3068640"/>
            <a:ext cx="1828800" cy="1447920"/>
          </a:xfrm>
          <a:custGeom>
            <a:avLst/>
            <a:gdLst/>
            <a:ahLst/>
            <a:rect l="0" t="0" r="r" b="b"/>
            <a:pathLst>
              <a:path w="5082" h="4024">
                <a:moveTo>
                  <a:pt x="0" y="2011"/>
                </a:moveTo>
                <a:lnTo>
                  <a:pt x="623" y="2306"/>
                </a:lnTo>
                <a:lnTo>
                  <a:pt x="184" y="2765"/>
                </a:lnTo>
                <a:lnTo>
                  <a:pt x="903" y="2853"/>
                </a:lnTo>
                <a:lnTo>
                  <a:pt x="744" y="3433"/>
                </a:lnTo>
                <a:lnTo>
                  <a:pt x="1448" y="3293"/>
                </a:lnTo>
                <a:lnTo>
                  <a:pt x="1547" y="3863"/>
                </a:lnTo>
                <a:lnTo>
                  <a:pt x="2134" y="3523"/>
                </a:lnTo>
                <a:lnTo>
                  <a:pt x="2540" y="4023"/>
                </a:lnTo>
                <a:lnTo>
                  <a:pt x="2913" y="3528"/>
                </a:lnTo>
                <a:lnTo>
                  <a:pt x="3492" y="3876"/>
                </a:lnTo>
                <a:lnTo>
                  <a:pt x="3603" y="3307"/>
                </a:lnTo>
                <a:lnTo>
                  <a:pt x="4336" y="3433"/>
                </a:lnTo>
                <a:lnTo>
                  <a:pt x="4159" y="2875"/>
                </a:lnTo>
                <a:lnTo>
                  <a:pt x="4879" y="2797"/>
                </a:lnTo>
                <a:lnTo>
                  <a:pt x="4450" y="2332"/>
                </a:lnTo>
                <a:lnTo>
                  <a:pt x="5081" y="2011"/>
                </a:lnTo>
                <a:lnTo>
                  <a:pt x="4457" y="1716"/>
                </a:lnTo>
                <a:lnTo>
                  <a:pt x="4896" y="1257"/>
                </a:lnTo>
                <a:lnTo>
                  <a:pt x="4177" y="1169"/>
                </a:lnTo>
                <a:lnTo>
                  <a:pt x="4336" y="589"/>
                </a:lnTo>
                <a:lnTo>
                  <a:pt x="3632" y="729"/>
                </a:lnTo>
                <a:lnTo>
                  <a:pt x="3533" y="159"/>
                </a:lnTo>
                <a:lnTo>
                  <a:pt x="2946" y="499"/>
                </a:lnTo>
                <a:lnTo>
                  <a:pt x="2540" y="0"/>
                </a:lnTo>
                <a:lnTo>
                  <a:pt x="2167" y="494"/>
                </a:lnTo>
                <a:lnTo>
                  <a:pt x="1588" y="146"/>
                </a:lnTo>
                <a:lnTo>
                  <a:pt x="1477" y="715"/>
                </a:lnTo>
                <a:lnTo>
                  <a:pt x="744" y="589"/>
                </a:lnTo>
                <a:lnTo>
                  <a:pt x="921" y="1147"/>
                </a:lnTo>
                <a:lnTo>
                  <a:pt x="201" y="1225"/>
                </a:lnTo>
                <a:lnTo>
                  <a:pt x="630" y="1690"/>
                </a:lnTo>
                <a:lnTo>
                  <a:pt x="0" y="2011"/>
                </a:lnTo>
              </a:path>
            </a:pathLst>
          </a:custGeom>
          <a:solidFill>
            <a:srgbClr val="ff0000"/>
          </a:solidFill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ACCEPTER</a:t>
            </a:r>
            <a:endParaRPr b="0" lang="fr-FR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5148360" y="2060640"/>
            <a:ext cx="936360" cy="934920"/>
          </a:xfrm>
          <a:prstGeom prst="ellipse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39"/>
          <p:cNvSpPr/>
          <p:nvPr/>
        </p:nvSpPr>
        <p:spPr>
          <a:xfrm>
            <a:off x="3635280" y="5780160"/>
            <a:ext cx="763560" cy="7966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40"/>
          <p:cNvSpPr/>
          <p:nvPr/>
        </p:nvSpPr>
        <p:spPr>
          <a:xfrm>
            <a:off x="5300640" y="5780160"/>
            <a:ext cx="765000" cy="7966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41"/>
          <p:cNvSpPr/>
          <p:nvPr/>
        </p:nvSpPr>
        <p:spPr>
          <a:xfrm>
            <a:off x="6873840" y="5776920"/>
            <a:ext cx="720720" cy="79704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42"/>
          <p:cNvSpPr/>
          <p:nvPr/>
        </p:nvSpPr>
        <p:spPr>
          <a:xfrm>
            <a:off x="3705120" y="4984560"/>
            <a:ext cx="208080" cy="795600"/>
          </a:xfrm>
          <a:prstGeom prst="line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43"/>
          <p:cNvSpPr/>
          <p:nvPr/>
        </p:nvSpPr>
        <p:spPr>
          <a:xfrm>
            <a:off x="6873840" y="5850000"/>
            <a:ext cx="623880" cy="650880"/>
          </a:xfrm>
          <a:prstGeom prst="ellipse">
            <a:avLst/>
          </a:prstGeom>
          <a:noFill/>
          <a:ln w="190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44"/>
          <p:cNvSpPr/>
          <p:nvPr/>
        </p:nvSpPr>
        <p:spPr>
          <a:xfrm>
            <a:off x="3843360" y="5929200"/>
            <a:ext cx="55548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0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CustomShape 45"/>
          <p:cNvSpPr/>
          <p:nvPr/>
        </p:nvSpPr>
        <p:spPr>
          <a:xfrm>
            <a:off x="5510160" y="5929200"/>
            <a:ext cx="55548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1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CustomShape 46"/>
          <p:cNvSpPr/>
          <p:nvPr/>
        </p:nvSpPr>
        <p:spPr>
          <a:xfrm>
            <a:off x="6873840" y="5991120"/>
            <a:ext cx="555480" cy="4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q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Times New Roman"/>
              </a:rPr>
              <a:t>2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CustomShape 47"/>
          <p:cNvSpPr/>
          <p:nvPr/>
        </p:nvSpPr>
        <p:spPr>
          <a:xfrm>
            <a:off x="4746600" y="5205240"/>
            <a:ext cx="55404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479" name="Line 48"/>
          <p:cNvCxnSpPr>
            <a:stCxn id="470" idx="7"/>
            <a:endCxn id="471" idx="1"/>
          </p:cNvCxnSpPr>
          <p:nvPr/>
        </p:nvCxnSpPr>
        <p:spPr>
          <a:xfrm>
            <a:off x="4287240" y="5896800"/>
            <a:ext cx="1125720" cy="360"/>
          </a:xfrm>
          <a:prstGeom prst="curvedConnector3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cxnSp>
        <p:nvCxnSpPr>
          <p:cNvPr id="480" name="Line 49"/>
          <p:cNvCxnSpPr/>
          <p:nvPr/>
        </p:nvCxnSpPr>
        <p:spPr>
          <a:xfrm>
            <a:off x="5748480" y="5888160"/>
            <a:ext cx="1126080" cy="2160"/>
          </a:xfrm>
          <a:prstGeom prst="curvedConnector3">
            <a:avLst/>
          </a:prstGeom>
          <a:ln w="9360">
            <a:solidFill>
              <a:srgbClr val="000000"/>
            </a:solidFill>
            <a:miter/>
            <a:tailEnd len="med" type="triangle" w="med"/>
          </a:ln>
        </p:spPr>
      </p:cxnSp>
      <p:sp>
        <p:nvSpPr>
          <p:cNvPr id="481" name="CustomShape 50"/>
          <p:cNvSpPr/>
          <p:nvPr/>
        </p:nvSpPr>
        <p:spPr>
          <a:xfrm>
            <a:off x="6321240" y="5167440"/>
            <a:ext cx="5526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spcBef>
                <a:spcPts val="1123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ê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CustomShape 51"/>
          <p:cNvSpPr/>
          <p:nvPr/>
        </p:nvSpPr>
        <p:spPr>
          <a:xfrm>
            <a:off x="5649840" y="4437000"/>
            <a:ext cx="1584360" cy="1295280"/>
          </a:xfrm>
          <a:custGeom>
            <a:avLst/>
            <a:gdLst/>
            <a:ahLst/>
            <a:rect l="l" t="t" r="r" b="b"/>
            <a:pathLst>
              <a:path w="998" h="816">
                <a:moveTo>
                  <a:pt x="998" y="816"/>
                </a:moveTo>
                <a:cubicBezTo>
                  <a:pt x="831" y="408"/>
                  <a:pt x="665" y="0"/>
                  <a:pt x="499" y="0"/>
                </a:cubicBezTo>
                <a:cubicBezTo>
                  <a:pt x="333" y="0"/>
                  <a:pt x="83" y="680"/>
                  <a:pt x="0" y="816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52"/>
          <p:cNvSpPr/>
          <p:nvPr/>
        </p:nvSpPr>
        <p:spPr>
          <a:xfrm>
            <a:off x="6351480" y="4457520"/>
            <a:ext cx="29520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/>
            <a:r>
              <a:rPr b="0" lang="fr-FR" sz="1800" spc="-1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fr-FR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415" dur="indefinite" restart="never" nodeType="tmRoot">
          <p:childTnLst>
            <p:seq>
              <p:cTn id="416" dur="indefinite" nodeType="mainSeq">
                <p:childTnLst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45697D09-76FF-42D8-8FFD-5793A1DBD6AF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Algorithme de reconnaissance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487" name="TextShape 4"/>
          <p:cNvSpPr txBox="1"/>
          <p:nvPr/>
        </p:nvSpPr>
        <p:spPr>
          <a:xfrm>
            <a:off x="1173240" y="1980720"/>
            <a:ext cx="7772400" cy="4876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8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fonction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Reconnaitre (chaîne, automate)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retourner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accepter or refuser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index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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début de chaîne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état_courant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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état initial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répéter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fin de chaîne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alors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état_courant est un état final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alors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  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retourner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accepter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sinon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retourner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refuser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sinon si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transition [état_courant, chaîne[index]]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== 0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alors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retourner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refuser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8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sinon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état_courant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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 transition [état_courant, chaîne[index]]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index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  <a:ea typeface="Wingdings"/>
              </a:rPr>
              <a:t>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index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+ 1</a:t>
            </a:r>
            <a:br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fin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74222A49-BC51-4516-B73E-79C1ABB9B3FE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Plan de l’exposé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52" name="TextShape 4"/>
          <p:cNvSpPr txBox="1"/>
          <p:nvPr/>
        </p:nvSpPr>
        <p:spPr>
          <a:xfrm>
            <a:off x="1143000" y="1676520"/>
            <a:ext cx="7772400" cy="4419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609480" indent="-609480">
              <a:spcBef>
                <a:spcPts val="799"/>
              </a:spcBef>
              <a:buClr>
                <a:srgbClr val="0099cc"/>
              </a:buClr>
              <a:buSzPct val="70000"/>
              <a:buFont typeface="Arial"/>
              <a:buAutoNum type="arabicPeriod"/>
            </a:pPr>
            <a:r>
              <a:rPr b="1" i="1" lang="fr-FR" sz="3200" spc="-1" strike="noStrike">
                <a:solidFill>
                  <a:srgbClr val="000000"/>
                </a:solidFill>
                <a:latin typeface="Arial"/>
              </a:rPr>
              <a:t>Les bases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spcBef>
                <a:spcPts val="799"/>
              </a:spcBef>
              <a:buClr>
                <a:srgbClr val="0099cc"/>
              </a:buClr>
              <a:buSzPct val="70000"/>
              <a:buFont typeface="Arial"/>
              <a:buAutoNum type="arabicPeriod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Application bluffante : ELIZA (1966)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609480" indent="-609480">
              <a:spcBef>
                <a:spcPts val="799"/>
              </a:spcBef>
              <a:buClr>
                <a:srgbClr val="0099cc"/>
              </a:buClr>
              <a:buSzPct val="70000"/>
              <a:buFont typeface="Arial"/>
              <a:buAutoNum type="arabicPeriod"/>
            </a:pPr>
            <a:r>
              <a:rPr b="1" i="1" lang="fr-FR" sz="3200" spc="-1" strike="noStrike">
                <a:solidFill>
                  <a:srgbClr val="000000"/>
                </a:solidFill>
                <a:latin typeface="Arial"/>
              </a:rPr>
              <a:t>Recherche de motifs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990360" indent="-533160">
              <a:spcBef>
                <a:spcPts val="697"/>
              </a:spcBef>
              <a:buClr>
                <a:srgbClr val="000000"/>
              </a:buClr>
              <a:buFont typeface="Monotype Sorts" charset="2"/>
              <a:buChar char=""/>
            </a:pPr>
            <a:r>
              <a:rPr b="1" i="1" lang="fr-FR" sz="2800" spc="-1" strike="noStrike">
                <a:solidFill>
                  <a:srgbClr val="000000"/>
                </a:solidFill>
                <a:latin typeface="Arial"/>
              </a:rPr>
              <a:t>Expressions rationnelles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990360" indent="-533160">
              <a:spcBef>
                <a:spcPts val="697"/>
              </a:spcBef>
              <a:buClr>
                <a:srgbClr val="000000"/>
              </a:buClr>
              <a:buFont typeface="Monotype Sorts" charset="2"/>
              <a:buChar char=""/>
            </a:pPr>
            <a:r>
              <a:rPr b="1" i="1" lang="fr-FR" sz="2800" spc="-1" strike="noStrike">
                <a:solidFill>
                  <a:srgbClr val="000000"/>
                </a:solidFill>
                <a:latin typeface="Arial"/>
              </a:rPr>
              <a:t>Automates à états finis</a:t>
            </a:r>
            <a:r>
              <a:rPr b="0" lang="fr-FR" sz="2800" spc="-1" strike="noStrike">
                <a:solidFill>
                  <a:srgbClr val="cc00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cc0000"/>
                </a:solidFill>
                <a:latin typeface="Arial"/>
              </a:rPr>
              <a:t>	</a:t>
            </a:r>
            <a:r>
              <a:rPr b="0" lang="fr-FR" sz="2800" spc="-1" strike="noStrike">
                <a:solidFill>
                  <a:srgbClr val="cc0000"/>
                </a:solidFill>
                <a:latin typeface="Arial"/>
              </a:rPr>
              <a:t>	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0" dur="indefinite" restart="never" nodeType="tmRoot">
          <p:childTnLst>
            <p:seq>
              <p:cTn id="91" dur="indefinite" nodeType="mainSeq"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1" dur="500"/>
                                        <p:tgtEl>
                                          <p:spTgt spid="152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6" dur="500"/>
                                        <p:tgtEl>
                                          <p:spTgt spid="152">
                                            <p:txEl>
                                              <p:pRg st="1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1" dur="500"/>
                                        <p:tgtEl>
                                          <p:spTgt spid="152">
                                            <p:txEl>
                                              <p:pRg st="47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7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4" dur="500"/>
                                        <p:tgtEl>
                                          <p:spTgt spid="152">
                                            <p:txEl>
                                              <p:pRg st="67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92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7" dur="500"/>
                                        <p:tgtEl>
                                          <p:spTgt spid="152">
                                            <p:txEl>
                                              <p:pRg st="92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A0EB1BC1-DAC3-43B0-A90C-E8F51CFA595D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Les bases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56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Caractères et codes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Chaînes de caractères et mots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Phrases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Textes, tris, loi de Zipf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spcBef>
                <a:spcPts val="799"/>
              </a:spcBef>
              <a:buClr>
                <a:srgbClr val="0099cc"/>
              </a:buClr>
              <a:buSzPct val="70000"/>
              <a:buFont typeface="Wingdings" charset="2"/>
              <a:buChar char=""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8" dur="indefinite" restart="never" nodeType="tmRoot">
          <p:childTnLst>
            <p:seq>
              <p:cTn id="1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C9C46986-418B-46C4-A4C2-CD5181BB8F2F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Caractère </a:t>
            </a:r>
            <a:b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(au sens informatique)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1173240" y="198108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Pour l’ordinateur, chaque caractère correspond à un code, généralement un nombre entier, même les caractères invisibles. 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r>
              <a:rPr b="0" i="1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Un code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: une table de correspondance qui associe à une donnée numérique un symbole graphique (</a:t>
            </a:r>
            <a:r>
              <a:rPr b="0" i="1" lang="fr-FR" sz="2800" spc="-1" strike="noStrike">
                <a:solidFill>
                  <a:srgbClr val="000000"/>
                </a:solidFill>
                <a:latin typeface="Arial"/>
              </a:rPr>
              <a:t>glyphes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598"/>
              </a:spcBef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1" name="Table 5"/>
          <p:cNvGraphicFramePr/>
          <p:nvPr/>
        </p:nvGraphicFramePr>
        <p:xfrm>
          <a:off x="2050920" y="4724280"/>
          <a:ext cx="6172200" cy="1036800"/>
        </p:xfrm>
        <a:graphic>
          <a:graphicData uri="http://schemas.openxmlformats.org/drawingml/2006/table">
            <a:tbl>
              <a:tblPr/>
              <a:tblGrid>
                <a:gridCol w="617760"/>
                <a:gridCol w="617400"/>
                <a:gridCol w="615960"/>
                <a:gridCol w="617400"/>
                <a:gridCol w="617760"/>
                <a:gridCol w="617400"/>
                <a:gridCol w="617760"/>
                <a:gridCol w="615960"/>
                <a:gridCol w="617400"/>
                <a:gridCol w="617400"/>
              </a:tblGrid>
              <a:tr h="5205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…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23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26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05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…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697"/>
                        </a:spcBef>
                      </a:pPr>
                      <a:r>
                        <a:rPr b="0" lang="fr-FR" sz="2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Z</a:t>
                      </a:r>
                      <a:endParaRPr b="0" lang="fr-FR" sz="2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20" dur="indefinite" restart="never" nodeType="tmRoot">
          <p:childTnLst>
            <p:seq>
              <p:cTn id="1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132000" y="6248520"/>
            <a:ext cx="29638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  <a:spcBef>
                <a:spcPts val="873"/>
              </a:spcBef>
            </a:pPr>
            <a:r>
              <a:rPr b="0" lang="en-GB" sz="1400" spc="-1" strike="noStrike">
                <a:solidFill>
                  <a:srgbClr val="3366cc"/>
                </a:solidFill>
                <a:latin typeface="Arial"/>
              </a:rPr>
              <a:t>Langage naturel</a:t>
            </a:r>
            <a:r>
              <a:rPr b="0" lang="fr-FR" sz="1400" spc="-1" strike="noStrike">
                <a:solidFill>
                  <a:srgbClr val="3366cc"/>
                </a:solidFill>
                <a:latin typeface="Arial"/>
              </a:rPr>
              <a:t>                                              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010280" y="6248520"/>
            <a:ext cx="19051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r">
              <a:lnSpc>
                <a:spcPct val="100000"/>
              </a:lnSpc>
              <a:spcBef>
                <a:spcPts val="873"/>
              </a:spcBef>
            </a:pPr>
            <a:fld id="{54AA8ECA-017C-4B3C-A99F-8BB6AB9B5A28}" type="slidenum">
              <a:rPr b="0" lang="fr-FR" sz="1400" spc="-1" strike="noStrike">
                <a:solidFill>
                  <a:srgbClr val="3366cc"/>
                </a:solidFill>
                <a:latin typeface="Arial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1173240" y="4568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/>
            <a:r>
              <a:rPr b="0" lang="fr-FR" sz="4400" spc="-1" strike="noStrike">
                <a:solidFill>
                  <a:srgbClr val="3366cc"/>
                </a:solidFill>
                <a:latin typeface="Arial"/>
              </a:rPr>
              <a:t>Critères des codes</a:t>
            </a:r>
            <a:endParaRPr b="0" lang="fr-FR" sz="4400" spc="-1" strike="noStrike">
              <a:solidFill>
                <a:srgbClr val="3366cc"/>
              </a:solidFill>
              <a:latin typeface="Arial"/>
            </a:endParaRPr>
          </a:p>
        </p:txBody>
      </p:sp>
      <p:sp>
        <p:nvSpPr>
          <p:cNvPr id="165" name="TextShape 4"/>
          <p:cNvSpPr txBox="1"/>
          <p:nvPr/>
        </p:nvSpPr>
        <p:spPr>
          <a:xfrm>
            <a:off x="1186920" y="1700280"/>
            <a:ext cx="7272360" cy="4392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Nom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: un code est toujours </a:t>
            </a:r>
            <a:r>
              <a:rPr b="0" lang="fr-FR" sz="2800" spc="-1" strike="noStrike" u="sng">
                <a:solidFill>
                  <a:srgbClr val="000000"/>
                </a:solidFill>
                <a:uFillTx/>
                <a:latin typeface="Arial"/>
              </a:rPr>
              <a:t>nommé 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 algn="just">
              <a:lnSpc>
                <a:spcPct val="90000"/>
              </a:lnSpc>
              <a:spcBef>
                <a:spcPts val="697"/>
              </a:spcBef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Taille :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Indication du nombre de bits nécessaires pour coder les symboles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Symboles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(alphabet latin) :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les 10 chiffres,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les 26 lettres de l’alphabet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les signes de ponctuation ou des opérateurs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Font typeface="Arial"/>
              <a:buChar char="–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les </a:t>
            </a:r>
            <a:r>
              <a:rPr b="0" i="1" lang="fr-FR" sz="2400" spc="-1" strike="noStrike">
                <a:solidFill>
                  <a:srgbClr val="000000"/>
                </a:solidFill>
                <a:latin typeface="Arial"/>
              </a:rPr>
              <a:t>caractères de contrôle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Traitement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: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90000"/>
              </a:lnSpc>
              <a:spcBef>
                <a:spcPts val="697"/>
              </a:spcBef>
            </a:pPr>
            <a:r>
              <a:rPr b="1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tri des caractères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2000-02-12T08:34:50Z</dcterms:created>
  <dc:creator>Laurence Danlos</dc:creator>
  <dc:description/>
  <dc:language>fr-FR</dc:language>
  <cp:lastModifiedBy>daille-b</cp:lastModifiedBy>
  <dcterms:modified xsi:type="dcterms:W3CDTF">2013-11-06T19:29:36Z</dcterms:modified>
  <cp:revision>162</cp:revision>
  <dc:subject/>
  <dc:title>Linguistique Informatique</dc:title>
</cp:coreProperties>
</file>