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7" r:id="rId2"/>
    <p:sldId id="271" r:id="rId3"/>
    <p:sldId id="258" r:id="rId4"/>
    <p:sldId id="257" r:id="rId5"/>
    <p:sldId id="275" r:id="rId6"/>
    <p:sldId id="277" r:id="rId7"/>
    <p:sldId id="280" r:id="rId8"/>
    <p:sldId id="273" r:id="rId9"/>
    <p:sldId id="288" r:id="rId10"/>
    <p:sldId id="282" r:id="rId11"/>
    <p:sldId id="283" r:id="rId12"/>
    <p:sldId id="259" r:id="rId13"/>
    <p:sldId id="290" r:id="rId14"/>
    <p:sldId id="262" r:id="rId15"/>
    <p:sldId id="263" r:id="rId16"/>
    <p:sldId id="264" r:id="rId17"/>
    <p:sldId id="285" r:id="rId18"/>
    <p:sldId id="291" r:id="rId19"/>
    <p:sldId id="256" r:id="rId20"/>
    <p:sldId id="292" r:id="rId21"/>
    <p:sldId id="261" r:id="rId22"/>
    <p:sldId id="260" r:id="rId23"/>
    <p:sldId id="286"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8193" autoAdjust="0"/>
    <p:restoredTop sz="74887" autoAdjust="0"/>
  </p:normalViewPr>
  <p:slideViewPr>
    <p:cSldViewPr>
      <p:cViewPr varScale="1">
        <p:scale>
          <a:sx n="62" d="100"/>
          <a:sy n="62" d="100"/>
        </p:scale>
        <p:origin x="-34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5FBC4-51D7-4A8E-8157-BF5A6974A217}" type="datetimeFigureOut">
              <a:rPr lang="en-US" smtClean="0"/>
              <a:pPr/>
              <a:t>10/31/2009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A4BAE-67D5-4A34-BA1A-F22A187AFC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FA4BAE-67D5-4A34-BA1A-F22A187AFC6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of all, EWB members across the country starting using </a:t>
            </a:r>
            <a:r>
              <a:rPr lang="en-US" baseline="0" dirty="0" err="1" smtClean="0"/>
              <a:t>Facebook</a:t>
            </a:r>
            <a:r>
              <a:rPr lang="en-US" baseline="0" dirty="0" smtClean="0"/>
              <a:t> a lot to connect with each other directly.</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They started using Google Calendars to plan their events.</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They used web services like</a:t>
            </a:r>
            <a:r>
              <a:rPr lang="en-US" baseline="0" dirty="0" smtClean="0"/>
              <a:t> Doodle to coordinate meeting times. Etc.</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Which means that they started</a:t>
            </a:r>
            <a:r>
              <a:rPr lang="en-US" baseline="0" dirty="0" smtClean="0"/>
              <a:t> to stop using </a:t>
            </a:r>
            <a:r>
              <a:rPr lang="en-US" baseline="0" dirty="0" err="1" smtClean="0"/>
              <a:t>myEWB</a:t>
            </a:r>
            <a:r>
              <a:rPr lang="en-US" baseline="0" dirty="0" smtClean="0"/>
              <a:t>, and we ran the risk of having all sorts of EWB members who we knew nothing about, and weren’t on our mailing list etc. Basically, although we’d been able to stay ahead of the curve for a few years, the curve had caught up, and let me tell you, they all had WAY bigger budgets than we did. </a:t>
            </a:r>
          </a:p>
          <a:p>
            <a:endParaRPr lang="en-US" baseline="0" dirty="0" smtClean="0"/>
          </a:p>
          <a:p>
            <a:r>
              <a:rPr lang="en-US" b="0" baseline="0" dirty="0" smtClean="0"/>
              <a:t>And our response was to do our best to try to compete with the world: we added file-sharing and calendaring and wiki-like features to </a:t>
            </a:r>
            <a:r>
              <a:rPr lang="en-US" b="0" baseline="0" dirty="0" err="1" smtClean="0"/>
              <a:t>myEWB</a:t>
            </a:r>
            <a:r>
              <a:rPr lang="en-US" b="0" baseline="0" dirty="0" smtClean="0"/>
              <a:t>. But competing with Google with a one-developer team is ultimately a losing game.</a:t>
            </a:r>
            <a:endParaRPr lang="en-US" b="0"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I wound</a:t>
            </a:r>
            <a:r>
              <a:rPr lang="en-US" baseline="0" dirty="0" smtClean="0"/>
              <a:t> up my involvement and moved to Montreal to work for an unpopular </a:t>
            </a:r>
            <a:r>
              <a:rPr lang="en-US" baseline="0" dirty="0" err="1" smtClean="0"/>
              <a:t>telco</a:t>
            </a:r>
            <a:r>
              <a:rPr lang="en-US" baseline="0" dirty="0" smtClean="0"/>
              <a:t>, but I keep in touch, and they’ve set up a twitter feed</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a</a:t>
            </a:r>
            <a:r>
              <a:rPr lang="en-US" baseline="0" dirty="0" smtClean="0"/>
              <a:t> </a:t>
            </a:r>
            <a:r>
              <a:rPr lang="en-US" baseline="0" dirty="0" err="1" smtClean="0"/>
              <a:t>youtube</a:t>
            </a:r>
            <a:r>
              <a:rPr lang="en-US" baseline="0" dirty="0" smtClean="0"/>
              <a:t> channel</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a </a:t>
            </a:r>
            <a:r>
              <a:rPr lang="en-US" dirty="0" err="1" smtClean="0"/>
              <a:t>facebook</a:t>
            </a:r>
            <a:r>
              <a:rPr lang="en-US" dirty="0" smtClean="0"/>
              <a:t> group. And lots of the chapters</a:t>
            </a:r>
            <a:r>
              <a:rPr lang="en-US" baseline="0" dirty="0" smtClean="0"/>
              <a:t> have set up </a:t>
            </a:r>
            <a:r>
              <a:rPr lang="en-US" baseline="0" dirty="0" err="1" smtClean="0"/>
              <a:t>facebook</a:t>
            </a:r>
            <a:r>
              <a:rPr lang="en-US" baseline="0" dirty="0" smtClean="0"/>
              <a:t> groups too. But this has created some real problems… First of all if you can read the slide you’ll see there’s a lot more spam and a lot lower level of discussion in the </a:t>
            </a:r>
            <a:r>
              <a:rPr lang="en-US" baseline="0" dirty="0" err="1" smtClean="0"/>
              <a:t>facebook</a:t>
            </a:r>
            <a:r>
              <a:rPr lang="en-US" baseline="0" dirty="0" smtClean="0"/>
              <a:t> group than on </a:t>
            </a:r>
            <a:r>
              <a:rPr lang="en-US" baseline="0" dirty="0" err="1" smtClean="0"/>
              <a:t>myEWB</a:t>
            </a:r>
            <a:r>
              <a:rPr lang="en-US" baseline="0" dirty="0" smtClean="0"/>
              <a:t>, and secondly, there’s a lot less inter-chapter sharing: discussions are much more fragmented because </a:t>
            </a:r>
            <a:r>
              <a:rPr lang="en-US" baseline="0" dirty="0" err="1" smtClean="0"/>
              <a:t>facebook</a:t>
            </a:r>
            <a:r>
              <a:rPr lang="en-US" baseline="0" dirty="0" smtClean="0"/>
              <a:t> was never designed for this. As a result it’s harder to know what’s going on in the </a:t>
            </a:r>
            <a:r>
              <a:rPr lang="en-US" baseline="0" dirty="0" err="1" smtClean="0"/>
              <a:t>EWBverse</a:t>
            </a:r>
            <a:r>
              <a:rPr lang="en-US" baseline="0" dirty="0" smtClean="0"/>
              <a:t>, which makes it tough to raise funds to send people overseas etc.</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some people have managed to successfully</a:t>
            </a:r>
            <a:r>
              <a:rPr lang="en-US" baseline="0" dirty="0" smtClean="0"/>
              <a:t> “harness” social media</a:t>
            </a:r>
            <a:r>
              <a:rPr lang="en-US" dirty="0" smtClean="0"/>
              <a:t>, like the Obama campaign, but I</a:t>
            </a:r>
            <a:r>
              <a:rPr lang="en-US" baseline="0" dirty="0" smtClean="0"/>
              <a:t> would argue that a) they spent a ton of money doing it which few groups can do, and b) they were really only aiming for one single thing: to get a bunch of people out on that one day to vote. And his people have since been criticized for having either chosen not to or failed to “follow through” and build a lasting community/movement out of mybarackobama.com.</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in the end, (and I’ll try to be a bit provocative with a bleak conclusion) I think that while social media and a proliferation of free</a:t>
            </a:r>
            <a:r>
              <a:rPr lang="en-US" baseline="0" dirty="0" smtClean="0"/>
              <a:t> web apps for collaboration is really neat and exciting for the individual and small or short-lived groups (I tweet, I’m on </a:t>
            </a:r>
            <a:r>
              <a:rPr lang="en-US" baseline="0" dirty="0" err="1" smtClean="0"/>
              <a:t>facebook</a:t>
            </a:r>
            <a:r>
              <a:rPr lang="en-US" baseline="0" dirty="0" smtClean="0"/>
              <a:t> all the time and I like it), it might actually be a big barrier to the creation of long-lived, large-scale, coordinated social change movements. </a:t>
            </a:r>
            <a:r>
              <a:rPr lang="en-US" baseline="0" dirty="0" smtClean="0"/>
              <a:t>Or maybe, to rephrase, the centralized, coordinated social change movement is now outdated…</a:t>
            </a:r>
          </a:p>
        </p:txBody>
      </p:sp>
      <p:sp>
        <p:nvSpPr>
          <p:cNvPr id="4" name="Slide Number Placeholder 3"/>
          <p:cNvSpPr>
            <a:spLocks noGrp="1"/>
          </p:cNvSpPr>
          <p:nvPr>
            <p:ph type="sldNum" sz="quarter" idx="10"/>
          </p:nvPr>
        </p:nvSpPr>
        <p:spPr/>
        <p:txBody>
          <a:bodyPr/>
          <a:lstStyle/>
          <a:p>
            <a:fld id="{96FA4BAE-67D5-4A34-BA1A-F22A187AFC6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FA4BAE-67D5-4A34-BA1A-F22A187AFC6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Canadian non-profit called Engineers Without Borders</a:t>
            </a:r>
            <a:r>
              <a:rPr lang="en-US" baseline="0" dirty="0" smtClean="0"/>
              <a:t> Canada, where I was the Director of Technology for a few years before moving to Montreal last year. Now how many of you have heard about EWB?</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FA4BAE-67D5-4A34-BA1A-F22A187AFC6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FA4BAE-67D5-4A34-BA1A-F22A187AFC6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FA4BAE-67D5-4A34-BA1A-F22A187AFC6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FA4BAE-67D5-4A34-BA1A-F22A187AFC6C}"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well I’m not going to go into a ton of detail about EWB’s mission</a:t>
            </a:r>
            <a:r>
              <a:rPr lang="en-US" baseline="0" dirty="0" smtClean="0"/>
              <a:t> because you can come ask me about it afterwards if you’re interested, but for the purposes of my talk, you basically need to know that it’s a mostly student-based organization that sends people overseas to Africa and does advocacy and outreach in Canada, with a central office in Toronto and…</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Around</a:t>
            </a:r>
            <a:r>
              <a:rPr lang="en-US" baseline="0" dirty="0" smtClean="0"/>
              <a:t> 30 chapters around the country, mostly in universities. This idea of having local chapters of an organization is a pretty standard setup, lots of student or professional or religious groups are set up this way.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in 2003, when</a:t>
            </a:r>
            <a:r>
              <a:rPr lang="en-US" baseline="0" dirty="0" smtClean="0"/>
              <a:t> I started volunteering at EWB’s national office, after having been involved in the University of Toronto Chapter, I realized that we had a major problem, which most similarly structured organizations face, which is that while we knew we were growing fast, we had no real idea who all of our own members were or how to reach them all at once (e.g. via email). And this is something we felt we needed to be able to do, to build the type of movement we wanted to build, raise the funds we wanted to raise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put together a web-based membership management system creatively</a:t>
            </a:r>
            <a:r>
              <a:rPr lang="en-US" baseline="0" dirty="0" smtClean="0"/>
              <a:t> dubbed the Intranet, which you can see here. And that was fine on its face, although no one really wants to just “go and register” for its own sake, so we had to provide some carrots. For example if you wanted to attend our yearly conference, the only way to do so was to register through this system.</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fact the</a:t>
            </a:r>
            <a:r>
              <a:rPr lang="en-US" baseline="0" dirty="0" smtClean="0"/>
              <a:t> lovely pan-Canadian group </a:t>
            </a:r>
            <a:r>
              <a:rPr lang="en-US" dirty="0" smtClean="0"/>
              <a:t>who attended these conferences liked each other so much that they wanted to keep communicating</a:t>
            </a:r>
            <a:r>
              <a:rPr lang="en-US" baseline="0" dirty="0" smtClean="0"/>
              <a:t> after they’d gone home, which was great, so we obliged by bolting on an ugly discussion board/mailing-list management system, and then cajoled all the chapters’ executives into migrating all of their mailing lists to the central system. Boom, problem solved: every EWB member was now in our system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couple of</a:t>
            </a:r>
            <a:r>
              <a:rPr lang="en-US" baseline="0" dirty="0" smtClean="0"/>
              <a:t> years later</a:t>
            </a:r>
            <a:r>
              <a:rPr lang="en-US" dirty="0" smtClean="0"/>
              <a:t>,</a:t>
            </a:r>
            <a:r>
              <a:rPr lang="en-US" baseline="0" dirty="0" smtClean="0"/>
              <a:t> in 2005, </a:t>
            </a:r>
            <a:r>
              <a:rPr lang="en-US" dirty="0" smtClean="0"/>
              <a:t>we knew what were doing tech-wise, so we scrapped the</a:t>
            </a:r>
            <a:r>
              <a:rPr lang="en-US" baseline="0" dirty="0" smtClean="0"/>
              <a:t> whole thing and rebuilt it from scratch in a much more user-centric way and called it </a:t>
            </a:r>
            <a:r>
              <a:rPr lang="en-US" baseline="0" dirty="0" err="1" smtClean="0"/>
              <a:t>myEWB</a:t>
            </a:r>
            <a:r>
              <a:rPr lang="en-US" baseline="0" dirty="0" smtClean="0"/>
              <a:t> and it was great, we managed to get a lot of usage, which translates into a decent amount of traffic, users were happy, other non-profits were jealous etc. And we continued to evolve this system and it’s still in place today</a:t>
            </a:r>
            <a:r>
              <a:rPr lang="en-US" baseline="0" dirty="0" smtClean="0"/>
              <a:t>.</a:t>
            </a:r>
          </a:p>
          <a:p>
            <a:endParaRPr lang="en-US" baseline="0" dirty="0" smtClean="0"/>
          </a:p>
          <a:p>
            <a:r>
              <a:rPr lang="en-US" baseline="0" dirty="0" smtClean="0"/>
              <a:t>And the fact that it was centralized allowed us to mobilize as a unit quite effectively to run national campaigns etc.</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there’s always</a:t>
            </a:r>
            <a:r>
              <a:rPr lang="en-US" baseline="0" dirty="0" smtClean="0"/>
              <a:t> a but. At the same time as we were figuring all of this out, this thing called…</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2.0, quote-unquote, started</a:t>
            </a:r>
            <a:r>
              <a:rPr lang="en-US" baseline="0" dirty="0" smtClean="0"/>
              <a:t> to happen.</a:t>
            </a:r>
            <a:endParaRPr lang="en-US" dirty="0"/>
          </a:p>
        </p:txBody>
      </p:sp>
      <p:sp>
        <p:nvSpPr>
          <p:cNvPr id="4" name="Slide Number Placeholder 3"/>
          <p:cNvSpPr>
            <a:spLocks noGrp="1"/>
          </p:cNvSpPr>
          <p:nvPr>
            <p:ph type="sldNum" sz="quarter" idx="10"/>
          </p:nvPr>
        </p:nvSpPr>
        <p:spPr/>
        <p:txBody>
          <a:bodyPr/>
          <a:lstStyle/>
          <a:p>
            <a:fld id="{96FA4BAE-67D5-4A34-BA1A-F22A187AFC6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6BF18-65E7-482F-91BC-09A299712F90}" type="datetimeFigureOut">
              <a:rPr lang="en-US" smtClean="0"/>
              <a:pPr/>
              <a:t>10/31/2009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3CC5D-9D95-4C4B-87AF-DF69C7E939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6BF18-65E7-482F-91BC-09A299712F90}" type="datetimeFigureOut">
              <a:rPr lang="en-US" smtClean="0"/>
              <a:pPr/>
              <a:t>10/31/2009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3CC5D-9D95-4C4B-87AF-DF69C7E939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838200"/>
            <a:ext cx="8686800" cy="2819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How I learned to love </a:t>
            </a:r>
            <a:r>
              <a:rPr kumimoji="0" lang="en-US" sz="4400" b="1" i="0" u="none" strike="noStrike" kern="1200" cap="none" spc="0" normalizeH="0" baseline="0" noProof="0" dirty="0" err="1" smtClean="0">
                <a:ln>
                  <a:noFill/>
                </a:ln>
                <a:solidFill>
                  <a:schemeClr val="tx1"/>
                </a:solidFill>
                <a:effectLst/>
                <a:uLnTx/>
                <a:uFillTx/>
                <a:latin typeface="+mj-lt"/>
                <a:ea typeface="+mj-ea"/>
                <a:cs typeface="+mj-cs"/>
              </a:rPr>
              <a:t>Facebook</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(but </a:t>
            </a:r>
            <a:r>
              <a:rPr lang="en-US" sz="4400" b="1" dirty="0" smtClean="0">
                <a:latin typeface="+mj-lt"/>
                <a:ea typeface="+mj-ea"/>
                <a:cs typeface="+mj-cs"/>
              </a:rPr>
              <a:t>haven’t stopped </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worrying</a:t>
            </a:r>
            <a:r>
              <a:rPr lang="en-US" sz="4400" b="1" dirty="0" smtClean="0">
                <a:latin typeface="+mj-lt"/>
                <a:ea typeface="+mj-ea"/>
                <a:cs typeface="+mj-cs"/>
              </a:rPr>
              <a:t>)</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Title 1"/>
          <p:cNvSpPr>
            <a:spLocks noGrp="1"/>
          </p:cNvSpPr>
          <p:nvPr>
            <p:ph type="title"/>
          </p:nvPr>
        </p:nvSpPr>
        <p:spPr>
          <a:xfrm>
            <a:off x="457200" y="4648200"/>
            <a:ext cx="8229600" cy="1143000"/>
          </a:xfrm>
        </p:spPr>
        <p:txBody>
          <a:bodyPr/>
          <a:lstStyle/>
          <a:p>
            <a:r>
              <a:rPr lang="en-US" dirty="0" smtClean="0"/>
              <a:t>Nicolas Kruchten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acebook.jpg"/>
          <p:cNvPicPr>
            <a:picLocks noChangeAspect="1"/>
          </p:cNvPicPr>
          <p:nvPr/>
        </p:nvPicPr>
        <p:blipFill>
          <a:blip r:embed="rId3"/>
          <a:stretch>
            <a:fillRect/>
          </a:stretch>
        </p:blipFill>
        <p:spPr>
          <a:xfrm>
            <a:off x="1219200" y="1905000"/>
            <a:ext cx="6484848" cy="243992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ewbscreenshot.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srcRect/>
          <a:stretch>
            <a:fillRect/>
          </a:stretch>
        </p:blipFill>
        <p:spPr bwMode="auto">
          <a:xfrm>
            <a:off x="0" y="0"/>
            <a:ext cx="97536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sestudy-barackobama-screenshot.jpg"/>
          <p:cNvPicPr>
            <a:picLocks noChangeAspect="1"/>
          </p:cNvPicPr>
          <p:nvPr/>
        </p:nvPicPr>
        <p:blipFill>
          <a:blip r:embed="rId3"/>
          <a:stretch>
            <a:fillRect/>
          </a:stretch>
        </p:blipFill>
        <p:spPr>
          <a:xfrm>
            <a:off x="0" y="1131770"/>
            <a:ext cx="9144000" cy="459445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286000"/>
            <a:ext cx="6946902" cy="1862048"/>
          </a:xfrm>
          <a:prstGeom prst="rect">
            <a:avLst/>
          </a:prstGeom>
          <a:noFill/>
        </p:spPr>
        <p:txBody>
          <a:bodyPr wrap="none" rtlCol="0">
            <a:spAutoFit/>
          </a:bodyPr>
          <a:lstStyle/>
          <a:p>
            <a:r>
              <a:rPr lang="en-US" sz="11500" dirty="0" smtClean="0"/>
              <a:t>So… What?</a:t>
            </a:r>
            <a:endParaRPr lang="en-US" sz="115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wbcanada.jpg"/>
          <p:cNvPicPr>
            <a:picLocks noChangeAspect="1"/>
          </p:cNvPicPr>
          <p:nvPr/>
        </p:nvPicPr>
        <p:blipFill>
          <a:blip r:embed="rId3"/>
          <a:stretch>
            <a:fillRect/>
          </a:stretch>
        </p:blipFill>
        <p:spPr>
          <a:xfrm>
            <a:off x="1066800" y="1447800"/>
            <a:ext cx="6787116" cy="350215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0" y="0"/>
            <a:ext cx="97536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mber.jpg"/>
          <p:cNvPicPr>
            <a:picLocks noChangeAspect="1"/>
          </p:cNvPicPr>
          <p:nvPr/>
        </p:nvPicPr>
        <p:blipFill>
          <a:blip r:embed="rId3"/>
          <a:stretch>
            <a:fillRect/>
          </a:stretch>
        </p:blipFill>
        <p:spPr>
          <a:xfrm>
            <a:off x="285750" y="0"/>
            <a:ext cx="85725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oups.jpg"/>
          <p:cNvPicPr>
            <a:picLocks noChangeAspect="1"/>
          </p:cNvPicPr>
          <p:nvPr/>
        </p:nvPicPr>
        <p:blipFill>
          <a:blip r:embed="rId3"/>
          <a:stretch>
            <a:fillRect/>
          </a:stretch>
        </p:blipFill>
        <p:spPr>
          <a:xfrm>
            <a:off x="285750" y="0"/>
            <a:ext cx="857250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ewbscreenshot.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286000"/>
            <a:ext cx="3369833" cy="1862048"/>
          </a:xfrm>
          <a:prstGeom prst="rect">
            <a:avLst/>
          </a:prstGeom>
          <a:noFill/>
        </p:spPr>
        <p:txBody>
          <a:bodyPr wrap="none" rtlCol="0">
            <a:spAutoFit/>
          </a:bodyPr>
          <a:lstStyle/>
          <a:p>
            <a:r>
              <a:rPr lang="en-US" sz="11500" dirty="0" smtClean="0"/>
              <a:t>But…</a:t>
            </a:r>
            <a:endParaRPr lang="en-US" sz="11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286000"/>
            <a:ext cx="6365525" cy="1862048"/>
          </a:xfrm>
          <a:prstGeom prst="rect">
            <a:avLst/>
          </a:prstGeom>
          <a:noFill/>
        </p:spPr>
        <p:txBody>
          <a:bodyPr wrap="none" rtlCol="0">
            <a:spAutoFit/>
          </a:bodyPr>
          <a:lstStyle/>
          <a:p>
            <a:r>
              <a:rPr lang="en-US" sz="11500" dirty="0" smtClean="0"/>
              <a:t>“Web 2.0”</a:t>
            </a:r>
            <a:endParaRPr lang="en-US" sz="115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1096</Words>
  <Application>Microsoft Office PowerPoint</Application>
  <PresentationFormat>On-screen Show (4:3)</PresentationFormat>
  <Paragraphs>53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Nicolas Kruchten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Nicolas Kruchten</dc:creator>
  <cp:lastModifiedBy>Nicolas Kruchten</cp:lastModifiedBy>
  <cp:revision>19</cp:revision>
  <dcterms:created xsi:type="dcterms:W3CDTF">2009-10-30T17:21:54Z</dcterms:created>
  <dcterms:modified xsi:type="dcterms:W3CDTF">2009-10-31T16:39:20Z</dcterms:modified>
</cp:coreProperties>
</file>