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65" r:id="rId6"/>
    <p:sldId id="267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39F66-BE49-4D05-A0B5-18DE8FC6B509}" v="93" dt="2021-10-24T09:10:59.280"/>
    <p1510:client id="{9997B311-D8E1-4851-A66D-22BFFC1D0B8B}" v="6" dt="2021-10-24T08:31:39.988"/>
    <p1510:client id="{EC256342-89CF-4DBA-B265-7104380D91CD}" v="33" dt="2021-10-24T08:33:33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64" autoAdjust="0"/>
  </p:normalViewPr>
  <p:slideViewPr>
    <p:cSldViewPr snapToGrid="0">
      <p:cViewPr varScale="1">
        <p:scale>
          <a:sx n="70" d="100"/>
          <a:sy n="70" d="100"/>
        </p:scale>
        <p:origin x="52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A4F23-C330-4D9C-B2F7-CA447BEF8D45}" type="datetimeFigureOut">
              <a:rPr lang="en-CH" smtClean="0"/>
              <a:t>24/10/2021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B7117-71F7-4FF1-BC27-3F76585513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96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de/Hooked-How-Build-Habit-Forming-Products/dp/0241184835/ref=asc_df_0241184835/?tag=googshopde-21&amp;linkCode=df0&amp;hvadid=310735773806&amp;hvpos=&amp;hvnetw=g&amp;hvrand=17837759768556426018&amp;hvpone=&amp;hvptwo=&amp;hvqmt=&amp;hvdev=c&amp;hvdvcmdl=&amp;hvlocint=&amp;hvlocphy=1003293&amp;hvtargid=pla-348151187260&amp;psc=1&amp;th=1&amp;psc=1&amp;tag=&amp;ref=&amp;adgrpid=59941302697&amp;hvpone=&amp;hvptwo=&amp;hvadid=310735773806&amp;hvpos=&amp;hvnetw=g&amp;hvrand=17837759768556426018&amp;hvqmt=&amp;hvdev=c&amp;hvdvcmdl=&amp;hvlocint=&amp;hvlocphy=1003293&amp;hvtargid=pla-348151187260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B7117-71F7-4FF1-BC27-3F7658551346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828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de/Hooked-How-Build-Habit-Forming-Products/dp/0241184835/ref=asc_df_0241184835/?tag=googshopde-21&amp;linkCode=df0&amp;hvadid=310735773806&amp;hvpos=&amp;hvnetw=g&amp;hvrand=17837759768556426018&amp;hvpone=&amp;hvptwo=&amp;hvqmt=&amp;hvdev=c&amp;hvdvcmdl=&amp;hvlocint=&amp;hvlocphy=1003293&amp;hvtargid=pla-348151187260&amp;psc=1&amp;th=1&amp;psc=1&amp;tag=&amp;ref=&amp;adgrpid=59941302697&amp;hvpone=&amp;hvptwo=&amp;hvadid=310735773806&amp;hvpos=&amp;hvnetw=g&amp;hvrand=17837759768556426018&amp;hvqmt=&amp;hvdev=c&amp;hvdvcmdl=&amp;hvlocint=&amp;hvlocphy=1003293&amp;hvtargid=pla-348151187260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B7117-71F7-4FF1-BC27-3F7658551346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430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2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0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6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32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93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1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62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250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5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645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80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6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42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0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2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1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66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4D02-9FA6-444E-AE7D-D675A95CBB17}" type="datetimeFigureOut">
              <a:rPr lang="de-CH" smtClean="0"/>
              <a:t>24.10.2021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46EB37-2603-498C-AC68-B985D2F680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3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1D448-732B-4721-B74D-11459B5F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2034"/>
            <a:ext cx="9144000" cy="2387600"/>
          </a:xfrm>
        </p:spPr>
        <p:txBody>
          <a:bodyPr/>
          <a:lstStyle/>
          <a:p>
            <a:r>
              <a:rPr lang="en-US"/>
              <a:t>JARISCHNELL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26596-BB08-4172-BA7D-551073AC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64565"/>
            <a:ext cx="5545486" cy="3513485"/>
          </a:xfrm>
        </p:spPr>
        <p:txBody>
          <a:bodyPr>
            <a:normAutofit/>
          </a:bodyPr>
          <a:lstStyle/>
          <a:p>
            <a:pPr algn="ctr"/>
            <a:r>
              <a:rPr lang="en-US" sz="16600"/>
              <a:t>🐱‍🏍</a:t>
            </a:r>
            <a:endParaRPr lang="de-CH" sz="8000"/>
          </a:p>
        </p:txBody>
      </p:sp>
    </p:spTree>
    <p:extLst>
      <p:ext uri="{BB962C8B-B14F-4D97-AF65-F5344CB8AC3E}">
        <p14:creationId xmlns:p14="http://schemas.microsoft.com/office/powerpoint/2010/main" val="5067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21EF85B-9D5A-406B-87FB-22966064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erson on a roof&#10;&#10;Description automatically generated with low confidence">
            <a:extLst>
              <a:ext uri="{FF2B5EF4-FFF2-40B4-BE49-F238E27FC236}">
                <a16:creationId xmlns:a16="http://schemas.microsoft.com/office/drawing/2014/main" id="{B3806759-3C8F-4A29-9D4D-1E08AB297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5" r="10749" b="-1"/>
          <a:stretch/>
        </p:blipFill>
        <p:spPr bwMode="auto">
          <a:xfrm>
            <a:off x="7426304" y="10"/>
            <a:ext cx="4765696" cy="6857990"/>
          </a:xfrm>
          <a:custGeom>
            <a:avLst/>
            <a:gdLst/>
            <a:ahLst/>
            <a:cxnLst/>
            <a:rect l="l" t="t" r="r" b="b"/>
            <a:pathLst>
              <a:path w="4765696" h="6858000">
                <a:moveTo>
                  <a:pt x="2068579" y="0"/>
                </a:moveTo>
                <a:lnTo>
                  <a:pt x="4765696" y="0"/>
                </a:lnTo>
                <a:lnTo>
                  <a:pt x="47656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0913-7FC7-4734-9764-6D954F1E6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9092" b="-1"/>
          <a:stretch/>
        </p:blipFill>
        <p:spPr bwMode="auto">
          <a:xfrm>
            <a:off x="2573336" y="10"/>
            <a:ext cx="6873151" cy="6857990"/>
          </a:xfrm>
          <a:custGeom>
            <a:avLst/>
            <a:gdLst/>
            <a:ahLst/>
            <a:cxnLst/>
            <a:rect l="l" t="t" r="r" b="b"/>
            <a:pathLst>
              <a:path w="6873151" h="6858000">
                <a:moveTo>
                  <a:pt x="2068579" y="0"/>
                </a:moveTo>
                <a:lnTo>
                  <a:pt x="6873151" y="0"/>
                </a:lnTo>
                <a:lnTo>
                  <a:pt x="480457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mills in a field&#10;&#10;Description automatically generated with medium confidence">
            <a:extLst>
              <a:ext uri="{FF2B5EF4-FFF2-40B4-BE49-F238E27FC236}">
                <a16:creationId xmlns:a16="http://schemas.microsoft.com/office/drawing/2014/main" id="{DB90A672-397B-48B9-8528-E677298D2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r="17541"/>
          <a:stretch/>
        </p:blipFill>
        <p:spPr bwMode="auto">
          <a:xfrm>
            <a:off x="20" y="10"/>
            <a:ext cx="4600666" cy="6857990"/>
          </a:xfrm>
          <a:custGeom>
            <a:avLst/>
            <a:gdLst/>
            <a:ahLst/>
            <a:cxnLst/>
            <a:rect l="l" t="t" r="r" b="b"/>
            <a:pathLst>
              <a:path w="4600686" h="6858000">
                <a:moveTo>
                  <a:pt x="0" y="0"/>
                </a:moveTo>
                <a:lnTo>
                  <a:pt x="4600686" y="0"/>
                </a:lnTo>
                <a:lnTo>
                  <a:pt x="25321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Parallelogram 96">
            <a:extLst>
              <a:ext uri="{FF2B5EF4-FFF2-40B4-BE49-F238E27FC236}">
                <a16:creationId xmlns:a16="http://schemas.microsoft.com/office/drawing/2014/main" id="{02A301F0-F0D0-4DCE-BEED-E3DD0008C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2897" y="2910177"/>
            <a:ext cx="9382540" cy="2857569"/>
          </a:xfrm>
          <a:prstGeom prst="parallelogram">
            <a:avLst>
              <a:gd name="adj" fmla="val 31571"/>
            </a:avLst>
          </a:prstGeom>
          <a:solidFill>
            <a:schemeClr val="bg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C5F9-78B5-45CF-8747-A795CF0E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49" y="3339548"/>
            <a:ext cx="3360752" cy="1998826"/>
          </a:xfrm>
        </p:spPr>
        <p:txBody>
          <a:bodyPr anchor="ctr">
            <a:normAutofit/>
          </a:bodyPr>
          <a:lstStyle/>
          <a:p>
            <a:r>
              <a:rPr lang="en-CH" sz="3200" dirty="0"/>
              <a:t>Solving climate change should be a piece of cake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DBC18-D2C5-49AA-967B-4C71EA59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336" y="3339548"/>
            <a:ext cx="3946498" cy="1998826"/>
          </a:xfrm>
        </p:spPr>
        <p:txBody>
          <a:bodyPr anchor="ctr">
            <a:normAutofit/>
          </a:bodyPr>
          <a:lstStyle/>
          <a:p>
            <a:endParaRPr lang="en-CH" dirty="0"/>
          </a:p>
          <a:p>
            <a:endParaRPr lang="en-CH" dirty="0"/>
          </a:p>
          <a:p>
            <a:r>
              <a:rPr lang="en-CH" dirty="0"/>
              <a:t>Wind Turbines</a:t>
            </a:r>
          </a:p>
          <a:p>
            <a:r>
              <a:rPr lang="en-CH" dirty="0"/>
              <a:t>Hydroelectric Powerplants</a:t>
            </a:r>
          </a:p>
          <a:p>
            <a:r>
              <a:rPr lang="en-CH" dirty="0"/>
              <a:t>Photovoltaic Panels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18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21EF85B-9D5A-406B-87FB-22966064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erson on a roof&#10;&#10;Description automatically generated with low confidence">
            <a:extLst>
              <a:ext uri="{FF2B5EF4-FFF2-40B4-BE49-F238E27FC236}">
                <a16:creationId xmlns:a16="http://schemas.microsoft.com/office/drawing/2014/main" id="{B3806759-3C8F-4A29-9D4D-1E08AB297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5" r="10749" b="-1"/>
          <a:stretch/>
        </p:blipFill>
        <p:spPr bwMode="auto">
          <a:xfrm>
            <a:off x="7426304" y="10"/>
            <a:ext cx="4765696" cy="6857990"/>
          </a:xfrm>
          <a:custGeom>
            <a:avLst/>
            <a:gdLst/>
            <a:ahLst/>
            <a:cxnLst/>
            <a:rect l="l" t="t" r="r" b="b"/>
            <a:pathLst>
              <a:path w="4765696" h="6858000">
                <a:moveTo>
                  <a:pt x="2068579" y="0"/>
                </a:moveTo>
                <a:lnTo>
                  <a:pt x="4765696" y="0"/>
                </a:lnTo>
                <a:lnTo>
                  <a:pt x="47656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0913-7FC7-4734-9764-6D954F1E6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9092" b="-1"/>
          <a:stretch/>
        </p:blipFill>
        <p:spPr bwMode="auto">
          <a:xfrm>
            <a:off x="2573336" y="10"/>
            <a:ext cx="6873151" cy="6857990"/>
          </a:xfrm>
          <a:custGeom>
            <a:avLst/>
            <a:gdLst/>
            <a:ahLst/>
            <a:cxnLst/>
            <a:rect l="l" t="t" r="r" b="b"/>
            <a:pathLst>
              <a:path w="6873151" h="6858000">
                <a:moveTo>
                  <a:pt x="2068579" y="0"/>
                </a:moveTo>
                <a:lnTo>
                  <a:pt x="6873151" y="0"/>
                </a:lnTo>
                <a:lnTo>
                  <a:pt x="480457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mills in a field&#10;&#10;Description automatically generated with medium confidence">
            <a:extLst>
              <a:ext uri="{FF2B5EF4-FFF2-40B4-BE49-F238E27FC236}">
                <a16:creationId xmlns:a16="http://schemas.microsoft.com/office/drawing/2014/main" id="{DB90A672-397B-48B9-8528-E677298D2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r="17541"/>
          <a:stretch/>
        </p:blipFill>
        <p:spPr bwMode="auto">
          <a:xfrm>
            <a:off x="20" y="10"/>
            <a:ext cx="4600666" cy="6857990"/>
          </a:xfrm>
          <a:custGeom>
            <a:avLst/>
            <a:gdLst/>
            <a:ahLst/>
            <a:cxnLst/>
            <a:rect l="l" t="t" r="r" b="b"/>
            <a:pathLst>
              <a:path w="4600686" h="6858000">
                <a:moveTo>
                  <a:pt x="0" y="0"/>
                </a:moveTo>
                <a:lnTo>
                  <a:pt x="4600686" y="0"/>
                </a:lnTo>
                <a:lnTo>
                  <a:pt x="25321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Parallelogram 96">
            <a:extLst>
              <a:ext uri="{FF2B5EF4-FFF2-40B4-BE49-F238E27FC236}">
                <a16:creationId xmlns:a16="http://schemas.microsoft.com/office/drawing/2014/main" id="{02A301F0-F0D0-4DCE-BEED-E3DD0008C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2897" y="2910177"/>
            <a:ext cx="9382540" cy="2857569"/>
          </a:xfrm>
          <a:prstGeom prst="parallelogram">
            <a:avLst>
              <a:gd name="adj" fmla="val 31571"/>
            </a:avLst>
          </a:prstGeom>
          <a:solidFill>
            <a:schemeClr val="bg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C5F9-78B5-45CF-8747-A795CF0E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49" y="3339548"/>
            <a:ext cx="3360752" cy="1998826"/>
          </a:xfrm>
        </p:spPr>
        <p:txBody>
          <a:bodyPr anchor="ctr">
            <a:normAutofit/>
          </a:bodyPr>
          <a:lstStyle/>
          <a:p>
            <a:r>
              <a:rPr lang="en-CH" sz="3200" dirty="0"/>
              <a:t>Do we actually want to be sustainable?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DBC18-D2C5-49AA-967B-4C71EA59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336" y="3339548"/>
            <a:ext cx="3946498" cy="1998826"/>
          </a:xfrm>
        </p:spPr>
        <p:txBody>
          <a:bodyPr anchor="ctr">
            <a:normAutofit/>
          </a:bodyPr>
          <a:lstStyle/>
          <a:p>
            <a:endParaRPr lang="en-CH" dirty="0"/>
          </a:p>
          <a:p>
            <a:endParaRPr lang="en-CH" dirty="0"/>
          </a:p>
          <a:p>
            <a:r>
              <a:rPr lang="en-CH" dirty="0"/>
              <a:t>Effort / Sacrifice</a:t>
            </a:r>
          </a:p>
          <a:p>
            <a:r>
              <a:rPr lang="en-CH" dirty="0"/>
              <a:t>Motivation</a:t>
            </a:r>
          </a:p>
          <a:p>
            <a:r>
              <a:rPr lang="en-CH" dirty="0"/>
              <a:t>No Fun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5524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D97A-5E97-4321-9E71-D5F3DF94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B0109-B3B6-4531-915A-4E08696FF2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596668" cy="3424107"/>
          </a:xfrm>
        </p:spPr>
        <p:txBody>
          <a:bodyPr/>
          <a:lstStyle/>
          <a:p>
            <a:r>
              <a:rPr lang="en-CH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People don’t know how to save electricity because they don’t </a:t>
            </a:r>
            <a:r>
              <a:rPr lang="en-CH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want</a:t>
            </a:r>
            <a:r>
              <a:rPr lang="en-CH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to know.</a:t>
            </a:r>
          </a:p>
          <a:p>
            <a: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</a:t>
            </a:r>
            <a:r>
              <a:rPr lang="en-CH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motivate</a:t>
            </a:r>
            <a: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users to save electricity? </a:t>
            </a:r>
            <a:b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 they </a:t>
            </a:r>
            <a:r>
              <a:rPr lang="en-CH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to learn </a:t>
            </a:r>
            <a:r>
              <a:rPr lang="en-CH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save electricity</a:t>
            </a:r>
            <a:r>
              <a:rPr lang="en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7124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462C5-FAA7-4D78-BF3D-20C3EEC3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</a:t>
            </a:r>
            <a:r>
              <a:rPr lang="en-US" dirty="0" err="1"/>
              <a:t>ooked</a:t>
            </a:r>
            <a:r>
              <a:rPr lang="en-CH" dirty="0"/>
              <a:t> by Nir </a:t>
            </a:r>
            <a:r>
              <a:rPr lang="en-CH" dirty="0" err="1"/>
              <a:t>Eyal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414C35-548D-4CD5-8E93-75105F4F4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18"/>
          <a:stretch/>
        </p:blipFill>
        <p:spPr>
          <a:xfrm>
            <a:off x="3883903" y="1758926"/>
            <a:ext cx="4504667" cy="4351338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E8CD54F-01D0-49B0-81AC-38435609ABF5}"/>
              </a:ext>
            </a:extLst>
          </p:cNvPr>
          <p:cNvSpPr txBox="1"/>
          <p:nvPr/>
        </p:nvSpPr>
        <p:spPr>
          <a:xfrm>
            <a:off x="1777582" y="2172474"/>
            <a:ext cx="22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Investment</a:t>
            </a:r>
            <a:endParaRPr lang="de-CH" sz="28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9811F1-2073-48A0-8D3F-A6559C98F653}"/>
              </a:ext>
            </a:extLst>
          </p:cNvPr>
          <p:cNvSpPr txBox="1"/>
          <p:nvPr/>
        </p:nvSpPr>
        <p:spPr>
          <a:xfrm>
            <a:off x="8438013" y="2172474"/>
            <a:ext cx="18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Trigger</a:t>
            </a:r>
            <a:endParaRPr lang="de-CH" sz="28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1140B3-F0CD-4E70-A3D9-56AD039FC128}"/>
              </a:ext>
            </a:extLst>
          </p:cNvPr>
          <p:cNvSpPr txBox="1"/>
          <p:nvPr/>
        </p:nvSpPr>
        <p:spPr>
          <a:xfrm>
            <a:off x="8483162" y="4381697"/>
            <a:ext cx="210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Action</a:t>
            </a:r>
            <a:endParaRPr lang="de-CH" sz="2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49BC3F-E0A1-42E4-84DB-7C02640A2F83}"/>
              </a:ext>
            </a:extLst>
          </p:cNvPr>
          <p:cNvSpPr txBox="1"/>
          <p:nvPr/>
        </p:nvSpPr>
        <p:spPr>
          <a:xfrm>
            <a:off x="1777582" y="4317214"/>
            <a:ext cx="197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/>
              <a:t>Reward</a:t>
            </a:r>
            <a:endParaRPr lang="de-CH" sz="28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C55CAA-C045-4CF4-B73B-2383A71B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836" y="4578824"/>
            <a:ext cx="1466164" cy="22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390F8DF-87AA-46A0-B38B-D4E4A3D93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8"/>
          <a:stretch/>
        </p:blipFill>
        <p:spPr>
          <a:xfrm>
            <a:off x="3883903" y="1758926"/>
            <a:ext cx="4504667" cy="43513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C462C5-FAA7-4D78-BF3D-20C3EEC3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Model for Jari Schnell</a:t>
            </a: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8CD54F-01D0-49B0-81AC-38435609ABF5}"/>
              </a:ext>
            </a:extLst>
          </p:cNvPr>
          <p:cNvSpPr txBox="1"/>
          <p:nvPr/>
        </p:nvSpPr>
        <p:spPr>
          <a:xfrm>
            <a:off x="2080643" y="2172474"/>
            <a:ext cx="22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Investment:</a:t>
            </a:r>
          </a:p>
          <a:p>
            <a:r>
              <a:rPr lang="en-CH" sz="2800" b="1" dirty="0"/>
              <a:t>Challenge</a:t>
            </a:r>
            <a:endParaRPr lang="de-CH" sz="28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9811F1-2073-48A0-8D3F-A6559C98F653}"/>
              </a:ext>
            </a:extLst>
          </p:cNvPr>
          <p:cNvSpPr txBox="1"/>
          <p:nvPr/>
        </p:nvSpPr>
        <p:spPr>
          <a:xfrm>
            <a:off x="8499427" y="2172473"/>
            <a:ext cx="2350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Trigger:</a:t>
            </a:r>
          </a:p>
          <a:p>
            <a:r>
              <a:rPr lang="en-CH" sz="2800" b="1" dirty="0"/>
              <a:t>Notification</a:t>
            </a:r>
            <a:endParaRPr lang="de-CH" sz="28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1140B3-F0CD-4E70-A3D9-56AD039FC128}"/>
              </a:ext>
            </a:extLst>
          </p:cNvPr>
          <p:cNvSpPr txBox="1"/>
          <p:nvPr/>
        </p:nvSpPr>
        <p:spPr>
          <a:xfrm>
            <a:off x="8483559" y="4384495"/>
            <a:ext cx="220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Action:</a:t>
            </a:r>
          </a:p>
          <a:p>
            <a:r>
              <a:rPr lang="en-CH" sz="2800" b="1" dirty="0"/>
              <a:t>Link to Feed</a:t>
            </a:r>
            <a:endParaRPr lang="de-CH" sz="3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49BC3F-E0A1-42E4-84DB-7C02640A2F83}"/>
              </a:ext>
            </a:extLst>
          </p:cNvPr>
          <p:cNvSpPr txBox="1"/>
          <p:nvPr/>
        </p:nvSpPr>
        <p:spPr>
          <a:xfrm>
            <a:off x="2080643" y="4299742"/>
            <a:ext cx="197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Reward:</a:t>
            </a:r>
            <a:endParaRPr lang="en-CH" sz="2800" b="1" dirty="0"/>
          </a:p>
          <a:p>
            <a:r>
              <a:rPr lang="en-CH" sz="2800" b="1" dirty="0"/>
              <a:t>Badges</a:t>
            </a:r>
            <a:endParaRPr lang="de-CH" sz="2800" b="1" dirty="0"/>
          </a:p>
        </p:txBody>
      </p:sp>
      <p:sp>
        <p:nvSpPr>
          <p:cNvPr id="9" name="Textfeld 17">
            <a:extLst>
              <a:ext uri="{FF2B5EF4-FFF2-40B4-BE49-F238E27FC236}">
                <a16:creationId xmlns:a16="http://schemas.microsoft.com/office/drawing/2014/main" id="{1A7C9E2F-0F8E-4551-953D-4DFAD27141B2}"/>
              </a:ext>
            </a:extLst>
          </p:cNvPr>
          <p:cNvSpPr txBox="1"/>
          <p:nvPr/>
        </p:nvSpPr>
        <p:spPr>
          <a:xfrm>
            <a:off x="5204305" y="3999775"/>
            <a:ext cx="2017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🐱‍👤</a:t>
            </a:r>
            <a:endParaRPr lang="de-CH" sz="4400" dirty="0"/>
          </a:p>
        </p:txBody>
      </p:sp>
      <p:pic>
        <p:nvPicPr>
          <p:cNvPr id="10" name="Grafik 6">
            <a:extLst>
              <a:ext uri="{FF2B5EF4-FFF2-40B4-BE49-F238E27FC236}">
                <a16:creationId xmlns:a16="http://schemas.microsoft.com/office/drawing/2014/main" id="{45F134D5-69C2-40BA-8F7C-F01F19C3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03" y="2837544"/>
            <a:ext cx="763077" cy="9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5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C03650317BE04E8B550F84F9E26291" ma:contentTypeVersion="5" ma:contentTypeDescription="Ein neues Dokument erstellen." ma:contentTypeScope="" ma:versionID="36a4c4025e7f25860b962b17d4e22f6e">
  <xsd:schema xmlns:xsd="http://www.w3.org/2001/XMLSchema" xmlns:xs="http://www.w3.org/2001/XMLSchema" xmlns:p="http://schemas.microsoft.com/office/2006/metadata/properties" xmlns:ns2="4e243afc-3f3c-4d93-91b4-f0e5f557b62b" targetNamespace="http://schemas.microsoft.com/office/2006/metadata/properties" ma:root="true" ma:fieldsID="aa5ada89f0e270322b9d7070c79bf99a" ns2:_="">
    <xsd:import namespace="4e243afc-3f3c-4d93-91b4-f0e5f557b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43afc-3f3c-4d93-91b4-f0e5f557b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E354FD-AA19-43A4-B274-F5043BB5EA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E11AA-DF12-4ED5-A234-2273307068E3}">
  <ds:schemaRefs>
    <ds:schemaRef ds:uri="4e243afc-3f3c-4d93-91b4-f0e5f557b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289F0C-7731-4D1E-94B6-5918857FF25D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e243afc-3f3c-4d93-91b4-f0e5f557b62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340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JARISCHNELL</vt:lpstr>
      <vt:lpstr>Solving climate change should be a piece of cake</vt:lpstr>
      <vt:lpstr>Do we actually want to be sustainable?</vt:lpstr>
      <vt:lpstr>Problem</vt:lpstr>
      <vt:lpstr>Hooked by Nir Eyal</vt:lpstr>
      <vt:lpstr>Model for Jari Schnell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jarischnell</dc:title>
  <dc:creator>Stalder Samuel (staldsam)</dc:creator>
  <cp:lastModifiedBy>Rentsch Jari (rentsjar)</cp:lastModifiedBy>
  <cp:revision>2</cp:revision>
  <dcterms:created xsi:type="dcterms:W3CDTF">2021-10-23T15:35:51Z</dcterms:created>
  <dcterms:modified xsi:type="dcterms:W3CDTF">2021-10-24T09:46:10Z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0x01010002C03650317BE04E8B550F84F9E26291</vt:lpwstr>
  </property>
</Properties>
</file>