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50E0B-E8AE-4684-9729-7681E2952EB9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B0AE7-838B-48E9-BE9F-8B5BB5C60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97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D1EBA-F75F-4E77-B0AC-37476CB46A2C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EDA55-C2E7-415E-89D0-C4104D3336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fae47847d_2_118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5fae47847d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0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8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1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7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6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fae47847d_2_130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5fae47847d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40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18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66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3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8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82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00f6a16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00f6a16a_0_3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2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fef674a3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fef674a33_1_32:notes"/>
          <p:cNvSpPr txBox="1">
            <a:spLocks noGrp="1"/>
          </p:cNvSpPr>
          <p:nvPr>
            <p:ph type="body" idx="1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0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481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Slide_Debut">
  <p:cSld name="01_Slide_Deb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 rot="-5400000">
            <a:off x="6354400" y="998000"/>
            <a:ext cx="6446000" cy="4852800"/>
          </a:xfrm>
          <a:prstGeom prst="triangle">
            <a:avLst>
              <a:gd name="adj" fmla="val 50993"/>
            </a:avLst>
          </a:prstGeom>
          <a:solidFill>
            <a:srgbClr val="0267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/>
          <p:nvPr/>
        </p:nvSpPr>
        <p:spPr>
          <a:xfrm>
            <a:off x="155633" y="192367"/>
            <a:ext cx="9137872" cy="6473303"/>
          </a:xfrm>
          <a:custGeom>
            <a:avLst/>
            <a:gdLst/>
            <a:ahLst/>
            <a:cxnLst/>
            <a:rect l="l" t="t" r="r" b="b"/>
            <a:pathLst>
              <a:path w="271664" h="192830" extrusionOk="0">
                <a:moveTo>
                  <a:pt x="271664" y="137618"/>
                </a:moveTo>
                <a:lnTo>
                  <a:pt x="191456" y="192281"/>
                </a:lnTo>
                <a:lnTo>
                  <a:pt x="0" y="192830"/>
                </a:lnTo>
                <a:lnTo>
                  <a:pt x="274" y="0"/>
                </a:lnTo>
                <a:lnTo>
                  <a:pt x="68671" y="0"/>
                </a:lnTo>
                <a:close/>
              </a:path>
            </a:pathLst>
          </a:custGeom>
          <a:solidFill>
            <a:srgbClr val="3B8EAE"/>
          </a:solidFill>
          <a:ln>
            <a:noFill/>
          </a:ln>
        </p:spPr>
      </p:sp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9033" y="192367"/>
            <a:ext cx="5717200" cy="2462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71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Slide_Sommaire">
  <p:cSld name="02_Slide_Sommaire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rot="5400000">
            <a:off x="-662800" y="1054000"/>
            <a:ext cx="6446000" cy="4750000"/>
          </a:xfrm>
          <a:prstGeom prst="triangle">
            <a:avLst>
              <a:gd name="adj" fmla="val 50639"/>
            </a:avLst>
          </a:prstGeom>
          <a:solidFill>
            <a:srgbClr val="8FB3C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5"/>
          <p:cNvSpPr/>
          <p:nvPr/>
        </p:nvSpPr>
        <p:spPr>
          <a:xfrm>
            <a:off x="2893367" y="201433"/>
            <a:ext cx="9119928" cy="6482600"/>
          </a:xfrm>
          <a:custGeom>
            <a:avLst/>
            <a:gdLst/>
            <a:ahLst/>
            <a:cxnLst/>
            <a:rect l="l" t="t" r="r" b="b"/>
            <a:pathLst>
              <a:path w="271939" h="194478" extrusionOk="0">
                <a:moveTo>
                  <a:pt x="271939" y="275"/>
                </a:moveTo>
                <a:lnTo>
                  <a:pt x="271939" y="194478"/>
                </a:lnTo>
                <a:lnTo>
                  <a:pt x="82131" y="194478"/>
                </a:lnTo>
                <a:lnTo>
                  <a:pt x="0" y="138991"/>
                </a:lnTo>
                <a:lnTo>
                  <a:pt x="203542" y="0"/>
                </a:lnTo>
                <a:close/>
              </a:path>
            </a:pathLst>
          </a:custGeom>
          <a:solidFill>
            <a:srgbClr val="02678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8" name="Google Shape;5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00" y="5706234"/>
            <a:ext cx="2195400" cy="945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354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a_Slide_Presentation">
  <p:cSld name="05a_Slide_Presentation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203201" y="6473371"/>
            <a:ext cx="11829143" cy="203200"/>
          </a:xfrm>
          <a:prstGeom prst="rect">
            <a:avLst/>
          </a:prstGeom>
          <a:solidFill>
            <a:srgbClr val="026785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434" y="192301"/>
            <a:ext cx="2682765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325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Slide_GrandTitre">
  <p:cSld name="03_Slide_GrandTitr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6134667" y="1959434"/>
            <a:ext cx="5878267" cy="4715433"/>
          </a:xfrm>
          <a:custGeom>
            <a:avLst/>
            <a:gdLst/>
            <a:ahLst/>
            <a:cxnLst/>
            <a:rect l="l" t="t" r="r" b="b"/>
            <a:pathLst>
              <a:path w="176348" h="141463" extrusionOk="0">
                <a:moveTo>
                  <a:pt x="176348" y="34336"/>
                </a:moveTo>
                <a:lnTo>
                  <a:pt x="176348" y="86251"/>
                </a:lnTo>
                <a:lnTo>
                  <a:pt x="121137" y="141463"/>
                </a:lnTo>
                <a:lnTo>
                  <a:pt x="0" y="141463"/>
                </a:lnTo>
                <a:lnTo>
                  <a:pt x="141463" y="0"/>
                </a:lnTo>
                <a:close/>
              </a:path>
            </a:pathLst>
          </a:custGeom>
          <a:solidFill>
            <a:srgbClr val="8FB3C9"/>
          </a:solidFill>
          <a:ln>
            <a:noFill/>
          </a:ln>
        </p:spPr>
      </p:sp>
      <p:sp>
        <p:nvSpPr>
          <p:cNvPr id="61" name="Google Shape;61;p16"/>
          <p:cNvSpPr/>
          <p:nvPr/>
        </p:nvSpPr>
        <p:spPr>
          <a:xfrm>
            <a:off x="201433" y="192267"/>
            <a:ext cx="10250400" cy="6473467"/>
          </a:xfrm>
          <a:custGeom>
            <a:avLst/>
            <a:gdLst/>
            <a:ahLst/>
            <a:cxnLst/>
            <a:rect l="l" t="t" r="r" b="b"/>
            <a:pathLst>
              <a:path w="307512" h="194204" extrusionOk="0">
                <a:moveTo>
                  <a:pt x="236780" y="194204"/>
                </a:moveTo>
                <a:lnTo>
                  <a:pt x="0" y="194204"/>
                </a:lnTo>
                <a:lnTo>
                  <a:pt x="0" y="148056"/>
                </a:lnTo>
                <a:lnTo>
                  <a:pt x="148056" y="0"/>
                </a:lnTo>
                <a:lnTo>
                  <a:pt x="184040" y="0"/>
                </a:lnTo>
                <a:lnTo>
                  <a:pt x="307512" y="123471"/>
                </a:lnTo>
                <a:close/>
              </a:path>
            </a:pathLst>
          </a:custGeom>
          <a:solidFill>
            <a:srgbClr val="3B8EAE"/>
          </a:solidFill>
          <a:ln>
            <a:noFill/>
          </a:ln>
        </p:spPr>
      </p:sp>
      <p:sp>
        <p:nvSpPr>
          <p:cNvPr id="62" name="Google Shape;62;p16"/>
          <p:cNvSpPr/>
          <p:nvPr/>
        </p:nvSpPr>
        <p:spPr>
          <a:xfrm>
            <a:off x="2984933" y="192301"/>
            <a:ext cx="9028000" cy="6482567"/>
          </a:xfrm>
          <a:custGeom>
            <a:avLst/>
            <a:gdLst/>
            <a:ahLst/>
            <a:cxnLst/>
            <a:rect l="l" t="t" r="r" b="b"/>
            <a:pathLst>
              <a:path w="270840" h="194477" extrusionOk="0">
                <a:moveTo>
                  <a:pt x="124982" y="194477"/>
                </a:moveTo>
                <a:lnTo>
                  <a:pt x="0" y="194477"/>
                </a:lnTo>
                <a:lnTo>
                  <a:pt x="194478" y="0"/>
                </a:lnTo>
                <a:lnTo>
                  <a:pt x="270840" y="0"/>
                </a:lnTo>
                <a:lnTo>
                  <a:pt x="270840" y="48894"/>
                </a:lnTo>
                <a:close/>
              </a:path>
            </a:pathLst>
          </a:custGeom>
          <a:solidFill>
            <a:srgbClr val="026785"/>
          </a:solidFill>
          <a:ln>
            <a:noFill/>
          </a:ln>
        </p:spPr>
      </p:sp>
      <p:pic>
        <p:nvPicPr>
          <p:cNvPr id="63" name="Google Shape;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434" y="192301"/>
            <a:ext cx="2682765" cy="115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0995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3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17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5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0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1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8134-262F-4E78-939C-EB6DC0AF7F28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A6D3-714B-44BD-A152-4AF47BD984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2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gestion-de-projet.com/comment-estimer-une-user-stor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474432" y="1149767"/>
            <a:ext cx="4518400" cy="1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fr-FR" sz="4800" b="1" dirty="0">
                <a:solidFill>
                  <a:srgbClr val="00425E"/>
                </a:solidFill>
              </a:rPr>
              <a:t>User Stories</a:t>
            </a:r>
            <a:endParaRPr sz="4800" b="1" dirty="0">
              <a:solidFill>
                <a:srgbClr val="00425E"/>
              </a:solidFill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576037" y="4627713"/>
            <a:ext cx="4518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b="1" dirty="0">
                <a:solidFill>
                  <a:srgbClr val="00425E"/>
                </a:solidFill>
              </a:rPr>
              <a:t>AGILE – Users Stories et Personas</a:t>
            </a:r>
            <a:endParaRPr sz="1600" b="1" dirty="0">
              <a:solidFill>
                <a:srgbClr val="0042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576037" y="5021795"/>
            <a:ext cx="4518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067" dirty="0">
                <a:solidFill>
                  <a:srgbClr val="00425E"/>
                </a:solidFill>
                <a:latin typeface="Arial"/>
                <a:ea typeface="Arial"/>
                <a:cs typeface="Arial"/>
                <a:sym typeface="Arial"/>
              </a:rPr>
              <a:t>Synthèse sur les users stories et comment les faire</a:t>
            </a:r>
            <a:endParaRPr sz="1067" dirty="0">
              <a:solidFill>
                <a:srgbClr val="0042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621845" y="5707712"/>
            <a:ext cx="1676400" cy="226000"/>
          </a:xfrm>
          <a:prstGeom prst="roundRect">
            <a:avLst>
              <a:gd name="adj" fmla="val 50000"/>
            </a:avLst>
          </a:prstGeom>
          <a:solidFill>
            <a:srgbClr val="00425E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fr-FR" sz="1067" b="1" dirty="0">
                <a:solidFill>
                  <a:schemeClr val="lt1"/>
                </a:solidFill>
              </a:rPr>
              <a:t>16/03/2022</a:t>
            </a:r>
            <a:endParaRPr sz="1067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86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146277" y="323851"/>
            <a:ext cx="481978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267" dirty="0"/>
              <a:t>Rédiger la User Story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910" y="1999032"/>
            <a:ext cx="108804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6A6B6C"/>
                </a:solidFill>
                <a:latin typeface="Mulish"/>
              </a:rPr>
              <a:t>Une user story se compose de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A6B6C"/>
                </a:solidFill>
                <a:latin typeface="Mulish"/>
              </a:rPr>
              <a:t>Un titre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A6B6C"/>
                </a:solidFill>
                <a:latin typeface="Mulish"/>
              </a:rPr>
              <a:t>Le niveau de priorité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2BD8A"/>
                </a:solidFill>
                <a:latin typeface="Mulish"/>
                <a:hlinkClick r:id="rId3"/>
              </a:rPr>
              <a:t>L'estimation de l'user story</a:t>
            </a:r>
            <a:endParaRPr lang="fr-FR" sz="2400" dirty="0">
              <a:solidFill>
                <a:srgbClr val="6A6B6C"/>
              </a:solidFill>
              <a:latin typeface="Mulis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A6B6C"/>
                </a:solidFill>
                <a:latin typeface="Mulish"/>
              </a:rPr>
              <a:t>Le format “En tant que”, “je souhaite”, “afin de”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6A6B6C"/>
                </a:solidFill>
                <a:latin typeface="Mulish"/>
              </a:rPr>
              <a:t>Les critères d'acceptation que je vous explique plus </a:t>
            </a:r>
            <a:r>
              <a:rPr lang="fr-FR" sz="2400" dirty="0" smtClean="0">
                <a:solidFill>
                  <a:srgbClr val="6A6B6C"/>
                </a:solidFill>
                <a:latin typeface="Mulish"/>
              </a:rPr>
              <a:t>loin</a:t>
            </a:r>
            <a:endParaRPr lang="fr-FR" sz="2400" dirty="0">
              <a:solidFill>
                <a:srgbClr val="6A6B6C"/>
              </a:solidFill>
              <a:latin typeface="Mulish"/>
            </a:endParaRPr>
          </a:p>
          <a:p>
            <a:r>
              <a:rPr lang="fr-FR" sz="2400" dirty="0">
                <a:solidFill>
                  <a:srgbClr val="6A6B6C"/>
                </a:solidFill>
                <a:latin typeface="Mulish"/>
              </a:rPr>
              <a:t>Ainsi, le format “En tant que”, “je souhaite”, “afin de”, permet de poser les variables les plus importantes de la fonctionnalité : l</a:t>
            </a:r>
            <a:r>
              <a:rPr lang="fr-FR" sz="2400" b="1" dirty="0">
                <a:solidFill>
                  <a:srgbClr val="6A6B6C"/>
                </a:solidFill>
                <a:latin typeface="Mulish"/>
              </a:rPr>
              <a:t>e Qui </a:t>
            </a:r>
            <a:r>
              <a:rPr lang="fr-FR" sz="2400" dirty="0">
                <a:solidFill>
                  <a:srgbClr val="6A6B6C"/>
                </a:solidFill>
                <a:latin typeface="Mulish"/>
              </a:rPr>
              <a:t>? le</a:t>
            </a:r>
            <a:r>
              <a:rPr lang="fr-FR" sz="2400" b="1" dirty="0">
                <a:solidFill>
                  <a:srgbClr val="6A6B6C"/>
                </a:solidFill>
                <a:latin typeface="Mulish"/>
              </a:rPr>
              <a:t> Quoi </a:t>
            </a:r>
            <a:r>
              <a:rPr lang="fr-FR" sz="2400" dirty="0">
                <a:solidFill>
                  <a:srgbClr val="6A6B6C"/>
                </a:solidFill>
                <a:latin typeface="Mulish"/>
              </a:rPr>
              <a:t>? et le </a:t>
            </a:r>
            <a:r>
              <a:rPr lang="fr-FR" sz="2400" b="1" dirty="0">
                <a:solidFill>
                  <a:srgbClr val="6A6B6C"/>
                </a:solidFill>
                <a:latin typeface="Mulish"/>
              </a:rPr>
              <a:t>pourquoi </a:t>
            </a:r>
            <a:r>
              <a:rPr lang="fr-FR" sz="2400" dirty="0">
                <a:solidFill>
                  <a:srgbClr val="6A6B6C"/>
                </a:solidFill>
                <a:latin typeface="Mulish"/>
              </a:rPr>
              <a:t>? </a:t>
            </a:r>
          </a:p>
          <a:p>
            <a:r>
              <a:rPr lang="fr-FR" sz="2400" dirty="0">
                <a:solidFill>
                  <a:srgbClr val="6A6B6C"/>
                </a:solidFill>
                <a:latin typeface="Mulish"/>
              </a:rPr>
              <a:t>En lisant une user story rédigée avec ce modèle, les développeurs ne peuvent pas faire de mauvaises interprétations. </a:t>
            </a:r>
          </a:p>
        </p:txBody>
      </p:sp>
    </p:spTree>
    <p:extLst>
      <p:ext uri="{BB962C8B-B14F-4D97-AF65-F5344CB8AC3E}">
        <p14:creationId xmlns:p14="http://schemas.microsoft.com/office/powerpoint/2010/main" val="23307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636779" y="323851"/>
            <a:ext cx="532927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267" dirty="0"/>
              <a:t>Une bonne User Story?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910" y="1999031"/>
            <a:ext cx="108804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bonne user story doit être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Indépendante des autres user stories</a:t>
            </a:r>
            <a:r>
              <a:rPr lang="fr-FR" sz="2400" dirty="0"/>
              <a:t>:  elle doit pouvoir être développées indépendamment des autres récits du </a:t>
            </a:r>
            <a:r>
              <a:rPr lang="fr-FR" sz="2400" dirty="0" err="1"/>
              <a:t>backlog</a:t>
            </a:r>
            <a:r>
              <a:rPr lang="fr-FR" sz="2400" dirty="0"/>
              <a:t> pour éviter les blocages et embouteillages dans le processus.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Négociable</a:t>
            </a:r>
            <a:r>
              <a:rPr lang="fr-FR" sz="2400" dirty="0"/>
              <a:t> :  elle doit être assez flexible pour permettre à l’équipe d’échanger et de discuter.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D’une grande valeur pour l’utilisateur </a:t>
            </a:r>
            <a:r>
              <a:rPr lang="fr-FR" sz="2400" dirty="0"/>
              <a:t>: pour chaque récit développé et livré en fin d’itération, une valeur ajoutée doit être apportée au client.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Estimable :</a:t>
            </a:r>
            <a:r>
              <a:rPr lang="fr-FR" sz="2400" dirty="0"/>
              <a:t> l’équipe </a:t>
            </a:r>
            <a:r>
              <a:rPr lang="fr-FR" sz="2400" dirty="0" err="1"/>
              <a:t>Scrum</a:t>
            </a:r>
            <a:r>
              <a:rPr lang="fr-FR" sz="2400" dirty="0"/>
              <a:t> doit toujours être en mesure de l’estimer lors de la cérémonie du sprint planning.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D’une taille suffisamment petite </a:t>
            </a:r>
            <a:r>
              <a:rPr lang="fr-FR" sz="2400" dirty="0"/>
              <a:t>(S pour Size) :  une User Story est plus facile à estimer, à comprendre et à développer si son découpage est réussi.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Testable :</a:t>
            </a:r>
            <a:r>
              <a:rPr lang="fr-FR" sz="2400" dirty="0"/>
              <a:t> certains critères qui vont définir si une user story développée est considérée comme terminée. Lorsqu’un utilisateur ne peut tester une fonctionnalité cela pose une problématique.</a:t>
            </a:r>
          </a:p>
        </p:txBody>
      </p:sp>
    </p:spTree>
    <p:extLst>
      <p:ext uri="{BB962C8B-B14F-4D97-AF65-F5344CB8AC3E}">
        <p14:creationId xmlns:p14="http://schemas.microsoft.com/office/powerpoint/2010/main" val="4576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636779" y="323851"/>
            <a:ext cx="5329279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4267" dirty="0"/>
              <a:t>Une bonne User Story?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910" y="1999032"/>
            <a:ext cx="108804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fois l’objectif de la user story rédigé il faut y ajouter des critères d’acceptation. </a:t>
            </a:r>
          </a:p>
          <a:p>
            <a:endParaRPr lang="fr-FR" sz="2400" dirty="0"/>
          </a:p>
          <a:p>
            <a:r>
              <a:rPr lang="fr-FR" sz="2400" dirty="0"/>
              <a:t>Ces critères vont compléter la User Story en décrivant la manière dans la fonctionnalité sera utilisée, et aussi les cas limites de son utilisation.</a:t>
            </a:r>
          </a:p>
          <a:p>
            <a:endParaRPr lang="fr-FR" sz="2400" dirty="0"/>
          </a:p>
          <a:p>
            <a:r>
              <a:rPr lang="fr-FR" sz="2400" dirty="0"/>
              <a:t>Ce sont ces critères qui 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rendent un récit testable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b="1" dirty="0"/>
              <a:t>garantissent qu’elle peut être montrée aux utilisateurs et aux autres parties prenantes</a:t>
            </a:r>
            <a:r>
              <a:rPr lang="fr-FR" sz="2400" dirty="0"/>
              <a:t> lors du sprint </a:t>
            </a:r>
            <a:r>
              <a:rPr lang="fr-FR" sz="2400" dirty="0" err="1"/>
              <a:t>review</a:t>
            </a:r>
            <a:r>
              <a:rPr lang="fr-FR" sz="2400" dirty="0"/>
              <a:t>. 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/>
              <a:t>Compter au moins </a:t>
            </a:r>
            <a:r>
              <a:rPr lang="fr-FR" sz="2400" b="1" dirty="0"/>
              <a:t>trois à cinq critères d’acceptation </a:t>
            </a:r>
            <a:r>
              <a:rPr lang="fr-FR" sz="2400" dirty="0"/>
              <a:t>pour votre user story. </a:t>
            </a:r>
          </a:p>
        </p:txBody>
      </p:sp>
    </p:spTree>
    <p:extLst>
      <p:ext uri="{BB962C8B-B14F-4D97-AF65-F5344CB8AC3E}">
        <p14:creationId xmlns:p14="http://schemas.microsoft.com/office/powerpoint/2010/main" val="585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675" y="1882181"/>
            <a:ext cx="1026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Si la user story est le processus du mot de passe oublié</a:t>
            </a:r>
          </a:p>
          <a:p>
            <a:endParaRPr lang="fr-FR" sz="2400" dirty="0"/>
          </a:p>
          <a:p>
            <a:r>
              <a:rPr lang="fr-FR" sz="2400" dirty="0"/>
              <a:t>Critères d’acceptation : </a:t>
            </a:r>
          </a:p>
          <a:p>
            <a:r>
              <a:rPr lang="fr-FR" sz="2400" b="1" i="1" dirty="0"/>
              <a:t>Etant donné que</a:t>
            </a:r>
            <a:r>
              <a:rPr lang="fr-FR" sz="2400" i="1" dirty="0"/>
              <a:t> je suis sur la page de connexion, </a:t>
            </a:r>
            <a:r>
              <a:rPr lang="fr-FR" sz="2400" b="1" i="1" dirty="0"/>
              <a:t>lorsque </a:t>
            </a:r>
            <a:r>
              <a:rPr lang="fr-FR" sz="2400" i="1" dirty="0"/>
              <a:t>je clique sur “mot de passe oublié” </a:t>
            </a:r>
            <a:r>
              <a:rPr lang="fr-FR" sz="2400" b="1" i="1" dirty="0"/>
              <a:t>alors</a:t>
            </a:r>
            <a:r>
              <a:rPr lang="fr-FR" sz="2400" i="1" dirty="0"/>
              <a:t> je suis redirigé vers la page de réinitialisation du mot de passe</a:t>
            </a:r>
          </a:p>
          <a:p>
            <a:endParaRPr lang="fr-FR" sz="2400" dirty="0"/>
          </a:p>
          <a:p>
            <a:r>
              <a:rPr lang="fr-FR" sz="2400" b="1" i="1" dirty="0"/>
              <a:t>Etant donné que</a:t>
            </a:r>
            <a:r>
              <a:rPr lang="fr-FR" sz="2400" i="1" dirty="0"/>
              <a:t> je suis sur la page “réinitialiser mon mot de passe”, </a:t>
            </a:r>
            <a:r>
              <a:rPr lang="fr-FR" sz="2400" b="1" i="1" dirty="0"/>
              <a:t>lorsque</a:t>
            </a:r>
            <a:r>
              <a:rPr lang="fr-FR" sz="2400" i="1" dirty="0"/>
              <a:t> je rentre et que je valide mon identifiant, </a:t>
            </a:r>
            <a:r>
              <a:rPr lang="fr-FR" sz="2400" b="1" i="1" dirty="0"/>
              <a:t>alors</a:t>
            </a:r>
            <a:r>
              <a:rPr lang="fr-FR" sz="2400" i="1" dirty="0"/>
              <a:t> une vérification de mon identifiant m’informe si oui ou non il existe</a:t>
            </a:r>
          </a:p>
          <a:p>
            <a:endParaRPr lang="fr-FR" sz="2400" dirty="0"/>
          </a:p>
          <a:p>
            <a:r>
              <a:rPr lang="fr-FR" sz="2400" b="1" i="1" dirty="0"/>
              <a:t>Etant donné que</a:t>
            </a:r>
            <a:r>
              <a:rPr lang="fr-FR" sz="2400" i="1" dirty="0"/>
              <a:t> mon e-mail existe </a:t>
            </a:r>
            <a:r>
              <a:rPr lang="fr-FR" sz="2400" b="1" i="1" dirty="0"/>
              <a:t>lorsque</a:t>
            </a:r>
            <a:r>
              <a:rPr lang="fr-FR" sz="2400" i="1" dirty="0"/>
              <a:t> je valide mon identifiant, </a:t>
            </a:r>
            <a:r>
              <a:rPr lang="fr-FR" sz="2400" b="1" i="1" dirty="0"/>
              <a:t>alors</a:t>
            </a:r>
            <a:r>
              <a:rPr lang="fr-FR" sz="2400" i="1" dirty="0"/>
              <a:t> je reçois par sms mon nouveau mot de passe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771900" y="323851"/>
            <a:ext cx="28277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Un exemple</a:t>
            </a:r>
          </a:p>
        </p:txBody>
      </p:sp>
    </p:spTree>
    <p:extLst>
      <p:ext uri="{BB962C8B-B14F-4D97-AF65-F5344CB8AC3E}">
        <p14:creationId xmlns:p14="http://schemas.microsoft.com/office/powerpoint/2010/main" val="7539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6570223" y="2655159"/>
            <a:ext cx="13299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7424297" y="2754351"/>
            <a:ext cx="3969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/>
            <a:r>
              <a:rPr lang="fr-FR" sz="2400" b="1" dirty="0">
                <a:solidFill>
                  <a:schemeClr val="lt1"/>
                </a:solidFill>
              </a:rPr>
              <a:t>Qu’est ce qu’une User Story ?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6"/>
          <p:cNvSpPr/>
          <p:nvPr/>
        </p:nvSpPr>
        <p:spPr>
          <a:xfrm>
            <a:off x="6570223" y="3849074"/>
            <a:ext cx="13299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7424297" y="3948267"/>
            <a:ext cx="3969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/>
            <a:r>
              <a:rPr lang="fr-FR" sz="2400" b="1" dirty="0">
                <a:solidFill>
                  <a:schemeClr val="lt1"/>
                </a:solidFill>
              </a:rPr>
              <a:t>Pourquoi rédiger un user story ?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6570223" y="5042990"/>
            <a:ext cx="13299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6"/>
          <p:cNvSpPr/>
          <p:nvPr/>
        </p:nvSpPr>
        <p:spPr>
          <a:xfrm>
            <a:off x="7424297" y="5142182"/>
            <a:ext cx="3969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/>
            <a:r>
              <a:rPr lang="fr-FR" sz="2400" b="1" dirty="0">
                <a:solidFill>
                  <a:schemeClr val="lt1"/>
                </a:solidFill>
              </a:rPr>
              <a:t>Comment bien rédiger une user story Agile ?</a:t>
            </a: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6"/>
          <p:cNvGrpSpPr/>
          <p:nvPr/>
        </p:nvGrpSpPr>
        <p:grpSpPr>
          <a:xfrm>
            <a:off x="667660" y="3062127"/>
            <a:ext cx="2931881" cy="572820"/>
            <a:chOff x="-1431982" y="2538907"/>
            <a:chExt cx="6492533" cy="572820"/>
          </a:xfrm>
        </p:grpSpPr>
        <p:sp>
          <p:nvSpPr>
            <p:cNvPr id="209" name="Google Shape;209;p36"/>
            <p:cNvSpPr txBox="1"/>
            <p:nvPr/>
          </p:nvSpPr>
          <p:spPr>
            <a:xfrm>
              <a:off x="-1431982" y="2538907"/>
              <a:ext cx="6492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026785"/>
                  </a:solidFill>
                  <a:latin typeface="Arial"/>
                  <a:ea typeface="Arial"/>
                  <a:cs typeface="Arial"/>
                  <a:sym typeface="Arial"/>
                </a:rPr>
                <a:t>SOMMAIRE</a:t>
              </a:r>
              <a:endParaRPr sz="2000" b="1">
                <a:solidFill>
                  <a:srgbClr val="02678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6"/>
            <p:cNvSpPr txBox="1"/>
            <p:nvPr/>
          </p:nvSpPr>
          <p:spPr>
            <a:xfrm>
              <a:off x="-1431982" y="2850117"/>
              <a:ext cx="6492533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/>
              <a:r>
                <a:rPr lang="en" sz="1067" dirty="0">
                  <a:solidFill>
                    <a:srgbClr val="3B8EAE"/>
                  </a:solidFill>
                  <a:latin typeface="Arial"/>
                  <a:ea typeface="Arial"/>
                  <a:cs typeface="Arial"/>
                  <a:sym typeface="Arial"/>
                </a:rPr>
                <a:t>Faire des users stories AGILE</a:t>
              </a:r>
              <a:endParaRPr sz="1067" b="1" dirty="0">
                <a:solidFill>
                  <a:srgbClr val="3B8EA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965" y="1845236"/>
            <a:ext cx="1026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Une User story, ou récit utilisateur, sont des descriptions d’exigences pour toutes fonctionnalités ou “tâches” nécessaires au fonctionnement du produit ou du service en développement. </a:t>
            </a:r>
          </a:p>
          <a:p>
            <a:endParaRPr lang="fr-FR" sz="2400" dirty="0"/>
          </a:p>
          <a:p>
            <a:r>
              <a:rPr lang="fr-FR" sz="2400" dirty="0"/>
              <a:t>Les user stories sont écrites par le Product </a:t>
            </a:r>
            <a:r>
              <a:rPr lang="fr-FR" sz="2400" dirty="0" err="1"/>
              <a:t>Owner</a:t>
            </a:r>
            <a:r>
              <a:rPr lang="fr-FR" sz="2400" dirty="0"/>
              <a:t> de manière concise et ne concerne qu’une seule fonctionnalité à la fois. </a:t>
            </a:r>
          </a:p>
          <a:p>
            <a:endParaRPr lang="fr-FR" sz="2400" dirty="0"/>
          </a:p>
          <a:p>
            <a:r>
              <a:rPr lang="fr-FR" sz="2400" dirty="0"/>
              <a:t>Une fois rédigée, elle va s’ajouter aux autres récits du produit et ensemble ; elles constituent le “</a:t>
            </a:r>
            <a:r>
              <a:rPr lang="fr-FR" sz="2400" dirty="0" err="1"/>
              <a:t>product</a:t>
            </a:r>
            <a:r>
              <a:rPr lang="fr-FR" sz="2400" dirty="0"/>
              <a:t> </a:t>
            </a:r>
            <a:r>
              <a:rPr lang="fr-FR" sz="2400" dirty="0" err="1"/>
              <a:t>backlog</a:t>
            </a:r>
            <a:r>
              <a:rPr lang="fr-FR" sz="2400" dirty="0"/>
              <a:t>”. </a:t>
            </a:r>
          </a:p>
          <a:p>
            <a:endParaRPr lang="fr-FR" sz="2400" dirty="0"/>
          </a:p>
          <a:p>
            <a:r>
              <a:rPr lang="fr-FR" sz="2400" dirty="0"/>
              <a:t>Le </a:t>
            </a:r>
            <a:r>
              <a:rPr lang="fr-FR" sz="2400" dirty="0" err="1"/>
              <a:t>product</a:t>
            </a:r>
            <a:r>
              <a:rPr lang="fr-FR" sz="2400" dirty="0"/>
              <a:t> </a:t>
            </a:r>
            <a:r>
              <a:rPr lang="fr-FR" sz="2400" dirty="0" err="1"/>
              <a:t>backlog</a:t>
            </a:r>
            <a:r>
              <a:rPr lang="fr-FR" sz="2400" dirty="0"/>
              <a:t> est en quelque sorte un réservoir de fonctionnalités à développer dans les prochaines itérations.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65" y="4937051"/>
            <a:ext cx="2244436" cy="19209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71900" y="323851"/>
            <a:ext cx="633192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Qu’est ce qu’une User Story</a:t>
            </a:r>
          </a:p>
        </p:txBody>
      </p:sp>
    </p:spTree>
    <p:extLst>
      <p:ext uri="{BB962C8B-B14F-4D97-AF65-F5344CB8AC3E}">
        <p14:creationId xmlns:p14="http://schemas.microsoft.com/office/powerpoint/2010/main" val="41667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675" y="1882180"/>
            <a:ext cx="1026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smtClean="0"/>
              <a:t>Articuler les </a:t>
            </a:r>
            <a:r>
              <a:rPr lang="fr-FR" sz="2400" dirty="0"/>
              <a:t>fonctionnalités de votre produit en utilisant un vocabulaire simple, sans détails techniques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smtClean="0"/>
              <a:t>Générer des </a:t>
            </a:r>
            <a:r>
              <a:rPr lang="fr-FR" sz="2400" dirty="0"/>
              <a:t>discussions importantes au sujet du produit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smtClean="0"/>
              <a:t>Mettre en </a:t>
            </a:r>
            <a:r>
              <a:rPr lang="fr-FR" sz="2400" dirty="0"/>
              <a:t>lumière les interrogations ou désaccords potentiels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smtClean="0"/>
              <a:t>Clarifier les </a:t>
            </a:r>
            <a:r>
              <a:rPr lang="fr-FR" sz="2400" dirty="0"/>
              <a:t>équipes sur le “quoi” construire, pour “qui”, “pourquoi” et “</a:t>
            </a:r>
            <a:r>
              <a:rPr lang="fr-FR" sz="2400" dirty="0" smtClean="0"/>
              <a:t>quand”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smtClean="0"/>
              <a:t>Favoriser la </a:t>
            </a:r>
            <a:r>
              <a:rPr lang="fr-FR" sz="2400" dirty="0"/>
              <a:t>participation de personnes non techniques au projet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65" y="4937051"/>
            <a:ext cx="2244436" cy="19209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71901" y="323851"/>
            <a:ext cx="701980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Pourquoi faire des User Stories</a:t>
            </a:r>
          </a:p>
        </p:txBody>
      </p:sp>
    </p:spTree>
    <p:extLst>
      <p:ext uri="{BB962C8B-B14F-4D97-AF65-F5344CB8AC3E}">
        <p14:creationId xmlns:p14="http://schemas.microsoft.com/office/powerpoint/2010/main" val="29849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565" y="4937051"/>
            <a:ext cx="2244436" cy="19209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71901" y="323851"/>
            <a:ext cx="549323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Comment bien le faire ?</a:t>
            </a:r>
          </a:p>
        </p:txBody>
      </p:sp>
      <p:pic>
        <p:nvPicPr>
          <p:cNvPr id="1026" name="Picture 2" descr="rédiger une user st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2" y="1371405"/>
            <a:ext cx="8936565" cy="502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675" y="1882180"/>
            <a:ext cx="1026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Les épics, user stories et tâches sont différents au niveau de la granularité.</a:t>
            </a:r>
          </a:p>
          <a:p>
            <a:r>
              <a:rPr lang="fr-FR" sz="2400" dirty="0"/>
              <a:t> </a:t>
            </a:r>
          </a:p>
          <a:p>
            <a:r>
              <a:rPr lang="fr-FR" sz="2400" b="1" dirty="0"/>
              <a:t>Une Epic est une macro-user story.</a:t>
            </a:r>
            <a:r>
              <a:rPr lang="fr-FR" sz="2400" dirty="0"/>
              <a:t> Elle représente un objectif d’action pour l’utilisateur. Si un récit utilisateur ne peut être développée par un membre de l’équipe en une itération c’est qu’elle est trop complexe.</a:t>
            </a:r>
            <a:br>
              <a:rPr lang="fr-FR" sz="2400" dirty="0"/>
            </a:br>
            <a:r>
              <a:rPr lang="fr-FR" sz="2400" dirty="0"/>
              <a:t>Ce récit doit être transformé en Epic et celle-ci doit être </a:t>
            </a:r>
            <a:r>
              <a:rPr lang="fr-FR" sz="2400" dirty="0" err="1"/>
              <a:t>re-découpée</a:t>
            </a:r>
            <a:r>
              <a:rPr lang="fr-FR" sz="2400" dirty="0"/>
              <a:t> pour créer des user stories plus petites.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71901" y="323851"/>
            <a:ext cx="648126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Epics? User Stories? Tâches?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19" y="3666428"/>
            <a:ext cx="2641195" cy="26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582"/>
            <a:ext cx="2774022" cy="2413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29690" y="1882180"/>
            <a:ext cx="92136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Les épics, user stories et tâches sont différents au niveau de la granularité.</a:t>
            </a:r>
          </a:p>
          <a:p>
            <a:endParaRPr lang="fr-FR" sz="2400" dirty="0"/>
          </a:p>
          <a:p>
            <a:r>
              <a:rPr lang="fr-FR" sz="2400" b="1" dirty="0"/>
              <a:t>Une tâche est une action</a:t>
            </a:r>
            <a:r>
              <a:rPr lang="fr-FR" sz="2400" dirty="0"/>
              <a:t> à réaliser parmi d’autres afin de pouvoir développer la user story.</a:t>
            </a:r>
            <a:br>
              <a:rPr lang="fr-FR" sz="2400" dirty="0"/>
            </a:br>
            <a:r>
              <a:rPr lang="fr-FR" sz="2400" dirty="0"/>
              <a:t>Les membres d’une équipe </a:t>
            </a:r>
            <a:r>
              <a:rPr lang="fr-FR" sz="2400" dirty="0" err="1"/>
              <a:t>Scrum</a:t>
            </a:r>
            <a:r>
              <a:rPr lang="fr-FR" sz="2400" dirty="0"/>
              <a:t> trouvent souvent plus facile de découper les récits en tâches techniques.</a:t>
            </a:r>
            <a:br>
              <a:rPr lang="fr-FR" sz="2400" dirty="0"/>
            </a:br>
            <a:r>
              <a:rPr lang="fr-FR" sz="2400" dirty="0"/>
              <a:t>Le processus de décomposition d’un récit en tâches aide également l’équipe de développement à mieux comprendre ce qui doit être fait.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71901" y="323851"/>
            <a:ext cx="648126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Epics? User Stories? Tâches?</a:t>
            </a:r>
          </a:p>
        </p:txBody>
      </p:sp>
    </p:spTree>
    <p:extLst>
      <p:ext uri="{BB962C8B-B14F-4D97-AF65-F5344CB8AC3E}">
        <p14:creationId xmlns:p14="http://schemas.microsoft.com/office/powerpoint/2010/main" val="3692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9675" y="1882181"/>
            <a:ext cx="1026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Si l’épic est l’ « authentification de l’utilisateur »…</a:t>
            </a:r>
          </a:p>
          <a:p>
            <a:r>
              <a:rPr lang="fr-FR" sz="2400" b="1" dirty="0"/>
              <a:t>Les user stories sont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Écran de connexion utilisateur;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Processus du Mot de passe oublié;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Verrouiller le compte après trop de tentatives infructueuses.</a:t>
            </a:r>
          </a:p>
          <a:p>
            <a:endParaRPr lang="fr-FR" sz="2400" dirty="0"/>
          </a:p>
          <a:p>
            <a:r>
              <a:rPr lang="fr-FR" sz="2400" b="1" dirty="0"/>
              <a:t>Les tâches de l’user story</a:t>
            </a:r>
            <a:r>
              <a:rPr lang="fr-FR" sz="2400" dirty="0"/>
              <a:t> « Écran de connexion utilisateur »: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Conception de la page de connexion;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Couper les icônes et les images SVG;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Implémenter la page de connexion HTML / CSS / JS;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Créer des scripts SQL pour créer des tables;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Créer une API de service Web pour les informations utilisateurs.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771900" y="323851"/>
            <a:ext cx="2827762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Un exemple</a:t>
            </a:r>
          </a:p>
        </p:txBody>
      </p:sp>
    </p:spTree>
    <p:extLst>
      <p:ext uri="{BB962C8B-B14F-4D97-AF65-F5344CB8AC3E}">
        <p14:creationId xmlns:p14="http://schemas.microsoft.com/office/powerpoint/2010/main" val="34423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1605858"/>
            <a:ext cx="8236988" cy="463330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771900" y="323851"/>
            <a:ext cx="466127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267" dirty="0"/>
              <a:t>Créer des </a:t>
            </a:r>
            <a:r>
              <a:rPr lang="fr-FR" sz="4267" dirty="0" smtClean="0"/>
              <a:t>personae!</a:t>
            </a:r>
            <a:endParaRPr lang="fr-FR" sz="4267" dirty="0"/>
          </a:p>
        </p:txBody>
      </p:sp>
    </p:spTree>
    <p:extLst>
      <p:ext uri="{BB962C8B-B14F-4D97-AF65-F5344CB8AC3E}">
        <p14:creationId xmlns:p14="http://schemas.microsoft.com/office/powerpoint/2010/main" val="11698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446</Words>
  <Application>Microsoft Office PowerPoint</Application>
  <PresentationFormat>Grand écran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Mulish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Adminvia</dc:creator>
  <cp:lastModifiedBy>Thierry BRU</cp:lastModifiedBy>
  <cp:revision>5</cp:revision>
  <cp:lastPrinted>2022-12-16T08:01:22Z</cp:lastPrinted>
  <dcterms:created xsi:type="dcterms:W3CDTF">2022-05-06T14:19:56Z</dcterms:created>
  <dcterms:modified xsi:type="dcterms:W3CDTF">2022-12-16T15:48:37Z</dcterms:modified>
</cp:coreProperties>
</file>