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2" r:id="rId6"/>
    <p:sldId id="263" r:id="rId7"/>
    <p:sldId id="257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5"/>
    <p:restoredTop sz="94595"/>
  </p:normalViewPr>
  <p:slideViewPr>
    <p:cSldViewPr snapToGrid="0" snapToObjects="1">
      <p:cViewPr varScale="1">
        <p:scale>
          <a:sx n="89" d="100"/>
          <a:sy n="89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FFC87-5C6D-CB47-B77A-B83B4DF67C66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5AED8-8B13-5743-8874-4CA23F48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D953F-DDBD-E946-8448-9321E5EF2B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5AED8-8B13-5743-8874-4CA23F486D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/>
              <a:t>Kluver</a:t>
            </a:r>
            <a:r>
              <a:rPr lang="en-US" baseline="0" dirty="0"/>
              <a:t> on </a:t>
            </a:r>
            <a:r>
              <a:rPr lang="en-US" i="1" baseline="0" dirty="0"/>
              <a:t>Oracle</a:t>
            </a:r>
            <a:r>
              <a:rPr lang="en-US" i="0" baseline="0" dirty="0"/>
              <a:t> (and other texts)</a:t>
            </a:r>
            <a:r>
              <a:rPr lang="en-US" baseline="0" dirty="0"/>
              <a:t> http://</a:t>
            </a:r>
            <a:r>
              <a:rPr lang="en-US" baseline="0" dirty="0" err="1"/>
              <a:t>home.marfadialogues.org</a:t>
            </a:r>
            <a:r>
              <a:rPr lang="en-US" baseline="0" dirty="0"/>
              <a:t>/news/some-history-robert-rauschenberg-and-social-and-environmental-activism-1-of-2/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D953F-DDBD-E946-8448-9321E5EF2B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16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D953F-DDBD-E946-8448-9321E5EF2B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Kluver</a:t>
            </a:r>
            <a:r>
              <a:rPr lang="en-US" dirty="0"/>
              <a:t> on Pepsi Pavilion http://www.w2vr.com/archives/</a:t>
            </a:r>
            <a:r>
              <a:rPr lang="en-US" dirty="0" err="1"/>
              <a:t>Kluver</a:t>
            </a:r>
            <a:r>
              <a:rPr lang="en-US" dirty="0"/>
              <a:t>/10_Pavilion.html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5AED8-8B13-5743-8874-4CA23F486D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D953F-DDBD-E946-8448-9321E5EF2B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4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1D953F-DDBD-E946-8448-9321E5EF2B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35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5AED8-8B13-5743-8874-4CA23F486D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3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8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7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6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A7B09-A934-134F-B673-F253DAE4F87A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23F6-1E4C-DB4A-9791-13E1B4298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7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5700" y="1072953"/>
            <a:ext cx="7213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Experiments in Art and Technology (E.A.T.)</a:t>
            </a:r>
          </a:p>
          <a:p>
            <a:r>
              <a:rPr lang="en-US" sz="2400" dirty="0">
                <a:solidFill>
                  <a:srgbClr val="FFFFFF"/>
                </a:solidFill>
              </a:rPr>
              <a:t>Founded in 1967 by: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Billy </a:t>
            </a:r>
            <a:r>
              <a:rPr lang="en-US" sz="2400" dirty="0" err="1">
                <a:solidFill>
                  <a:srgbClr val="FFFFFF"/>
                </a:solidFill>
              </a:rPr>
              <a:t>Kluver</a:t>
            </a:r>
            <a:r>
              <a:rPr lang="en-US" sz="2400" dirty="0">
                <a:solidFill>
                  <a:srgbClr val="FFFFFF"/>
                </a:solidFill>
              </a:rPr>
              <a:t>, electrical engineer at Bell labs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Fred </a:t>
            </a:r>
            <a:r>
              <a:rPr lang="en-US" sz="2400" dirty="0" err="1">
                <a:solidFill>
                  <a:srgbClr val="FFFFFF"/>
                </a:solidFill>
              </a:rPr>
              <a:t>Waldhauer</a:t>
            </a:r>
            <a:r>
              <a:rPr lang="en-US" sz="2400" dirty="0">
                <a:solidFill>
                  <a:srgbClr val="FFFFFF"/>
                </a:solidFill>
              </a:rPr>
              <a:t>, electrical engineer at Bell Labs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Robert Rauschenberg, artist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Robert Whitman, artist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“E.A.T is founded on the strong belief that an industrially sponsored, effective working relationship between artists and engineers will lead to new possibilities which will benefit society as a whole.”</a:t>
            </a:r>
          </a:p>
        </p:txBody>
      </p:sp>
    </p:spTree>
    <p:extLst>
      <p:ext uri="{BB962C8B-B14F-4D97-AF65-F5344CB8AC3E}">
        <p14:creationId xmlns:p14="http://schemas.microsoft.com/office/powerpoint/2010/main" val="200453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507359-3A0C-6C4A-8CAE-A8DB4DFD2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" y="177799"/>
            <a:ext cx="4173265" cy="6134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67FCD-5AA8-1F42-AFB0-81CF0BC25FD0}"/>
              </a:ext>
            </a:extLst>
          </p:cNvPr>
          <p:cNvSpPr txBox="1"/>
          <p:nvPr/>
        </p:nvSpPr>
        <p:spPr>
          <a:xfrm>
            <a:off x="120129" y="6311900"/>
            <a:ext cx="5754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Naum</a:t>
            </a:r>
            <a:r>
              <a:rPr lang="en-US" dirty="0"/>
              <a:t> Gabo, </a:t>
            </a:r>
            <a:r>
              <a:rPr lang="en-US" i="1" dirty="0"/>
              <a:t>Kinetic Construction (Standing Wave)</a:t>
            </a:r>
            <a:r>
              <a:rPr lang="en-US" dirty="0"/>
              <a:t>, 1919-20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C73F4-028C-844E-BC9A-D55C91A1192B}"/>
              </a:ext>
            </a:extLst>
          </p:cNvPr>
          <p:cNvSpPr txBox="1"/>
          <p:nvPr/>
        </p:nvSpPr>
        <p:spPr>
          <a:xfrm>
            <a:off x="7989055" y="3715433"/>
            <a:ext cx="4202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Realistic Manifesto</a:t>
            </a:r>
            <a:r>
              <a:rPr lang="en-US" dirty="0"/>
              <a:t>, 1920</a:t>
            </a:r>
          </a:p>
          <a:p>
            <a:r>
              <a:rPr lang="en-US" dirty="0" err="1"/>
              <a:t>Naum</a:t>
            </a:r>
            <a:r>
              <a:rPr lang="en-US" dirty="0"/>
              <a:t> Gabo and (brother) Antoine Pevsner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E56C5-9045-CD46-BEFC-EF0030822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98" y="444499"/>
            <a:ext cx="3537557" cy="46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8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24854-AA33-B245-8111-513C644946BA}"/>
              </a:ext>
            </a:extLst>
          </p:cNvPr>
          <p:cNvSpPr txBox="1"/>
          <p:nvPr/>
        </p:nvSpPr>
        <p:spPr>
          <a:xfrm>
            <a:off x="787400" y="4724400"/>
            <a:ext cx="105869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VanDerBeek</a:t>
            </a:r>
            <a:r>
              <a:rPr lang="en-US" dirty="0"/>
              <a:t>, who self-identified as a “technological fruit picker,” the mind is essentially dynamic.</a:t>
            </a:r>
          </a:p>
          <a:p>
            <a:r>
              <a:rPr lang="en-US" dirty="0"/>
              <a:t>Unlike a regulated path that shuttles objects and information ever forward, it is field of experimentation,</a:t>
            </a:r>
          </a:p>
          <a:p>
            <a:r>
              <a:rPr lang="en-US" dirty="0"/>
              <a:t>reconfiguration, process, and error that caters to an individual’s imagination. Rather than dwelling on </a:t>
            </a:r>
          </a:p>
          <a:p>
            <a:r>
              <a:rPr lang="en-US" dirty="0"/>
              <a:t>technology’s dystopian association with war and capitalist control, </a:t>
            </a:r>
            <a:r>
              <a:rPr lang="en-US" dirty="0" err="1"/>
              <a:t>VanDerBeek</a:t>
            </a:r>
            <a:r>
              <a:rPr lang="en-US" dirty="0"/>
              <a:t> was committed to finding</a:t>
            </a:r>
          </a:p>
          <a:p>
            <a:r>
              <a:rPr lang="en-US" dirty="0"/>
              <a:t>new processes for connecting human experience with images that enhance a viewer’s relationship with</a:t>
            </a:r>
          </a:p>
          <a:p>
            <a:r>
              <a:rPr lang="en-US" dirty="0"/>
              <a:t>and perception of her environment. – Kaitlyn Kramer on the work at Andrea Rosen Gallery, 2015 (review online)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D2F43-9FA3-7D40-8B84-BB1F66CD8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406400"/>
            <a:ext cx="753777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5B8F7-C614-F145-B10B-B481BADFF916}"/>
              </a:ext>
            </a:extLst>
          </p:cNvPr>
          <p:cNvSpPr txBox="1"/>
          <p:nvPr/>
        </p:nvSpPr>
        <p:spPr>
          <a:xfrm>
            <a:off x="5003800" y="2794000"/>
            <a:ext cx="143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Bauhaus</a:t>
            </a:r>
          </a:p>
        </p:txBody>
      </p:sp>
    </p:spTree>
    <p:extLst>
      <p:ext uri="{BB962C8B-B14F-4D97-AF65-F5344CB8AC3E}">
        <p14:creationId xmlns:p14="http://schemas.microsoft.com/office/powerpoint/2010/main" val="13034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61619" y="5658641"/>
            <a:ext cx="95290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Jean </a:t>
            </a:r>
            <a:r>
              <a:rPr lang="en-US" dirty="0" err="1">
                <a:solidFill>
                  <a:srgbClr val="FFFFFF"/>
                </a:solidFill>
              </a:rPr>
              <a:t>Tinguely</a:t>
            </a:r>
            <a:r>
              <a:rPr lang="en-US" dirty="0">
                <a:solidFill>
                  <a:srgbClr val="FFFFFF"/>
                </a:solidFill>
              </a:rPr>
              <a:t> and Billy </a:t>
            </a:r>
            <a:r>
              <a:rPr lang="en-US" dirty="0" err="1">
                <a:solidFill>
                  <a:srgbClr val="FFFFFF"/>
                </a:solidFill>
              </a:rPr>
              <a:t>Kluver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i="1" dirty="0">
                <a:solidFill>
                  <a:srgbClr val="FFFFFF"/>
                </a:solidFill>
              </a:rPr>
              <a:t>Homage to New York</a:t>
            </a:r>
            <a:r>
              <a:rPr lang="en-US" dirty="0">
                <a:solidFill>
                  <a:srgbClr val="FFFFFF"/>
                </a:solidFill>
              </a:rPr>
              <a:t>, 1960 (</a:t>
            </a:r>
            <a:r>
              <a:rPr lang="en-US" i="1" dirty="0">
                <a:solidFill>
                  <a:srgbClr val="FFFFFF"/>
                </a:solidFill>
              </a:rPr>
              <a:t>Money Thrower</a:t>
            </a:r>
            <a:r>
              <a:rPr lang="en-US" dirty="0">
                <a:solidFill>
                  <a:srgbClr val="FFFFFF"/>
                </a:solidFill>
              </a:rPr>
              <a:t> by Robert Rauschenberg)</a:t>
            </a:r>
          </a:p>
          <a:p>
            <a:r>
              <a:rPr lang="en-US" dirty="0">
                <a:solidFill>
                  <a:srgbClr val="FFFFFF"/>
                </a:solidFill>
              </a:rPr>
              <a:t>MoMA Garden</a:t>
            </a:r>
          </a:p>
          <a:p>
            <a:r>
              <a:rPr lang="en-US" dirty="0">
                <a:solidFill>
                  <a:srgbClr val="FFFFFF"/>
                </a:solidFill>
              </a:rPr>
              <a:t>“Auto-destructive” work of art 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" name="Picture 6" descr="tingue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07157"/>
            <a:ext cx="2952892" cy="284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Money Throw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3238466"/>
            <a:ext cx="3378199" cy="225825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8201310-F837-6F44-A877-04D558410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01" y="107156"/>
            <a:ext cx="3584075" cy="52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7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332" y="357187"/>
            <a:ext cx="5992365" cy="276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57717" y="6208494"/>
            <a:ext cx="61393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Robert Rauschenberg, Billy </a:t>
            </a:r>
            <a:r>
              <a:rPr lang="en-US" dirty="0" err="1">
                <a:solidFill>
                  <a:srgbClr val="FFFFFF"/>
                </a:solidFill>
              </a:rPr>
              <a:t>Kluver</a:t>
            </a:r>
            <a:r>
              <a:rPr lang="en-US" dirty="0">
                <a:solidFill>
                  <a:srgbClr val="FFFFFF"/>
                </a:solidFill>
              </a:rPr>
              <a:t>, Harold Hodges, </a:t>
            </a:r>
            <a:r>
              <a:rPr lang="en-US" i="1" dirty="0">
                <a:solidFill>
                  <a:srgbClr val="FFFFFF"/>
                </a:solidFill>
              </a:rPr>
              <a:t>Oracle</a:t>
            </a:r>
            <a:r>
              <a:rPr lang="en-US" dirty="0">
                <a:solidFill>
                  <a:srgbClr val="FFFFFF"/>
                </a:solidFill>
              </a:rPr>
              <a:t>, 1965</a:t>
            </a:r>
          </a:p>
          <a:p>
            <a:r>
              <a:rPr lang="en-US" dirty="0">
                <a:solidFill>
                  <a:srgbClr val="FFFFFF"/>
                </a:solidFill>
              </a:rPr>
              <a:t>Pompidou, Paris</a:t>
            </a:r>
          </a:p>
        </p:txBody>
      </p:sp>
      <p:pic>
        <p:nvPicPr>
          <p:cNvPr id="5" name="Picture 4" descr="Oracle 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84" y="3261448"/>
            <a:ext cx="4142168" cy="2821852"/>
          </a:xfrm>
          <a:prstGeom prst="rect">
            <a:avLst/>
          </a:prstGeom>
        </p:spPr>
      </p:pic>
      <p:pic>
        <p:nvPicPr>
          <p:cNvPr id="6" name="Picture 5" descr="Oracle 2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00" y="3261448"/>
            <a:ext cx="4089398" cy="2875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11FD4A-CD9C-424D-8701-9CC3CA373EC3}"/>
              </a:ext>
            </a:extLst>
          </p:cNvPr>
          <p:cNvSpPr txBox="1"/>
          <p:nvPr/>
        </p:nvSpPr>
        <p:spPr>
          <a:xfrm>
            <a:off x="114300" y="257175"/>
            <a:ext cx="58305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Five-part found-metal assemblage with five</a:t>
            </a:r>
          </a:p>
          <a:p>
            <a:r>
              <a:rPr lang="en-US" dirty="0"/>
              <a:t>concealed radios: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ventilation 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automobile door on typewriter table, with crushed metal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ventilation duct in washtub and water, with wire basket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constructed staircase control unit housing batteries and</a:t>
            </a:r>
          </a:p>
          <a:p>
            <a:r>
              <a:rPr lang="en-US" dirty="0"/>
              <a:t> electronic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wooden window frame with ventilation duct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F6D5E-4806-0349-83BD-BB33CCD91B39}"/>
              </a:ext>
            </a:extLst>
          </p:cNvPr>
          <p:cNvSpPr txBox="1"/>
          <p:nvPr/>
        </p:nvSpPr>
        <p:spPr>
          <a:xfrm>
            <a:off x="469900" y="3721100"/>
            <a:ext cx="276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Read from </a:t>
            </a:r>
            <a:r>
              <a:rPr lang="en-US" dirty="0" err="1">
                <a:solidFill>
                  <a:srgbClr val="FFFF00"/>
                </a:solidFill>
              </a:rPr>
              <a:t>Kluver</a:t>
            </a:r>
            <a:r>
              <a:rPr lang="en-US" dirty="0">
                <a:solidFill>
                  <a:srgbClr val="FFFF00"/>
                </a:solidFill>
              </a:rPr>
              <a:t> on </a:t>
            </a:r>
            <a:r>
              <a:rPr lang="en-US" i="1" dirty="0">
                <a:solidFill>
                  <a:srgbClr val="FFFF00"/>
                </a:solidFill>
              </a:rPr>
              <a:t>Oracle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2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6601" y="1422401"/>
            <a:ext cx="35900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9 Evenings: Theater and Engineering</a:t>
            </a:r>
          </a:p>
          <a:p>
            <a:r>
              <a:rPr lang="en-US" dirty="0">
                <a:solidFill>
                  <a:srgbClr val="FFFFFF"/>
                </a:solidFill>
              </a:rPr>
              <a:t>October 13-23, 1966</a:t>
            </a:r>
          </a:p>
          <a:p>
            <a:r>
              <a:rPr lang="en-US" dirty="0">
                <a:solidFill>
                  <a:srgbClr val="FFFFFF"/>
                </a:solidFill>
              </a:rPr>
              <a:t>69</a:t>
            </a:r>
            <a:r>
              <a:rPr lang="en-US" baseline="30000" dirty="0">
                <a:solidFill>
                  <a:srgbClr val="FFFFFF"/>
                </a:solidFill>
              </a:rPr>
              <a:t>th</a:t>
            </a:r>
            <a:r>
              <a:rPr lang="en-US" dirty="0">
                <a:solidFill>
                  <a:srgbClr val="FFFFFF"/>
                </a:solidFill>
              </a:rPr>
              <a:t> Regiment Armory, NYC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Steve Paxton</a:t>
            </a:r>
          </a:p>
          <a:p>
            <a:r>
              <a:rPr lang="en-US" dirty="0">
                <a:solidFill>
                  <a:srgbClr val="FFFFFF"/>
                </a:solidFill>
              </a:rPr>
              <a:t>Alex Hay</a:t>
            </a:r>
          </a:p>
          <a:p>
            <a:r>
              <a:rPr lang="en-US" dirty="0">
                <a:solidFill>
                  <a:srgbClr val="FFFFFF"/>
                </a:solidFill>
              </a:rPr>
              <a:t>David Tudor</a:t>
            </a:r>
          </a:p>
          <a:p>
            <a:r>
              <a:rPr lang="en-US" dirty="0">
                <a:solidFill>
                  <a:srgbClr val="FFFFFF"/>
                </a:solidFill>
              </a:rPr>
              <a:t>Robert Rauschenberg</a:t>
            </a:r>
          </a:p>
          <a:p>
            <a:r>
              <a:rPr lang="en-US" dirty="0">
                <a:solidFill>
                  <a:srgbClr val="FFFFFF"/>
                </a:solidFill>
              </a:rPr>
              <a:t>Deborah Hay</a:t>
            </a:r>
          </a:p>
          <a:p>
            <a:r>
              <a:rPr lang="en-US" dirty="0">
                <a:solidFill>
                  <a:srgbClr val="FFFFFF"/>
                </a:solidFill>
              </a:rPr>
              <a:t>John Cage</a:t>
            </a:r>
          </a:p>
          <a:p>
            <a:r>
              <a:rPr lang="en-US" dirty="0">
                <a:solidFill>
                  <a:srgbClr val="FFFFFF"/>
                </a:solidFill>
              </a:rPr>
              <a:t>Lucinda Childs</a:t>
            </a:r>
          </a:p>
          <a:p>
            <a:r>
              <a:rPr lang="en-US" dirty="0" err="1">
                <a:solidFill>
                  <a:srgbClr val="FFFFFF"/>
                </a:solidFill>
              </a:rPr>
              <a:t>Oyvind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Fahlstrom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Yvonne Rainer</a:t>
            </a:r>
          </a:p>
          <a:p>
            <a:r>
              <a:rPr lang="en-US" dirty="0">
                <a:solidFill>
                  <a:srgbClr val="FFFFFF"/>
                </a:solidFill>
              </a:rPr>
              <a:t>Robert Whitman</a:t>
            </a:r>
          </a:p>
        </p:txBody>
      </p:sp>
    </p:spTree>
    <p:extLst>
      <p:ext uri="{BB962C8B-B14F-4D97-AF65-F5344CB8AC3E}">
        <p14:creationId xmlns:p14="http://schemas.microsoft.com/office/powerpoint/2010/main" val="115064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&#10;pepsi2.jpg                                                     0005CE56Macintosh HD                   BE74DD3D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3747885" cy="302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671" y="3678704"/>
            <a:ext cx="40692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Pepsi Pavilion, Osaka Japan, 1970</a:t>
            </a:r>
          </a:p>
          <a:p>
            <a:r>
              <a:rPr lang="en-US" dirty="0">
                <a:solidFill>
                  <a:srgbClr val="FFFFFF"/>
                </a:solidFill>
              </a:rPr>
              <a:t>63 artists, engineers, architects, scientists</a:t>
            </a:r>
          </a:p>
          <a:p>
            <a:r>
              <a:rPr lang="en-US" dirty="0">
                <a:solidFill>
                  <a:srgbClr val="FFFFFF"/>
                </a:solidFill>
              </a:rPr>
              <a:t>“…a living, responsive environment”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09ED6-1383-2C45-AFE1-049386E7923A}"/>
              </a:ext>
            </a:extLst>
          </p:cNvPr>
          <p:cNvSpPr txBox="1"/>
          <p:nvPr/>
        </p:nvSpPr>
        <p:spPr>
          <a:xfrm>
            <a:off x="9486900" y="5397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entry.jpg">
            <a:extLst>
              <a:ext uri="{FF2B5EF4-FFF2-40B4-BE49-F238E27FC236}">
                <a16:creationId xmlns:a16="http://schemas.microsoft.com/office/drawing/2014/main" id="{C0E6A9D0-4BF5-7043-B548-52C373D4E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649" y="551624"/>
            <a:ext cx="3374462" cy="2623772"/>
          </a:xfrm>
          <a:prstGeom prst="rect">
            <a:avLst/>
          </a:prstGeom>
        </p:spPr>
      </p:pic>
      <p:pic>
        <p:nvPicPr>
          <p:cNvPr id="8" name="Picture 3" descr=" pepsi.jpg                                                      0005CE56Macintosh HD                   BE74DD3D:">
            <a:extLst>
              <a:ext uri="{FF2B5EF4-FFF2-40B4-BE49-F238E27FC236}">
                <a16:creationId xmlns:a16="http://schemas.microsoft.com/office/drawing/2014/main" id="{2EBDDA29-C184-5444-8C6D-DB371571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400" y="3678704"/>
            <a:ext cx="3920711" cy="304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E14966-4BA7-684B-9616-6BFCE4F1C5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662" y="18138"/>
            <a:ext cx="4194738" cy="30548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9433B-9EF0-F14C-8573-4C7659A150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51" y="3203604"/>
            <a:ext cx="3467100" cy="3628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977C3A-24B8-904A-98B5-996C9B4DD196}"/>
              </a:ext>
            </a:extLst>
          </p:cNvPr>
          <p:cNvSpPr txBox="1"/>
          <p:nvPr/>
        </p:nvSpPr>
        <p:spPr>
          <a:xfrm>
            <a:off x="292100" y="5397500"/>
            <a:ext cx="3427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Read from </a:t>
            </a:r>
            <a:r>
              <a:rPr lang="en-US" dirty="0" err="1">
                <a:solidFill>
                  <a:srgbClr val="FFFF00"/>
                </a:solidFill>
              </a:rPr>
              <a:t>Kluver</a:t>
            </a:r>
            <a:r>
              <a:rPr lang="en-US" dirty="0">
                <a:solidFill>
                  <a:srgbClr val="FFFF00"/>
                </a:solidFill>
              </a:rPr>
              <a:t> on Pepsi Pavilion</a:t>
            </a:r>
          </a:p>
        </p:txBody>
      </p:sp>
    </p:spTree>
    <p:extLst>
      <p:ext uri="{BB962C8B-B14F-4D97-AF65-F5344CB8AC3E}">
        <p14:creationId xmlns:p14="http://schemas.microsoft.com/office/powerpoint/2010/main" val="294327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816BBA-230A-1747-97CE-59AB2CFA6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99" y="4252"/>
            <a:ext cx="9327587" cy="68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2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5C97D13-B9D9-A141-9BBD-B201CEC1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6"/>
          <a:stretch>
            <a:fillRect/>
          </a:stretch>
        </p:blipFill>
        <p:spPr bwMode="auto">
          <a:xfrm>
            <a:off x="8204201" y="3070324"/>
            <a:ext cx="3581400" cy="365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290E9A99-1FAF-DF41-87AA-4643BA8A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403" y="6082982"/>
            <a:ext cx="39481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Nam June Paik and Charlotte Moorman</a:t>
            </a:r>
          </a:p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TV Bra for Living Sculpture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1969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58BCD10-2BDA-8046-9486-D88DC5743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850900"/>
            <a:ext cx="85981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"The real implied issue in 'Art and Technology' is not to make another scientific toy,</a:t>
            </a:r>
          </a:p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but how to </a:t>
            </a:r>
            <a:r>
              <a:rPr lang="en-US" alt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humanize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technology and the electronic medium, which is progressing</a:t>
            </a:r>
          </a:p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rapidly -- too rapidly. Progress has already outstripped ability to program...</a:t>
            </a:r>
            <a:r>
              <a:rPr lang="en-US" alt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TV Brassiere</a:t>
            </a:r>
          </a:p>
          <a:p>
            <a:r>
              <a:rPr lang="en-US" alt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for Living Sculpture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(Charlotte Moorman) is also one sharp example to humanize</a:t>
            </a:r>
          </a:p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electronics...and technology.  By using TV as bra...the most intimate belonging of human</a:t>
            </a:r>
          </a:p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being, we will demonstrate the human use of technology, and also stimulate viewers</a:t>
            </a:r>
          </a:p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 for something mean but stimulate their fantasy to look for the new, imaginative</a:t>
            </a:r>
          </a:p>
          <a:p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humanistic ways of using our technology." - Nam June Paik, 1969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8B710-4E54-B54D-A48C-8A8DD3D1290C}"/>
              </a:ext>
            </a:extLst>
          </p:cNvPr>
          <p:cNvSpPr txBox="1"/>
          <p:nvPr/>
        </p:nvSpPr>
        <p:spPr>
          <a:xfrm>
            <a:off x="3770388" y="279400"/>
            <a:ext cx="158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Nam June Paik</a:t>
            </a:r>
          </a:p>
        </p:txBody>
      </p:sp>
    </p:spTree>
    <p:extLst>
      <p:ext uri="{BB962C8B-B14F-4D97-AF65-F5344CB8AC3E}">
        <p14:creationId xmlns:p14="http://schemas.microsoft.com/office/powerpoint/2010/main" val="344210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864345" y="5648405"/>
            <a:ext cx="65626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ea typeface="ＭＳ Ｐゴシック" charset="0"/>
              </a:rPr>
              <a:t>Laszlo Moholy-Nagy and team</a:t>
            </a:r>
          </a:p>
          <a:p>
            <a:pPr>
              <a:defRPr/>
            </a:pPr>
            <a:r>
              <a:rPr lang="en-US" i="1" dirty="0">
                <a:solidFill>
                  <a:srgbClr val="FFFFFF"/>
                </a:solidFill>
                <a:ea typeface="ＭＳ Ｐゴシック" charset="0"/>
              </a:rPr>
              <a:t>Light Prop for an Electric Stage (Light/Space Modulator)</a:t>
            </a:r>
            <a:r>
              <a:rPr lang="en-US" dirty="0">
                <a:solidFill>
                  <a:srgbClr val="FFFFFF"/>
                </a:solidFill>
                <a:ea typeface="ＭＳ Ｐゴシック" charset="0"/>
              </a:rPr>
              <a:t>, 1922-1930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ea typeface="ＭＳ Ｐゴシック" charset="0"/>
              </a:rPr>
              <a:t>Aluminum, steel, nickel-plated brass, other metals, plastic, 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ea typeface="ＭＳ Ｐゴシック" charset="0"/>
              </a:rPr>
              <a:t>wood and electric motor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38660"/>
            <a:ext cx="2294086" cy="2992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7691" y="5201335"/>
            <a:ext cx="38568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ea typeface="ＭＳ Ｐゴシック" charset="0"/>
              </a:rPr>
              <a:t>The diagonal as a representation of the</a:t>
            </a:r>
          </a:p>
          <a:p>
            <a:pPr>
              <a:defRPr/>
            </a:pPr>
            <a:r>
              <a:rPr lang="en-US" dirty="0">
                <a:solidFill>
                  <a:srgbClr val="FFFFFF"/>
                </a:solidFill>
                <a:ea typeface="ＭＳ Ｐゴシック" charset="0"/>
              </a:rPr>
              <a:t>fourth dimension (space-time)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7070" y="116065"/>
            <a:ext cx="47997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0"/>
                <a:cs typeface="MS PGothic" charset="0"/>
              </a:defRPr>
            </a:lvl9pPr>
          </a:lstStyle>
          <a:p>
            <a:pPr>
              <a:defRPr/>
            </a:pPr>
            <a:r>
              <a:rPr lang="en-US" sz="1800" dirty="0">
                <a:latin typeface="+mn-lt"/>
              </a:rPr>
              <a:t>The reality of our century is technology - </a:t>
            </a:r>
          </a:p>
          <a:p>
            <a:pPr>
              <a:defRPr/>
            </a:pPr>
            <a:r>
              <a:rPr lang="en-US" sz="1800" dirty="0">
                <a:latin typeface="+mn-lt"/>
              </a:rPr>
              <a:t>the invention, construction and maintenance of</a:t>
            </a:r>
          </a:p>
          <a:p>
            <a:pPr>
              <a:defRPr/>
            </a:pPr>
            <a:r>
              <a:rPr lang="en-US" sz="1800" dirty="0">
                <a:latin typeface="+mn-lt"/>
              </a:rPr>
              <a:t>machines. To be a user of machines is to be of </a:t>
            </a:r>
          </a:p>
          <a:p>
            <a:pPr>
              <a:defRPr/>
            </a:pPr>
            <a:r>
              <a:rPr lang="en-US" sz="1800" dirty="0">
                <a:latin typeface="+mn-lt"/>
              </a:rPr>
              <a:t>the spirit of this century. Machines have </a:t>
            </a:r>
          </a:p>
          <a:p>
            <a:pPr>
              <a:defRPr/>
            </a:pPr>
            <a:r>
              <a:rPr lang="en-US" sz="1800" dirty="0">
                <a:latin typeface="+mn-lt"/>
              </a:rPr>
              <a:t>replaced the transcendental spiritualism</a:t>
            </a:r>
          </a:p>
          <a:p>
            <a:pPr>
              <a:defRPr/>
            </a:pPr>
            <a:r>
              <a:rPr lang="en-US" sz="1800" dirty="0">
                <a:latin typeface="+mn-lt"/>
              </a:rPr>
              <a:t>of past eras.</a:t>
            </a:r>
            <a:r>
              <a:rPr lang="ja-JP" altLang="en-US" sz="1800" dirty="0">
                <a:latin typeface="+mn-lt"/>
              </a:rPr>
              <a:t>”</a:t>
            </a:r>
            <a:r>
              <a:rPr lang="en-US" altLang="ja-JP" sz="1800" dirty="0">
                <a:latin typeface="+mn-lt"/>
              </a:rPr>
              <a:t> - </a:t>
            </a:r>
            <a:r>
              <a:rPr lang="en-US" altLang="ja-JP" sz="1800" dirty="0" err="1">
                <a:latin typeface="+mn-lt"/>
              </a:rPr>
              <a:t>László</a:t>
            </a:r>
            <a:r>
              <a:rPr lang="en-US" altLang="ja-JP" sz="1800" dirty="0">
                <a:latin typeface="+mn-lt"/>
              </a:rPr>
              <a:t> Moholy-Nagy (1895-1946) 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017396" y="1501059"/>
            <a:ext cx="41746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FFFF"/>
                </a:solidFill>
                <a:ea typeface="ＭＳ Ｐゴシック" charset="0"/>
              </a:rPr>
              <a:t>Plays of light, manifestations of movement</a:t>
            </a:r>
          </a:p>
        </p:txBody>
      </p:sp>
      <p:pic>
        <p:nvPicPr>
          <p:cNvPr id="8" name="Picture 8" descr="Light Sp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272" y="2753248"/>
            <a:ext cx="3476128" cy="260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2694796"/>
            <a:ext cx="3280072" cy="2460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81" y="0"/>
            <a:ext cx="2715491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25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CDD26-0C01-C644-A464-F83C28BD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67" y="0"/>
            <a:ext cx="9948333" cy="298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7609A-1889-E04D-B736-4C7C4BBC5420}"/>
              </a:ext>
            </a:extLst>
          </p:cNvPr>
          <p:cNvSpPr txBox="1"/>
          <p:nvPr/>
        </p:nvSpPr>
        <p:spPr>
          <a:xfrm>
            <a:off x="2997200" y="3145746"/>
            <a:ext cx="2672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Knowlton, </a:t>
            </a:r>
            <a:r>
              <a:rPr lang="en-US" i="1" dirty="0"/>
              <a:t>Nude</a:t>
            </a:r>
            <a:r>
              <a:rPr lang="en-US" dirty="0"/>
              <a:t>, 1966</a:t>
            </a:r>
          </a:p>
          <a:p>
            <a:r>
              <a:rPr lang="en-US" dirty="0"/>
              <a:t>Computer generated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6125-E73C-DC43-BDB0-99FE46BAE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99" y="3214764"/>
            <a:ext cx="3958615" cy="34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09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1384</TotalTime>
  <Words>657</Words>
  <Application>Microsoft Macintosh PowerPoint</Application>
  <PresentationFormat>Widescreen</PresentationFormat>
  <Paragraphs>88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ＭＳ Ｐゴシック</vt:lpstr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Georgia Krantz</dc:creator>
  <cp:lastModifiedBy>Georgia Krantz</cp:lastModifiedBy>
  <cp:revision>41</cp:revision>
  <dcterms:created xsi:type="dcterms:W3CDTF">2018-01-26T18:50:11Z</dcterms:created>
  <dcterms:modified xsi:type="dcterms:W3CDTF">2018-01-31T20:31:18Z</dcterms:modified>
</cp:coreProperties>
</file>