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7"/>
    <p:restoredTop sz="94595"/>
  </p:normalViewPr>
  <p:slideViewPr>
    <p:cSldViewPr snapToGrid="0" snapToObjects="1">
      <p:cViewPr>
        <p:scale>
          <a:sx n="100" d="100"/>
          <a:sy n="100" d="100"/>
        </p:scale>
        <p:origin x="1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7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0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0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5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F294-FCDA-4047-95AF-C2A2886C12EB}" type="datetimeFigureOut">
              <a:rPr lang="en-US" smtClean="0"/>
              <a:t>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1AD07-B202-A14D-8D5C-97160E99F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5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AC9410B2-B2EA-7942-9CE7-3EDF46781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98700"/>
            <a:ext cx="8839200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dirty="0"/>
              <a:t>“Throughout history artists have drawn, sculpted and painted the human form.  Recent art history, however, </a:t>
            </a:r>
          </a:p>
          <a:p>
            <a:r>
              <a:rPr lang="en-US" altLang="en-US" sz="1400" b="1" dirty="0"/>
              <a:t>reveals a significant shift in artists’ perceptions of the body, which has been used not simply as the ‘content’ of</a:t>
            </a:r>
          </a:p>
          <a:p>
            <a:r>
              <a:rPr lang="en-US" altLang="en-US" sz="1400" b="1" dirty="0"/>
              <a:t>the work, but also as canvas, brush, frame and platform.  Over the course of the last hundred years artists</a:t>
            </a:r>
          </a:p>
          <a:p>
            <a:r>
              <a:rPr lang="en-US" altLang="en-US" sz="1400" b="1" dirty="0"/>
              <a:t>and others have interrogated the way in which the body has been depicted and how it has been conceived.  </a:t>
            </a:r>
          </a:p>
          <a:p>
            <a:r>
              <a:rPr lang="en-US" altLang="en-US" sz="1400" b="1" dirty="0"/>
              <a:t>The idea of the physical and mental self as a stable and finite form has gradually eroded, echoing influential</a:t>
            </a:r>
          </a:p>
          <a:p>
            <a:r>
              <a:rPr lang="en-US" altLang="en-US" sz="1400" b="1" dirty="0"/>
              <a:t>twentieth-century developments in the fields of psychoanalysis, philosophy, anthropology, medicine and science.</a:t>
            </a:r>
          </a:p>
          <a:p>
            <a:r>
              <a:rPr lang="en-US" altLang="en-US" sz="1400" b="1" dirty="0"/>
              <a:t>Artists have investigated the temporality, contingency and instability of the body, and have explored the notion</a:t>
            </a:r>
          </a:p>
          <a:p>
            <a:r>
              <a:rPr lang="en-US" altLang="en-US" sz="1400" b="1" dirty="0"/>
              <a:t>that identity is ‘acted-out’ within and beyond cultural boundaries, rather than being an inherent quality.  They</a:t>
            </a:r>
          </a:p>
          <a:p>
            <a:r>
              <a:rPr lang="en-US" altLang="en-US" sz="1400" b="1" dirty="0"/>
              <a:t>have explored the notion of consciousness, reaching to express the self that is invisible, formless and liminal.</a:t>
            </a:r>
          </a:p>
          <a:p>
            <a:r>
              <a:rPr lang="en-US" altLang="en-US" sz="1400" b="1" dirty="0"/>
              <a:t>They have addressed issues of risk, fear, death, danger and sexuality, at times when the body has been most</a:t>
            </a:r>
          </a:p>
          <a:p>
            <a:r>
              <a:rPr lang="en-US" altLang="en-US" sz="1400" b="1" dirty="0"/>
              <a:t>threatened by these things…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…Since the 1960s artists using their bodies have explored the constructed visual and linguistic identities of gender,</a:t>
            </a:r>
          </a:p>
          <a:p>
            <a:r>
              <a:rPr lang="en-US" altLang="en-US" sz="1400" b="1" dirty="0"/>
              <a:t>sexuality and race, offering up these representations as hierarchies of power…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…The body is a fluid signifying system, which in the twentieth century is continuously undergoing challenging </a:t>
            </a:r>
          </a:p>
          <a:p>
            <a:r>
              <a:rPr lang="en-US" altLang="en-US" sz="1400" b="1" dirty="0"/>
              <a:t>and liberating transformations.  The boundaries of the individual shift constantly as the boundaries between</a:t>
            </a:r>
          </a:p>
          <a:p>
            <a:r>
              <a:rPr lang="en-US" altLang="en-US" sz="1400" b="1" dirty="0"/>
              <a:t>public and private, and the notion of the individual change.  The idea of a hermeneutic, essentialist self – what</a:t>
            </a:r>
          </a:p>
          <a:p>
            <a:r>
              <a:rPr lang="en-US" altLang="en-US" sz="1400" b="1" dirty="0"/>
              <a:t>Amelia Jones refers to as ‘the Cartesian subject’ – is no longer simply accepted.”</a:t>
            </a:r>
          </a:p>
          <a:p>
            <a:endParaRPr lang="en-US" altLang="en-US" sz="1400" b="1" dirty="0"/>
          </a:p>
          <a:p>
            <a:r>
              <a:rPr lang="en-US" altLang="en-US" sz="1400" b="1" dirty="0"/>
              <a:t>- Tracey </a:t>
            </a:r>
            <a:r>
              <a:rPr lang="en-US" altLang="en-US" sz="1400" b="1" dirty="0" err="1"/>
              <a:t>Warr</a:t>
            </a:r>
            <a:r>
              <a:rPr lang="en-US" altLang="en-US" sz="1400" b="1" dirty="0"/>
              <a:t> - </a:t>
            </a:r>
          </a:p>
        </p:txBody>
      </p:sp>
      <p:pic>
        <p:nvPicPr>
          <p:cNvPr id="5" name="Picture 5" descr="morimura3">
            <a:extLst>
              <a:ext uri="{FF2B5EF4-FFF2-40B4-BE49-F238E27FC236}">
                <a16:creationId xmlns:a16="http://schemas.microsoft.com/office/drawing/2014/main" id="{E5407BCA-B779-6941-8A64-51BB7AB4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2895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manet2">
            <a:extLst>
              <a:ext uri="{FF2B5EF4-FFF2-40B4-BE49-F238E27FC236}">
                <a16:creationId xmlns:a16="http://schemas.microsoft.com/office/drawing/2014/main" id="{6E3C95D2-3AA9-544A-AD5C-2E5B0A25F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"/>
            <a:ext cx="28956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0A6BB57A-6BBE-7242-8433-0B9FBEB23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3" y="1014413"/>
            <a:ext cx="2565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b="1" dirty="0" err="1"/>
              <a:t>Yasumasa</a:t>
            </a:r>
            <a:r>
              <a:rPr lang="en-US" sz="1200" b="1" dirty="0"/>
              <a:t> </a:t>
            </a:r>
            <a:r>
              <a:rPr lang="en-US" sz="1200" b="1" dirty="0" err="1"/>
              <a:t>Morimura</a:t>
            </a:r>
            <a:r>
              <a:rPr lang="en-US" sz="1200" b="1" dirty="0"/>
              <a:t>, </a:t>
            </a:r>
            <a:r>
              <a:rPr lang="en-US" sz="1200" b="1" i="1" dirty="0"/>
              <a:t>Olympia</a:t>
            </a:r>
            <a:r>
              <a:rPr lang="en-US" sz="1200" b="1" dirty="0"/>
              <a:t>, 1999</a:t>
            </a:r>
          </a:p>
          <a:p>
            <a:pPr>
              <a:defRPr/>
            </a:pPr>
            <a:r>
              <a:rPr lang="en-US" sz="1200" b="1" dirty="0"/>
              <a:t>Photograph</a:t>
            </a:r>
          </a:p>
          <a:p>
            <a:pPr>
              <a:defRPr/>
            </a:pPr>
            <a:endParaRPr lang="en-US" sz="1200" b="1" dirty="0"/>
          </a:p>
          <a:p>
            <a:pPr>
              <a:defRPr/>
            </a:pPr>
            <a:r>
              <a:rPr lang="en-US" sz="1200" b="1" dirty="0"/>
              <a:t>Edouard </a:t>
            </a:r>
            <a:r>
              <a:rPr lang="en-US" sz="1200" b="1" dirty="0" err="1"/>
              <a:t>Manet</a:t>
            </a:r>
            <a:r>
              <a:rPr lang="en-US" sz="1200" b="1" dirty="0"/>
              <a:t>, </a:t>
            </a:r>
            <a:r>
              <a:rPr lang="en-US" sz="1200" b="1" i="1" dirty="0"/>
              <a:t>Olympia</a:t>
            </a:r>
            <a:r>
              <a:rPr lang="en-US" sz="1200" b="1" dirty="0"/>
              <a:t>, 1963</a:t>
            </a:r>
          </a:p>
          <a:p>
            <a:pPr>
              <a:defRPr/>
            </a:pPr>
            <a:r>
              <a:rPr lang="en-US" sz="1200" b="1" dirty="0"/>
              <a:t>Painting (oil on canvas)</a:t>
            </a:r>
          </a:p>
        </p:txBody>
      </p:sp>
    </p:spTree>
    <p:extLst>
      <p:ext uri="{BB962C8B-B14F-4D97-AF65-F5344CB8AC3E}">
        <p14:creationId xmlns:p14="http://schemas.microsoft.com/office/powerpoint/2010/main" val="35381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336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Georgia Krantz</dc:creator>
  <cp:lastModifiedBy>Georgia Krantz</cp:lastModifiedBy>
  <cp:revision>1</cp:revision>
  <dcterms:created xsi:type="dcterms:W3CDTF">2018-02-14T02:28:37Z</dcterms:created>
  <dcterms:modified xsi:type="dcterms:W3CDTF">2018-02-14T02:34:23Z</dcterms:modified>
</cp:coreProperties>
</file>