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23"/>
  </p:notesMasterIdLst>
  <p:handoutMasterIdLst>
    <p:handoutMasterId r:id="rId24"/>
  </p:handoutMasterIdLst>
  <p:sldIdLst>
    <p:sldId id="256" r:id="rId7"/>
    <p:sldId id="257" r:id="rId8"/>
    <p:sldId id="258" r:id="rId9"/>
    <p:sldId id="267" r:id="rId10"/>
    <p:sldId id="268" r:id="rId11"/>
    <p:sldId id="269" r:id="rId12"/>
    <p:sldId id="270" r:id="rId13"/>
    <p:sldId id="272" r:id="rId14"/>
    <p:sldId id="259" r:id="rId15"/>
    <p:sldId id="271" r:id="rId16"/>
    <p:sldId id="260" r:id="rId17"/>
    <p:sldId id="261" r:id="rId18"/>
    <p:sldId id="263" r:id="rId19"/>
    <p:sldId id="273" r:id="rId20"/>
    <p:sldId id="265" r:id="rId21"/>
    <p:sldId id="266" r:id="rId22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7500"/>
  </p:normalViewPr>
  <p:slideViewPr>
    <p:cSldViewPr snapToGrid="0" snapToObjects="1">
      <p:cViewPr varScale="1">
        <p:scale>
          <a:sx n="97" d="100"/>
          <a:sy n="97" d="100"/>
        </p:scale>
        <p:origin x="2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24DE1D1-34A5-4407-B2E2-CB1DD5E36CA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0234800" cy="7099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20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FreeSans" pitchFamily="2"/>
            </a:endParaRPr>
          </a:p>
        </p:txBody>
      </p:sp>
      <p:sp>
        <p:nvSpPr>
          <p:cNvPr id="7" name="Header Placeholder 6">
            <a:extLst>
              <a:ext uri="{FF2B5EF4-FFF2-40B4-BE49-F238E27FC236}">
                <a16:creationId xmlns="" xmlns:a16="http://schemas.microsoft.com/office/drawing/2014/main" id="{4488DAE7-7E68-486E-85F2-5FEF817FF6E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-360"/>
            <a:ext cx="4435560" cy="353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E9A90215-16A9-4912-8910-A9D4B625EC2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5799240" y="-360"/>
            <a:ext cx="4435200" cy="353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0CC0C123-7A61-4F31-9E39-ECB76B6F912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-360" y="6744960"/>
            <a:ext cx="4435560" cy="353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615D141-4F74-4F37-933E-5023FCC2782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799240" y="6744960"/>
            <a:ext cx="4435200" cy="353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B07BD3FD-544A-4EBF-8A5B-7BE2BD2E6F3F}" type="slidenum">
              <a:t>‹#›</a:t>
            </a:fld>
            <a:endParaRPr lang="en-US" sz="1200" b="0" i="0" u="none" strike="noStrike" cap="none" baseline="0">
              <a:ln>
                <a:noFill/>
              </a:ln>
              <a:solidFill>
                <a:srgbClr val="000000"/>
              </a:solidFill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45EB46B-28D5-4136-A240-2116F76C71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196A6B1-9135-45A6-963A-1E191EF7F7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0928D-7E9C-4DBF-983D-2F38CF3AC5F9}" type="datetimeFigureOut">
              <a:rPr lang="en-US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05F6E7-7261-4D4F-A9B2-F085909C3B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424C79-5F6B-4970-9C3C-66ECDBB924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7DAA6-1853-44D4-8DE3-FBE564F24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66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F311E-188D-4297-826C-848847CB2062}" type="datetimeFigureOut">
              <a:rPr lang="en-US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938" y="3416300"/>
            <a:ext cx="8186737" cy="2795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F45D98-2DB6-4EC3-A7D0-A9B4D48B6919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0234800" cy="7099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20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DejaVu Sans" pitchFamily="2"/>
              <a:cs typeface="FreeSans" pitchFamily="2"/>
            </a:endParaRPr>
          </a:p>
        </p:txBody>
      </p:sp>
      <p:sp>
        <p:nvSpPr>
          <p:cNvPr id="9" name="Header Placeholder 8">
            <a:extLst>
              <a:ext uri="{FF2B5EF4-FFF2-40B4-BE49-F238E27FC236}">
                <a16:creationId xmlns="" xmlns:a16="http://schemas.microsoft.com/office/drawing/2014/main" id="{EA28E5D8-1784-4AB0-87EA-067C85B5ACC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-360"/>
            <a:ext cx="4473720" cy="38268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 compatLnSpc="1">
            <a:noAutofit/>
          </a:bodyPr>
          <a:lstStyle>
            <a:lvl1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DejaVu Sans" pitchFamily="2"/>
                <a:cs typeface="Free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9E296AD9-FC11-450F-85E3-FB6143549CD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5851080" y="-360"/>
            <a:ext cx="4357800" cy="38268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 compatLnSpc="1">
            <a:noAutofit/>
          </a:bodyPr>
          <a:lstStyle>
            <a:lvl1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DejaVu Sans" pitchFamily="2"/>
                <a:cs typeface="Free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1" name="Slide Image Placeholder 10">
            <a:extLst>
              <a:ext uri="{FF2B5EF4-FFF2-40B4-BE49-F238E27FC236}">
                <a16:creationId xmlns="" xmlns:a16="http://schemas.microsoft.com/office/drawing/2014/main" id="{65AC1D83-9782-45D4-AD5D-CF6BBAFAF1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332160" y="545760"/>
            <a:ext cx="3557520" cy="266868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12" name="Notes Placeholder 11">
            <a:extLst>
              <a:ext uri="{FF2B5EF4-FFF2-40B4-BE49-F238E27FC236}">
                <a16:creationId xmlns="" xmlns:a16="http://schemas.microsoft.com/office/drawing/2014/main" id="{57AA10D1-55C0-42F9-9B5D-98F8688C7DE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378080" y="3378240"/>
            <a:ext cx="7456320" cy="3216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1"/>
          <a:lstStyle/>
          <a:p>
            <a:endParaRPr lang="de-DE"/>
          </a:p>
        </p:txBody>
      </p:sp>
      <p:sp>
        <p:nvSpPr>
          <p:cNvPr id="13" name="Footer Placeholder 12">
            <a:extLst>
              <a:ext uri="{FF2B5EF4-FFF2-40B4-BE49-F238E27FC236}">
                <a16:creationId xmlns="" xmlns:a16="http://schemas.microsoft.com/office/drawing/2014/main" id="{B1990ACC-1183-4CA7-B5E3-E1F4318AB09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6757919"/>
            <a:ext cx="4473720" cy="32544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 compatLnSpc="1">
            <a:noAutofit/>
          </a:bodyPr>
          <a:lstStyle>
            <a:lvl1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DejaVu Sans" pitchFamily="2"/>
                <a:cs typeface="Free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D6A3C39C-B4CD-4AB2-A710-E10CF1222F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 compatLnSpc="1">
            <a:noAutofit/>
          </a:bodyPr>
          <a:lstStyle>
            <a:lvl1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DejaVu Sans" pitchFamily="2"/>
                <a:cs typeface="FreeSans" pitchFamily="2"/>
              </a:defRPr>
            </a:lvl1pPr>
          </a:lstStyle>
          <a:p>
            <a:pPr lvl="0"/>
            <a:fld id="{3308D03D-0CAD-48FD-B8B1-7EDC8BC3F4F9}" type="slidenum">
              <a:t>‹#›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2D10-563F-41B6-BBEC-F162AFCF3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1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de-DE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Arial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946BA69C-8419-42A0-8C27-6B908D8FCA93}"/>
              </a:ext>
            </a:extLst>
          </p:cNvPr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F311E-188D-4297-826C-848847CB20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>
            <a:extLst>
              <a:ext uri="{FF2B5EF4-FFF2-40B4-BE49-F238E27FC236}">
                <a16:creationId xmlns="" xmlns:a16="http://schemas.microsoft.com/office/drawing/2014/main" id="{0A67E10A-C2B4-489F-B6B5-D97D5F2EBF5D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wrap="non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F28FD36-B6AC-4F50-A11A-71FE1A0180E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094CE69F-C54E-48F3-B28D-DD2188969CC1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vert="horz" wrap="non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B0B9112-723D-4328-B5F2-D060D67DDA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7646EDE-52B6-4EFB-8DAB-14F8F2C425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332160" y="545760"/>
            <a:ext cx="3557520" cy="26686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AA36AD9-3A28-47B7-907F-840F45288B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378080" y="3378240"/>
            <a:ext cx="7456320" cy="3216239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de-DE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21781499-7C4B-4B57-B6FE-CB1E43CB3E9C}"/>
              </a:ext>
            </a:extLst>
          </p:cNvPr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F311E-188D-4297-826C-848847CB20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>
            <a:extLst>
              <a:ext uri="{FF2B5EF4-FFF2-40B4-BE49-F238E27FC236}">
                <a16:creationId xmlns="" xmlns:a16="http://schemas.microsoft.com/office/drawing/2014/main" id="{2E1D0543-7678-4E59-BAC1-ECEBC0B7DD1E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wrap="non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3E34B00-835E-4E70-BED6-575CBBD3EFD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CF6149BE-A522-407E-A377-45904197566A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vert="horz" wrap="non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CC4E8DD-359C-4A2F-85D5-D3B0B40B08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0ABA810-E758-468C-A40D-74E8CEF55C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332163" y="546100"/>
            <a:ext cx="3557587" cy="266858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39AD987-A4FF-4C8A-8D1F-D5FCFE6825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378080" y="3378240"/>
            <a:ext cx="7456320" cy="3216239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919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F1D83DE6-AB8C-4CE8-9CF7-4493E4FBAB65}"/>
              </a:ext>
            </a:extLst>
          </p:cNvPr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F311E-188D-4297-826C-848847CB20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>
            <a:extLst>
              <a:ext uri="{FF2B5EF4-FFF2-40B4-BE49-F238E27FC236}">
                <a16:creationId xmlns="" xmlns:a16="http://schemas.microsoft.com/office/drawing/2014/main" id="{277E98A1-0938-44C5-B5A1-323072600897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wrap="non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2713BD9-BC48-4B98-A6D6-65EBC88DF18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A2BBE4F4-EC33-4B37-A074-CEB4514B8EA4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vert="horz" wrap="non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686CACD-1FC6-43B1-B2FA-3DCFCA0115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0804CD2-94AD-428C-969A-1CE0E6DCD1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332163" y="546100"/>
            <a:ext cx="3557587" cy="266858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ABF010BB-8161-4416-B7E6-DFC7900E77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378080" y="3378240"/>
            <a:ext cx="7456320" cy="3216239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944B7956-27B8-474A-8367-6194C2AEE352}"/>
              </a:ext>
            </a:extLst>
          </p:cNvPr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F311E-188D-4297-826C-848847CB20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>
            <a:extLst>
              <a:ext uri="{FF2B5EF4-FFF2-40B4-BE49-F238E27FC236}">
                <a16:creationId xmlns="" xmlns:a16="http://schemas.microsoft.com/office/drawing/2014/main" id="{FAAE8F93-246E-4FD0-ABC2-C716945A58E5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wrap="non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F84390F-0945-44A3-A73C-678A77D66F64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BDE047C7-5709-4528-9CD4-EB1D98632C1A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vert="horz" wrap="non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2A9FC4C-77A9-4DDD-84E1-7CAB4D6E2E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FBBC0C3-311D-4134-AEEF-649E760BEC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332163" y="546100"/>
            <a:ext cx="3557587" cy="266858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2B58BB3-C84A-4433-9D29-B27944CEF8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378080" y="3378240"/>
            <a:ext cx="7456320" cy="3216239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811FCC1C-4BFA-40FB-B75F-0E9CE2948A5A}"/>
              </a:ext>
            </a:extLst>
          </p:cNvPr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F311E-188D-4297-826C-848847CB20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>
            <a:extLst>
              <a:ext uri="{FF2B5EF4-FFF2-40B4-BE49-F238E27FC236}">
                <a16:creationId xmlns="" xmlns:a16="http://schemas.microsoft.com/office/drawing/2014/main" id="{59850911-29F3-4F5D-8D18-B4B653AFC43F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wrap="non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9AE75E7-6204-492A-9029-84331F83D20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BC2EECF4-5D94-4CD9-B541-CB6D1D29299E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vert="horz" wrap="non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72D6EF3-6D1F-4D14-AFA7-20B6601070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BB87320-3CB7-40D5-B44C-31A5C5CC51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332163" y="546100"/>
            <a:ext cx="3557587" cy="266858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85799FC-00B2-4A69-BF2A-0894D20D18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378080" y="3378240"/>
            <a:ext cx="7456320" cy="3216239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DEA04DD7-5167-42CB-A181-854461FA4E94}"/>
              </a:ext>
            </a:extLst>
          </p:cNvPr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F311E-188D-4297-826C-848847CB20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>
            <a:extLst>
              <a:ext uri="{FF2B5EF4-FFF2-40B4-BE49-F238E27FC236}">
                <a16:creationId xmlns="" xmlns:a16="http://schemas.microsoft.com/office/drawing/2014/main" id="{BBFDA11A-AC78-47FC-8745-F8D07673DBDE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wrap="non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CEEDD66-CDF5-4DFB-A629-74495B18366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CFB3ABAB-8271-4BE7-86B5-9F77DF46DE70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vert="horz" wrap="non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2C0893A-AC8E-4E74-93DF-2DD65A35D0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52FF838-9F0B-48AF-874A-7F9F296571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332163" y="546100"/>
            <a:ext cx="3557587" cy="266858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B5169601-1E5F-43D4-92A1-45A85B985B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378080" y="3378240"/>
            <a:ext cx="7456320" cy="3216239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80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DEA04DD7-5167-42CB-A181-854461FA4E94}"/>
              </a:ext>
            </a:extLst>
          </p:cNvPr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F311E-188D-4297-826C-848847CB20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>
            <a:extLst>
              <a:ext uri="{FF2B5EF4-FFF2-40B4-BE49-F238E27FC236}">
                <a16:creationId xmlns="" xmlns:a16="http://schemas.microsoft.com/office/drawing/2014/main" id="{BBFDA11A-AC78-47FC-8745-F8D07673DBDE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wrap="non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CEEDD66-CDF5-4DFB-A629-74495B18366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CFB3ABAB-8271-4BE7-86B5-9F77DF46DE70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vert="horz" wrap="non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2C0893A-AC8E-4E74-93DF-2DD65A35D0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52FF838-9F0B-48AF-874A-7F9F296571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332163" y="546100"/>
            <a:ext cx="3557587" cy="266858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B5169601-1E5F-43D4-92A1-45A85B985B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378080" y="3378240"/>
            <a:ext cx="7456320" cy="3216239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F7C86506-0CB5-497C-B15C-32F717294A0A}"/>
              </a:ext>
            </a:extLst>
          </p:cNvPr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F311E-188D-4297-826C-848847CB20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>
            <a:extLst>
              <a:ext uri="{FF2B5EF4-FFF2-40B4-BE49-F238E27FC236}">
                <a16:creationId xmlns="" xmlns:a16="http://schemas.microsoft.com/office/drawing/2014/main" id="{6D8A9895-DF71-4AB7-B56A-C1E48FD76525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wrap="non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254863B-70DE-4008-A241-FB50AF6BCDA4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E058A67D-2D57-421C-A639-DC3E74A2BD19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vert="horz" wrap="non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664D8F3-12F1-4BD3-AFD8-71226CD98B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98DAC073-4112-45ED-870A-27804E72DA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332163" y="546100"/>
            <a:ext cx="3557587" cy="266858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AF4EFB3-F626-4083-8BF9-4720780950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378080" y="3378240"/>
            <a:ext cx="7456320" cy="3216239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8E322859-2781-43CC-AA74-A363787D815B}"/>
              </a:ext>
            </a:extLst>
          </p:cNvPr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F311E-188D-4297-826C-848847CB20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>
            <a:extLst>
              <a:ext uri="{FF2B5EF4-FFF2-40B4-BE49-F238E27FC236}">
                <a16:creationId xmlns="" xmlns:a16="http://schemas.microsoft.com/office/drawing/2014/main" id="{9EC8FCE1-DC1E-4A6A-83FB-01E5C0DF8952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wrap="non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D7C66C5-7345-444A-8BBD-F0B3F76B2C7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DF36B495-C572-4E50-8A28-D10AB6199120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vert="horz" wrap="non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CEEB8FE-9A75-4D18-ADF9-FFB7759865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D47DE97-3045-4216-AB27-A044735E42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332163" y="546100"/>
            <a:ext cx="3557587" cy="266858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D3A35F0-DABD-47EA-93DF-CCD9BF2138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378080" y="3378240"/>
            <a:ext cx="7456320" cy="3216239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179D6465-D4B0-4B53-89D2-9C449086E859}"/>
              </a:ext>
            </a:extLst>
          </p:cNvPr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F311E-188D-4297-826C-848847CB20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>
            <a:extLst>
              <a:ext uri="{FF2B5EF4-FFF2-40B4-BE49-F238E27FC236}">
                <a16:creationId xmlns="" xmlns:a16="http://schemas.microsoft.com/office/drawing/2014/main" id="{DDE10C2D-33FB-4744-A527-26878736E372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wrap="non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5C393DE-0401-4ABE-9D57-7DB8D4DEB7C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B6EB28E3-BB55-46CC-9F1D-1AB3E10CA6AF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vert="horz" wrap="non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713B0A0-B899-436E-BB2C-6BFBD62224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1876738-CD15-4563-967C-F47F9A76C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332163" y="546100"/>
            <a:ext cx="3557587" cy="266858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496E40F-5330-4549-8562-EE08DDCE9D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378080" y="3378240"/>
            <a:ext cx="7456320" cy="3216239"/>
          </a:xfrm>
          <a:noFill/>
          <a:ln>
            <a:noFill/>
          </a:ln>
        </p:spPr>
        <p:txBody>
          <a:bodyPr lIns="0" tIns="0" rIns="0" bIns="0" anchor="t" anchorCtr="0" compatLnSpc="1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8E322859-2781-43CC-AA74-A363787D815B}"/>
              </a:ext>
            </a:extLst>
          </p:cNvPr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F311E-188D-4297-826C-848847CB20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>
            <a:extLst>
              <a:ext uri="{FF2B5EF4-FFF2-40B4-BE49-F238E27FC236}">
                <a16:creationId xmlns="" xmlns:a16="http://schemas.microsoft.com/office/drawing/2014/main" id="{9EC8FCE1-DC1E-4A6A-83FB-01E5C0DF8952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wrap="non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D7C66C5-7345-444A-8BBD-F0B3F76B2C7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DF36B495-C572-4E50-8A28-D10AB6199120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vert="horz" wrap="non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CEEB8FE-9A75-4D18-ADF9-FFB7759865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D47DE97-3045-4216-AB27-A044735E42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332163" y="546100"/>
            <a:ext cx="3557587" cy="266858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D3A35F0-DABD-47EA-93DF-CCD9BF2138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378080" y="3378240"/>
            <a:ext cx="7456320" cy="3216239"/>
          </a:xfrm>
          <a:noFill/>
          <a:ln>
            <a:noFill/>
          </a:ln>
        </p:spPr>
        <p:txBody>
          <a:bodyPr lIns="0" tIns="0" rIns="0" bIns="0" compatLnSpc="1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231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179D6465-D4B0-4B53-89D2-9C449086E859}"/>
              </a:ext>
            </a:extLst>
          </p:cNvPr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F311E-188D-4297-826C-848847CB20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>
            <a:extLst>
              <a:ext uri="{FF2B5EF4-FFF2-40B4-BE49-F238E27FC236}">
                <a16:creationId xmlns="" xmlns:a16="http://schemas.microsoft.com/office/drawing/2014/main" id="{DDE10C2D-33FB-4744-A527-26878736E372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wrap="non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5C393DE-0401-4ABE-9D57-7DB8D4DEB7C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B6EB28E3-BB55-46CC-9F1D-1AB3E10CA6AF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vert="horz" wrap="non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713B0A0-B899-436E-BB2C-6BFBD62224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1876738-CD15-4563-967C-F47F9A76C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332163" y="546100"/>
            <a:ext cx="3557587" cy="266858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496E40F-5330-4549-8562-EE08DDCE9D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378080" y="3378240"/>
            <a:ext cx="7456320" cy="3216239"/>
          </a:xfrm>
          <a:noFill/>
          <a:ln>
            <a:noFill/>
          </a:ln>
        </p:spPr>
        <p:txBody>
          <a:bodyPr lIns="0" tIns="0" rIns="0" bIns="0" anchor="t" anchorCtr="0" compatLnSpc="1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87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179D6465-D4B0-4B53-89D2-9C449086E859}"/>
              </a:ext>
            </a:extLst>
          </p:cNvPr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F311E-188D-4297-826C-848847CB20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>
            <a:extLst>
              <a:ext uri="{FF2B5EF4-FFF2-40B4-BE49-F238E27FC236}">
                <a16:creationId xmlns="" xmlns:a16="http://schemas.microsoft.com/office/drawing/2014/main" id="{DDE10C2D-33FB-4744-A527-26878736E372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wrap="non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5C393DE-0401-4ABE-9D57-7DB8D4DEB7C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B6EB28E3-BB55-46CC-9F1D-1AB3E10CA6AF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vert="horz" wrap="non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713B0A0-B899-436E-BB2C-6BFBD62224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1876738-CD15-4563-967C-F47F9A76C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332163" y="546100"/>
            <a:ext cx="3557587" cy="266858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496E40F-5330-4549-8562-EE08DDCE9D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378080" y="3378240"/>
            <a:ext cx="7456320" cy="3216239"/>
          </a:xfrm>
          <a:noFill/>
          <a:ln>
            <a:noFill/>
          </a:ln>
        </p:spPr>
        <p:txBody>
          <a:bodyPr lIns="0" tIns="0" rIns="0" bIns="0" anchor="t" anchorCtr="0" compatLnSpc="1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5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179D6465-D4B0-4B53-89D2-9C449086E859}"/>
              </a:ext>
            </a:extLst>
          </p:cNvPr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F311E-188D-4297-826C-848847CB20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>
            <a:extLst>
              <a:ext uri="{FF2B5EF4-FFF2-40B4-BE49-F238E27FC236}">
                <a16:creationId xmlns="" xmlns:a16="http://schemas.microsoft.com/office/drawing/2014/main" id="{DDE10C2D-33FB-4744-A527-26878736E372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wrap="non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5C393DE-0401-4ABE-9D57-7DB8D4DEB7C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B6EB28E3-BB55-46CC-9F1D-1AB3E10CA6AF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vert="horz" wrap="non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713B0A0-B899-436E-BB2C-6BFBD62224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1876738-CD15-4563-967C-F47F9A76C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332163" y="546100"/>
            <a:ext cx="3557587" cy="266858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496E40F-5330-4549-8562-EE08DDCE9D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378080" y="3378240"/>
            <a:ext cx="7456320" cy="3216239"/>
          </a:xfrm>
          <a:noFill/>
          <a:ln>
            <a:noFill/>
          </a:ln>
        </p:spPr>
        <p:txBody>
          <a:bodyPr lIns="0" tIns="0" rIns="0" bIns="0" anchor="t" anchorCtr="0" compatLnSpc="1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85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179D6465-D4B0-4B53-89D2-9C449086E859}"/>
              </a:ext>
            </a:extLst>
          </p:cNvPr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F311E-188D-4297-826C-848847CB20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>
            <a:extLst>
              <a:ext uri="{FF2B5EF4-FFF2-40B4-BE49-F238E27FC236}">
                <a16:creationId xmlns="" xmlns:a16="http://schemas.microsoft.com/office/drawing/2014/main" id="{DDE10C2D-33FB-4744-A527-26878736E372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wrap="non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5C393DE-0401-4ABE-9D57-7DB8D4DEB7C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B6EB28E3-BB55-46CC-9F1D-1AB3E10CA6AF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vert="horz" wrap="non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713B0A0-B899-436E-BB2C-6BFBD62224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1876738-CD15-4563-967C-F47F9A76C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332163" y="546100"/>
            <a:ext cx="3557587" cy="266858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496E40F-5330-4549-8562-EE08DDCE9D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378080" y="3378240"/>
            <a:ext cx="7456320" cy="3216239"/>
          </a:xfrm>
          <a:noFill/>
          <a:ln>
            <a:noFill/>
          </a:ln>
        </p:spPr>
        <p:txBody>
          <a:bodyPr lIns="0" tIns="0" rIns="0" bIns="0" anchor="t" anchorCtr="0" compatLnSpc="1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498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="" xmlns:a16="http://schemas.microsoft.com/office/drawing/2014/main" id="{21781499-7C4B-4B57-B6FE-CB1E43CB3E9C}"/>
              </a:ext>
            </a:extLst>
          </p:cNvPr>
          <p:cNvSpPr txBox="1">
            <a:spLocks noGrp="1"/>
          </p:cNvSpPr>
          <p:nvPr/>
        </p:nvSpPr>
        <p:spPr>
          <a:xfrm>
            <a:off x="5797550" y="0"/>
            <a:ext cx="4435475" cy="355600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F311E-188D-4297-826C-848847CB20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1/22/19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13">
            <a:extLst>
              <a:ext uri="{FF2B5EF4-FFF2-40B4-BE49-F238E27FC236}">
                <a16:creationId xmlns="" xmlns:a16="http://schemas.microsoft.com/office/drawing/2014/main" id="{2E1D0543-7678-4E59-BAC1-ECEBC0B7DD1E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wrap="non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3E34B00-835E-4E70-BED6-575CBBD3EFD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="" xmlns:a16="http://schemas.microsoft.com/office/drawing/2014/main" id="{CF6149BE-A522-407E-A377-45904197566A}"/>
              </a:ext>
            </a:extLst>
          </p:cNvPr>
          <p:cNvSpPr txBox="1">
            <a:spLocks noGrp="1"/>
          </p:cNvSpPr>
          <p:nvPr/>
        </p:nvSpPr>
        <p:spPr>
          <a:xfrm>
            <a:off x="5851080" y="6757919"/>
            <a:ext cx="4357800" cy="325440"/>
          </a:xfrm>
          <a:prstGeom prst="rect">
            <a:avLst/>
          </a:prstGeom>
          <a:noFill/>
          <a:ln/>
        </p:spPr>
        <p:txBody>
          <a:bodyPr vert="horz" wrap="none" lIns="91440" tIns="45720" rIns="91440" bIns="45720" rtlCol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CC4E8DD-359C-4A2F-85D5-D3B0B40B08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/>
                <a:ea typeface="DejaVu Sans" pitchFamily="2"/>
                <a:cs typeface="FreeSans" pitchFamily="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/>
              <a:ea typeface="DejaVu Sans" pitchFamily="2"/>
              <a:cs typeface="FreeSans" pitchFamily="2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0ABA810-E758-468C-A40D-74E8CEF55C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332163" y="546100"/>
            <a:ext cx="3557587" cy="266858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39AD987-A4FF-4C8A-8D1F-D5FCFE6825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378080" y="3378240"/>
            <a:ext cx="7456320" cy="3216239"/>
          </a:xfrm>
          <a:noFill/>
          <a:ln>
            <a:noFill/>
          </a:ln>
        </p:spPr>
        <p:txBody>
          <a:bodyPr lIns="0" tIns="0" rIns="0" bIns="0" compatLnSpc="1"/>
          <a:lstStyle/>
          <a:p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So,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you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cannot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say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that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the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Embedding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layer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in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Keras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is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doing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the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same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as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word2vec [2]. 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Remember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that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word2vec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refers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to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a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very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specific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network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setup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which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tries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to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learn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an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embedding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which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captures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the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semantics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of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1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words</a:t>
            </a:r>
            <a:r>
              <a:rPr lang="de-DE" sz="1200" b="1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.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 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With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Keras's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embedding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layer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,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you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are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just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trying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to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minimize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the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loss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function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, so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if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for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instance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you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are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working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with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a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sentiment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classification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problem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,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the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learned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embedding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will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probably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not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capture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complete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word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semantics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but just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their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 emotional </a:t>
            </a:r>
            <a:r>
              <a:rPr lang="de-DE" sz="1200" b="0" i="0" u="none" strike="noStrike" cap="none" baseline="0" dirty="0" err="1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polarity</a:t>
            </a:r>
            <a:r>
              <a:rPr lang="de-DE" sz="1200" b="0" i="0" u="none" strike="noStrike" cap="none" baseline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crgbClr r="0" g="0" b="0">
                    <a:alpha val="0"/>
                  </a:scrgbClr>
                </a:highlight>
                <a:latin typeface="Arial" pitchFamily="34"/>
              </a:rPr>
              <a:t>...</a:t>
            </a:r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8B81B5-8971-4F21-B18B-D3A9BE602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AC0CE5-464D-4508-9B2C-A69FB196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B1EA7C-274C-49BD-BF2D-90A68CE6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920" y="6286679"/>
            <a:ext cx="2571839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220652-4BC2-42ED-B0C1-3EAAE35B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3D1ADA-23E9-4E42-9300-4F05BE9E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46BD3889-4FC3-4E3D-A0EA-5A3266E2C5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1F4ABA-3B20-4D6F-A77E-5395A2E8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DADA195-39DA-4E4C-812F-4638ABF7C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0520" y="1371240"/>
            <a:ext cx="8610840" cy="48769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F5F8AB-3F3B-4F01-8882-11D04418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920" y="6286679"/>
            <a:ext cx="2571839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76B25C-FCAA-466E-AF9F-90C88DE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1F3B76-1916-45F3-9AEE-56F42382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F0DAAB22-DDFE-487E-993E-6C88F6E2A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5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D5B16C3-6795-4870-AF6D-CA9C7961B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C934574-92C0-47F0-9CEF-F4B9CDB08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096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93E368-6FC9-4BAE-A1CE-E359F1AC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920" y="6286679"/>
            <a:ext cx="2571839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2E07D2-5325-47DF-AEE3-BDEB5FB5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FA7AAA-FC76-4E38-BC75-9969E8A9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8F50AF4A-400F-4EE7-B992-B0123650CA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5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585020F4-4A54-4F8A-86F5-4F6EB714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22680" y="3435479"/>
            <a:ext cx="1728719" cy="17287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508A2208-DA8A-421C-81CF-660B4F469BE2}"/>
              </a:ext>
            </a:extLst>
          </p:cNvPr>
          <p:cNvSpPr/>
          <p:nvPr/>
        </p:nvSpPr>
        <p:spPr>
          <a:xfrm>
            <a:off x="357120" y="5357880"/>
            <a:ext cx="828684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342720" marR="0" lvl="0" indent="-342720" algn="ctr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AU" sz="2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FreeSans" pitchFamily="2"/>
              </a:rPr>
              <a:t>http://www.informatik.uni-hamburg.de/WTM/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A62DCB-49AC-4AC5-835A-E4C0F82DA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436193-6CF9-49D7-AAB1-F59D139C3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509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BA237A0F-A8EF-4339-8DA0-9F91290B5E0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22680" y="3435479"/>
            <a:ext cx="1728719" cy="17287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5E98D90B-9FB1-47C6-ADFC-A76D56215B6E}"/>
              </a:ext>
            </a:extLst>
          </p:cNvPr>
          <p:cNvSpPr/>
          <p:nvPr/>
        </p:nvSpPr>
        <p:spPr>
          <a:xfrm>
            <a:off x="357120" y="5357880"/>
            <a:ext cx="828684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342720" marR="0" lvl="0" indent="-342720" algn="ctr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AU" sz="2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FreeSans" pitchFamily="2"/>
              </a:rPr>
              <a:t>http://www.informatik.uni-hamburg.de/WTM/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ACE4DC-D72D-4E8F-9CF7-362128FA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838B56-7576-40CB-B5A1-C95CCB70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20" y="1371240"/>
            <a:ext cx="8610840" cy="4876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720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1EECA4B9-30F8-42F7-83F6-F6068B90C1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22680" y="3435479"/>
            <a:ext cx="1728719" cy="17287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8014CC0-5B5A-4B64-B325-9B3229B682B7}"/>
              </a:ext>
            </a:extLst>
          </p:cNvPr>
          <p:cNvSpPr/>
          <p:nvPr/>
        </p:nvSpPr>
        <p:spPr>
          <a:xfrm>
            <a:off x="357120" y="5357880"/>
            <a:ext cx="828684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342720" marR="0" lvl="0" indent="-342720" algn="ctr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AU" sz="2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FreeSans" pitchFamily="2"/>
              </a:rPr>
              <a:t>http://www.informatik.uni-hamburg.de/WTM/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0E512F-55EC-45F1-9C6F-9022DBDA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ACE37D-2CE2-4902-8045-C81830399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2296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56BCD0DB-D0EE-4F97-B21E-8B71286416F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22680" y="3435479"/>
            <a:ext cx="1728719" cy="17287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9C3CF39D-5FC2-48E7-9D74-21B81C62F290}"/>
              </a:ext>
            </a:extLst>
          </p:cNvPr>
          <p:cNvSpPr/>
          <p:nvPr/>
        </p:nvSpPr>
        <p:spPr>
          <a:xfrm>
            <a:off x="357120" y="5357880"/>
            <a:ext cx="828684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342720" marR="0" lvl="0" indent="-342720" algn="ctr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AU" sz="2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FreeSans" pitchFamily="2"/>
              </a:rPr>
              <a:t>http://www.informatik.uni-hamburg.de/WTM/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19B7DA-0F79-44DB-A169-BBBD59FD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16EBE8-7290-45A2-A172-83A831467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E05A06D-2C96-4864-9A59-924A1D100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3044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FC085030-99BF-4DF6-B1C0-532F6081CC8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22680" y="3435479"/>
            <a:ext cx="1728719" cy="17287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981DC6DC-21A5-4CE8-83CF-929F55A413E9}"/>
              </a:ext>
            </a:extLst>
          </p:cNvPr>
          <p:cNvSpPr/>
          <p:nvPr/>
        </p:nvSpPr>
        <p:spPr>
          <a:xfrm>
            <a:off x="357120" y="5357880"/>
            <a:ext cx="828684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342720" marR="0" lvl="0" indent="-342720" algn="ctr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AU" sz="2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FreeSans" pitchFamily="2"/>
              </a:rPr>
              <a:t>http://www.informatik.uni-hamburg.de/WTM/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5BB9E3-F137-4E42-A63D-2C38F465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67F83D-D515-47CE-ABBE-BB35099B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ABD8E7-1ADE-4A1A-AA4B-A10C9472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944766-F599-486D-9172-B6071A7AA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8AEB729-CFF8-452A-882A-9E5337929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154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="" xmlns:a16="http://schemas.microsoft.com/office/drawing/2014/main" id="{707FFB79-5113-4BFA-BF5E-FD9061D8E3E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22680" y="3435479"/>
            <a:ext cx="1728719" cy="17287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C9ED7AA-E714-445D-9947-B30AB748C4B3}"/>
              </a:ext>
            </a:extLst>
          </p:cNvPr>
          <p:cNvSpPr/>
          <p:nvPr/>
        </p:nvSpPr>
        <p:spPr>
          <a:xfrm>
            <a:off x="357120" y="5357880"/>
            <a:ext cx="828684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342720" marR="0" lvl="0" indent="-342720" algn="ctr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AU" sz="2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FreeSans" pitchFamily="2"/>
              </a:rPr>
              <a:t>http://www.informatik.uni-hamburg.de/WTM/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29E4AF-600C-48F0-8677-A38227DD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209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="" xmlns:a16="http://schemas.microsoft.com/office/drawing/2014/main" id="{2FAE1FC6-7E78-4112-A044-A2268D90BF3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22680" y="3435479"/>
            <a:ext cx="1728719" cy="17287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482332BE-2D4E-4CA3-8FA2-AE9D0D047BB0}"/>
              </a:ext>
            </a:extLst>
          </p:cNvPr>
          <p:cNvSpPr/>
          <p:nvPr/>
        </p:nvSpPr>
        <p:spPr>
          <a:xfrm>
            <a:off x="357120" y="5357880"/>
            <a:ext cx="828684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342720" marR="0" lvl="0" indent="-342720" algn="ctr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AU" sz="2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FreeSans" pitchFamily="2"/>
              </a:rPr>
              <a:t>http://www.informatik.uni-hamburg.de/WTM/</a:t>
            </a:r>
          </a:p>
        </p:txBody>
      </p:sp>
    </p:spTree>
    <p:extLst>
      <p:ext uri="{BB962C8B-B14F-4D97-AF65-F5344CB8AC3E}">
        <p14:creationId xmlns:p14="http://schemas.microsoft.com/office/powerpoint/2010/main" val="264520126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532AC0C4-BB5C-4F0A-B21F-7B02FCBD65E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22680" y="3435479"/>
            <a:ext cx="1728719" cy="17287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38A9C56E-56B4-4097-921F-94B3FB13A87B}"/>
              </a:ext>
            </a:extLst>
          </p:cNvPr>
          <p:cNvSpPr/>
          <p:nvPr/>
        </p:nvSpPr>
        <p:spPr>
          <a:xfrm>
            <a:off x="357120" y="5357880"/>
            <a:ext cx="828684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342720" marR="0" lvl="0" indent="-342720" algn="ctr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AU" sz="2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FreeSans" pitchFamily="2"/>
              </a:rPr>
              <a:t>http://www.informatik.uni-hamburg.de/WTM/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D027E7-7C90-421C-B485-E444F700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B05470-0D31-4514-8981-537EB9C1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B44D08B-6443-4A06-B6BE-2C65C3C79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122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EB4B40-03B9-4356-8AF8-7A5E0E0B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45AB8F-5755-43C3-8345-DDE42EBAD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20" y="1371240"/>
            <a:ext cx="8610840" cy="4876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B125C4-054E-4743-B021-547EDCC5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920" y="6286679"/>
            <a:ext cx="2571839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2B0357-657A-404A-B6D4-AC41F55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F2A052-939A-482D-B4B4-3242C9EE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D8E0A821-D470-46C1-B3E1-141F5E7646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57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0296081B-5026-4B06-831C-76652568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22680" y="3435479"/>
            <a:ext cx="1728719" cy="17287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65B71A3-911F-4BE4-997A-5D42E64647EA}"/>
              </a:ext>
            </a:extLst>
          </p:cNvPr>
          <p:cNvSpPr/>
          <p:nvPr/>
        </p:nvSpPr>
        <p:spPr>
          <a:xfrm>
            <a:off x="357120" y="5357880"/>
            <a:ext cx="828684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342720" marR="0" lvl="0" indent="-342720" algn="ctr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AU" sz="2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FreeSans" pitchFamily="2"/>
              </a:rPr>
              <a:t>http://www.informatik.uni-hamburg.de/WTM/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FC0162-AC00-47C7-B5D8-1225FD80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36B1C2A-0BD8-489C-B5AE-42EDEABD3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664598D-8537-4E33-BD27-50E9C853B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0801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E8E2720A-A4B4-46C8-B297-53364F22F74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22680" y="3435479"/>
            <a:ext cx="1728719" cy="17287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1DE046F-9E83-4F56-885F-0D5D0CD41081}"/>
              </a:ext>
            </a:extLst>
          </p:cNvPr>
          <p:cNvSpPr/>
          <p:nvPr/>
        </p:nvSpPr>
        <p:spPr>
          <a:xfrm>
            <a:off x="357120" y="5357880"/>
            <a:ext cx="828684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342720" marR="0" lvl="0" indent="-342720" algn="ctr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AU" sz="2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FreeSans" pitchFamily="2"/>
              </a:rPr>
              <a:t>http://www.informatik.uni-hamburg.de/WTM/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2AB9CB-D5AD-4AAD-BEAE-A2CCF9B5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B48DFA9-C257-4624-9087-E74538E1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0520" y="1371240"/>
            <a:ext cx="8610840" cy="48769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762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834BAE9A-2708-4848-92B9-9445397931C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22680" y="3435479"/>
            <a:ext cx="1728719" cy="17287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75002919-85C4-4140-AD9C-258900496184}"/>
              </a:ext>
            </a:extLst>
          </p:cNvPr>
          <p:cNvSpPr/>
          <p:nvPr/>
        </p:nvSpPr>
        <p:spPr>
          <a:xfrm>
            <a:off x="357120" y="5357880"/>
            <a:ext cx="828684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342720" marR="0" lvl="0" indent="-342720" algn="ctr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AU" sz="2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FreeSans" pitchFamily="2"/>
              </a:rPr>
              <a:t>http://www.informatik.uni-hamburg.de/WTM/</a:t>
            </a:r>
          </a:p>
        </p:txBody>
      </p:sp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8C6AB8A-9C7F-4901-8F50-CC7C1A7A0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52C1FD-61A8-4400-9FB9-C822FAE3F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096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071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CDB2C3FD-C7B9-4E74-BEF7-9B434E43DA7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920" y="6294599"/>
            <a:ext cx="45539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70F9AF-7BEB-4685-B9A6-B157EA68A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52B9F41-5418-4005-83BA-FC072228B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8CD580-3491-4B42-97C0-6A25D7A3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600" y="6286679"/>
            <a:ext cx="2071800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83CD139-D518-4617-8739-E16DE03D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D0231E-BF18-448B-8CCE-5BB25059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D39ADCC5-AD00-4E3C-9828-6BFAF38B0E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1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79E66B0D-E0ED-4317-ABCB-EBC83FEB872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920" y="6294599"/>
            <a:ext cx="45539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54CE35-9E7E-4857-A7A8-A1FA50D9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F2B19B-3D55-4AAD-9046-D29978F3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20" y="1371240"/>
            <a:ext cx="8610840" cy="4876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66A9A1-1BD7-4D69-A87C-5E1F22EC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600" y="6286679"/>
            <a:ext cx="2071800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472247-2736-43A7-824F-F7701155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5C90F1-3A59-4735-914C-6C45A810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319BB921-003A-4792-BCBE-199B203BF4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596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050B9D03-3B2C-4A79-AE31-D6C5DCF6C8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920" y="6294599"/>
            <a:ext cx="45539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5FD85C-1052-4A23-BD71-BC702F26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966158-C793-4E2B-8EA8-0EC152144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409A05-4BF9-46AB-BD25-E71C4882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600" y="6286679"/>
            <a:ext cx="2071800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004CCD-1DC6-4137-8B4C-A0B8435B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71AA0-A624-462E-83C7-E00EF84F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A822633A-C8C7-462B-9BCA-0FA014FD31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3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65FAB5FA-BB89-4D62-BD41-63B1E443EA9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920" y="6294599"/>
            <a:ext cx="45539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E2B0A-355E-44C2-A8DA-4E90297C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99B80F-95C6-4F8B-B482-225C394F1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CBD5BDC-E6C4-4A70-9CB1-E63347DC8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E56BBC2-1546-485E-837F-022A0BDB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600" y="6286679"/>
            <a:ext cx="2071800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DA7CD02-6942-495F-BA47-FE8227BE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D6FA35-0F98-4003-8899-511A00EC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C1BF4FD1-7DF8-483C-89DB-89EC19DD30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982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>
            <a:extLst>
              <a:ext uri="{FF2B5EF4-FFF2-40B4-BE49-F238E27FC236}">
                <a16:creationId xmlns="" xmlns:a16="http://schemas.microsoft.com/office/drawing/2014/main" id="{A56609A9-7E00-421F-9E7E-4226C4D804B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920" y="6294599"/>
            <a:ext cx="45539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F6EE51-24E7-47F0-A4C9-22A90F7F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BD2CC9-397B-48F6-B461-23334DF0F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1E7B985-86B6-4E1C-B5CA-231BAADC8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DE0B320-ECB0-49CC-9075-51313E79A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865A6C0-CCC3-4876-9930-CFED53B15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84D60E4-1FDC-49FC-96DD-0534E490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600" y="6286679"/>
            <a:ext cx="2071800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E6D5270-CA23-4D12-956D-DE8335C8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7C3F7FD-906B-4238-8E2B-AF75F3BE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588763F3-07C1-408C-A10A-3EBECECA63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0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549B33-6C51-43EE-94E0-68C00E834E1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920" y="6294599"/>
            <a:ext cx="45539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F38AA2-4368-40EF-BF04-E4DAA71E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29686E3-4766-432B-90E7-68CFFD58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600" y="6286679"/>
            <a:ext cx="2071800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B21DDC-81DF-47CC-8344-6F4EE101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0EBD1C-873C-42C1-BC2B-AE40A637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B492FBEA-27D2-43C0-80B6-D88F378B56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6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51ECEFAB-8819-4004-A96A-19E5004C015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920" y="6294599"/>
            <a:ext cx="45539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A532B96-A25B-4CD1-9B5F-8FCDC072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600" y="6286679"/>
            <a:ext cx="2071800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FAA535B-F72E-49C7-A2E4-433BAB34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87E177-140F-4CBC-853B-7E507767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12F4CE05-7E9C-4860-9332-3518996BE5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DC5206-B120-4B0D-BD57-9C57ABFF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DDC9B6-1668-4609-8292-47B145D8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376FCE-1C3F-4CC8-8E0A-13BC6DA5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920" y="6286679"/>
            <a:ext cx="2571839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829737-EE39-4D8C-8018-1B3F535E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AF87DC-C0F8-47E8-9B73-2D1269AA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036E7147-6A23-4546-8751-5326161351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34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CFC54F1C-3DFF-47DD-8D54-D439A8C13C4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920" y="6294599"/>
            <a:ext cx="45539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61E732-B538-43F1-AC18-4EC4D537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365D92-B925-422D-AF67-94FE9F4E4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154BA7-74D7-41A4-85E1-C35FDD7CA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022524-B863-4F91-8EEE-0DDDC742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600" y="6286679"/>
            <a:ext cx="2071800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52A5D1-5041-41A2-B4A8-84AF46FA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E9C230-14B7-4D58-A877-2627067D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C49841BC-3952-4636-B094-5C3792A6C5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052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AE0FFF0B-5C74-4CA6-A88F-B537F447D21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920" y="6294599"/>
            <a:ext cx="45539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799752-7E33-410A-A037-9942189C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44C3913-9D51-46A3-A99D-695FCF785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16187CF-49BB-47DB-B5CC-2A2ACA531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628A8B-309A-4BAB-A2CD-DA0121B7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600" y="6286679"/>
            <a:ext cx="2071800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790D68-8744-4D9D-9999-BADF71EA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234B4-AD2A-410E-83E1-B029E0E9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0BF5807D-C23D-416B-A5C9-121A854498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54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7DFCBBC9-081D-46F5-A2B1-E7C3B2504B3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920" y="6294599"/>
            <a:ext cx="45539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F1AEB0-B13B-44BF-AFFD-492DF0EC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C114AC3-37C3-4A1B-A026-F8809759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0520" y="1371240"/>
            <a:ext cx="8610840" cy="48769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F3F789-9E0F-4F3B-A5FC-1C0ACB19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600" y="6286679"/>
            <a:ext cx="2071800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98AA49-BE70-4932-80F9-196DAFB6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EAF5F3-3454-4D35-BB0C-62863040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ABCB5582-5930-4E88-8F3E-10A7C6E8E6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3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B04F134B-CBCB-4785-8199-A65199DBEC8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2920" y="6294599"/>
            <a:ext cx="45539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9C6275-B4F1-4E09-ACF5-62A4D5397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D1A9A0-3677-4CE8-9649-B39AD649B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096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74C8A7-C286-4930-A27F-F1290D7F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600" y="6286679"/>
            <a:ext cx="2071800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DB018A-CD15-491A-AC87-37EB2CEC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4A25A8-E9E4-4123-8A6A-28DEF0AB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A590A577-EB58-41AB-AA31-DAA5FE5D52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58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901976-B9B6-44CF-A5D6-F754E11A4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AFB5DA0-E75E-476D-8E8F-3FFB767AD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516665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44E7-389B-4A27-9D3F-C4FC376F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521DF5-037B-494E-8939-906ED273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20" y="1371240"/>
            <a:ext cx="8610840" cy="4876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4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10C2F-4A0F-48D3-B8DA-FB5D7C0B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1899C0-BAB0-4D56-802A-6054CEAC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8155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F3B33D-A37C-406B-8E6A-4AEC539B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BA61E2-310B-4AAC-A40D-DC353C603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8B4E9C9-FD71-4A31-90F1-F589BB37A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07411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D5D686-1B1C-46CF-851B-B0FBAB25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4639BA-C249-4630-A8ED-AA808A0A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E80D5F3-45BC-42B1-872C-551F2D4D2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8EDEBA8-9FEE-4E96-B321-F2160EBA6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D5D68EC-B9AC-47C9-8442-B4D85BFB6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4521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46ED26-98F0-4F65-B618-79E4C9DC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86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B03E9E-9202-4314-96D7-9CEB80CD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571486-4121-4181-94F1-09EF91C44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A4E970A-EFF7-47B9-875F-4DF8CAE0D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119B31-16D3-49F2-8950-AD8E24A4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920" y="6286679"/>
            <a:ext cx="2571839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0ACA52B-7EAC-4726-BC39-FE254078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EC4727-63A1-4F9D-B1E4-8FF90E11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FF5F34D9-CFB0-4A60-BB3F-BAA1874B3F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136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5622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65BC28-AF5E-4977-A8EC-66E1196C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418700-BF18-4F69-AFC8-86087E519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581B830-17BF-47DD-8BBB-01090907F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41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5F3210-09F3-4F92-8BC7-605A92A6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40EC376-0ADA-467C-AA11-CB12DC6BA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BFE98F-A3E3-4E61-AB21-8B9C5B3DB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82610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699A0-35C6-45D3-8323-9F997A14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37EC11F-5EFE-4A9A-9770-CADBD3585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0520" y="1371240"/>
            <a:ext cx="8610840" cy="48769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575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B311EAC-B8DB-4A7F-96FF-CA0AFBFD9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9D82203-3B3C-49FA-8AE2-6697C4E1C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096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8562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DA501F-D534-41E5-95F2-E2304C24A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8351AFA-33D6-4B16-ABF7-329999DCB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59470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6C4E68-A45E-4799-B77B-72658A3A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8ABF11-457E-43C4-88EB-F931199F2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20" y="1371240"/>
            <a:ext cx="8610840" cy="4876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56322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46D4DC-9FC9-467D-9325-6D8CD4DB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005496-9B05-4A04-B0E3-BF12DAEE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6301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1067BA-F5AC-42DD-89BF-D8F657FF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F2DA17-B876-422F-BE03-6198F105D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3B3738-C89F-4CCD-8C32-0442C648D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0252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1D5FB-1A5B-485B-B083-077C36EB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E16DC4-3D7B-4E9C-BC2C-BCFAD7EB7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5AD8848-6D81-42E3-9775-7C86C7467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8430C01-648C-489E-B1BB-B12002170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B3DAE5E-7A7A-43E9-B85F-2185236BE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832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9AFB59-A802-4DBC-B216-4C039EC6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9865FF-CC11-4DA4-8CF6-A0545A9D9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E1A745D-B635-4B5F-99ED-AA35904E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828FD5B-0116-4954-8B66-BF87126C1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24D711E-E24C-424A-8DB0-31C5EA7CF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5591928-C99B-4D06-B3EE-B2D2A337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920" y="6286679"/>
            <a:ext cx="2571839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FC2583-EF5A-4EE3-B0AF-C92B0943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15F0451-610E-4AA2-8F13-E0FCA6B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D3CB0148-CAD6-4F3C-B0E2-6EA860FF4C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523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2C7087-F985-4AF8-8F94-A9DBDC68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20542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0136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3923E9-4F88-49DA-A5B8-BE5316EB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232E4D-ADD1-4631-A172-BDA04A2A1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FDD647-1B53-478E-8217-2C3A66DF4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51509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F798E-923B-445C-992E-64F9EFDF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2770EE9-0E4D-4BCD-B3EA-F2EB33762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7AA7D5A-6FD6-4AB9-8214-BF88E68A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10265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E2B91E-9E69-4C10-BB99-CB3DD709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9C4FCD2-8919-4E6C-AC79-582B17F1F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0520" y="1371240"/>
            <a:ext cx="8610840" cy="48769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8394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6EC46EE-864A-4C7E-B592-CB6E39D9F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CB24BE3-84C1-4282-B1F7-A06194379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096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44186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3C887E-FB4C-4959-9869-B1BF47F78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C65FB33-95A3-44A3-9DCC-57DE5C27E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53709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68D35-D05C-4918-AB6C-C0176DF1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3B562D-EFD2-4C00-8693-BB359409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20" y="1371240"/>
            <a:ext cx="8610840" cy="4876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5932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39418-39FA-438F-955F-C0A26C70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508593-7C4B-4E15-B45B-507643E3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572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6EDB5F-2EED-4EB8-B24F-37C7FB3A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51D657-4FAC-4861-82D4-28310DCFD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138E540-2E7F-4D25-BE70-5F07F2340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674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BA4B30-98E1-4AC0-91BE-B542484A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9EB814-91DA-43B1-A7F2-CD52F7FC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920" y="6286679"/>
            <a:ext cx="2571839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774582-59F6-4975-A605-E80F6264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C404A-9224-4036-96EA-7D4A994F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06ADD245-FA0F-421B-A667-CA71E05313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263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A5C14E-B4FD-4AE2-AB82-187009F0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1574D7-1503-4250-8C4F-7238AC86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25F7ECC-A71C-465B-95C3-29F50961D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5F526C6-EBC7-4AFD-A467-879453AD4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92F65B5-43B0-416B-8FC1-A19D24721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48836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F951D4-FC9F-420E-8DF2-FE235A5E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60228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8630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12E32B-B418-4842-9E4C-8884C8EC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EADF74-01B1-4B70-81A5-57996372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2F408F8-3AB2-4479-87B8-AB47141EF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51140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4BD8E-0C41-49AD-832F-18524C97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2D505AF-3129-4F92-925B-10710C22F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67A79F1-3904-480B-BF52-5F48A89E8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95679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24D8D-FE8C-4FFE-AAF1-BDD12084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A21F3A0-0FF8-4BCD-AE56-B6500E20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0520" y="1371240"/>
            <a:ext cx="8610840" cy="48769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7511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7F3AE96-2D05-40B5-9820-442457F68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5C12064-9052-4CC7-B02C-799854D32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096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944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CAF2F90-4805-42CC-9746-A122EF2D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920" y="6286679"/>
            <a:ext cx="2571839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14E268E-25CD-48C0-A144-2B3B9722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ED3EE7C-8C63-4FF0-A1CF-3031B4C3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1DA68A8E-5F66-4AD8-AE80-44FCB48010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392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F8D14D-0C70-4DC5-B9C7-984E976A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AD8FA7-630E-4A03-A1D1-DA6C1F73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9B1C4C3-78CE-4F86-996D-F83D2F0DE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C03772-FAD4-4373-9155-67B91DE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920" y="6286679"/>
            <a:ext cx="2571839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1656FA7-2A59-4C2B-A67F-47B71563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8B23A2-1B28-4319-915C-F5A05E67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CC8E8EC6-F073-46A1-9374-D850EACACA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038EAC-7174-4C31-A9CB-8839BC47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C9C1EC8-AC29-4ABA-82F5-88D6A84B2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66A5216-5286-4053-B40A-3CE21C09C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7EBCCA-F22C-4AEA-82B0-9DDCDC23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920" y="6286679"/>
            <a:ext cx="2571839" cy="474480"/>
          </a:xfrm>
        </p:spPr>
        <p:txBody>
          <a:bodyPr/>
          <a:lstStyle/>
          <a:p>
            <a:pPr lvl="0"/>
            <a:r>
              <a:rPr lang="de-DE"/>
              <a:t>Your full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4286B5E-DFB6-453F-B656-F6AF470F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680" y="6286679"/>
            <a:ext cx="5357520" cy="474480"/>
          </a:xfrm>
        </p:spPr>
        <p:txBody>
          <a:bodyPr/>
          <a:lstStyle/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FEC842-704A-4324-A069-D095C26C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8120" y="6286679"/>
            <a:ext cx="665280" cy="474480"/>
          </a:xfrm>
        </p:spPr>
        <p:txBody>
          <a:bodyPr/>
          <a:lstStyle/>
          <a:p>
            <a:pPr lvl="0"/>
            <a:fld id="{41980ADC-0D0C-4AF0-A855-0D6FED19C5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64A8A44-585F-4C1A-8955-8362983018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 compatLnSpc="1"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63B1362-B9A8-4A54-96B4-6BCFEC45A0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520" y="1371240"/>
            <a:ext cx="8610840" cy="4876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1505B0-6B91-4B6F-A945-DE778D40222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42920" y="6286679"/>
            <a:ext cx="2571839" cy="4744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 compatLnSpc="1">
            <a:noAutofit/>
          </a:bodyPr>
          <a:lstStyle>
            <a:lvl1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Your full name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1728E3-B6F8-41D4-9BEF-0A40054E218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857680" y="6286679"/>
            <a:ext cx="5357520" cy="4744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 compatLnSpc="1">
            <a:noAutofit/>
          </a:bodyPr>
          <a:lstStyle>
            <a:lvl1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7DE045-2133-4D57-ACB2-B50FE963EC4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358120" y="6286679"/>
            <a:ext cx="665280" cy="4744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 compatLnSpc="1">
            <a:noAutofit/>
          </a:bodyPr>
          <a:lstStyle>
            <a:lvl1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02508C2E-B0DB-48B8-AD40-87032A55D4F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de-DE" sz="3200" b="0" i="0" u="none" strike="noStrike" cap="none" baseline="0">
          <a:ln>
            <a:noFill/>
          </a:ln>
          <a:solidFill>
            <a:srgbClr val="FF0000"/>
          </a:solidFill>
          <a:highlight>
            <a:scrgbClr r="0" g="0" b="0">
              <a:alpha val="0"/>
            </a:scrgbClr>
          </a:highlight>
          <a:latin typeface="Arial" pitchFamily="34"/>
          <a:cs typeface="Arial" pitchFamily="34"/>
        </a:defRPr>
      </a:lvl1pPr>
    </p:titleStyle>
    <p:bodyStyle>
      <a:lvl1pPr marL="0" marR="0" indent="0" algn="l" hangingPunct="0">
        <a:lnSpc>
          <a:spcPct val="100000"/>
        </a:lnSpc>
        <a:spcBef>
          <a:spcPts val="598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de-DE" sz="2400" b="0" i="0" u="none" strike="noStrike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4"/>
          <a:cs typeface="Arial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="" xmlns:a16="http://schemas.microsoft.com/office/drawing/2014/main" id="{3B4A6A09-6220-4EA2-8FDA-FD7610A91E1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622680" y="3435479"/>
            <a:ext cx="1728719" cy="17287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AF835D46-B6DE-4456-ABE0-BF7241E6195F}"/>
              </a:ext>
            </a:extLst>
          </p:cNvPr>
          <p:cNvSpPr/>
          <p:nvPr/>
        </p:nvSpPr>
        <p:spPr>
          <a:xfrm>
            <a:off x="357120" y="5357880"/>
            <a:ext cx="828684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342720" marR="0" lvl="0" indent="-342720" algn="ctr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AU" sz="20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FreeSans" pitchFamily="2"/>
              </a:rPr>
              <a:t>http://www.informatik.uni-hamburg.de/WTM/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EF83E4-619F-4522-8295-FFB63504FA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 compatLnSpc="1"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D8044C7-B976-4132-80A4-371F7DB088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520" y="1371240"/>
            <a:ext cx="8610840" cy="4876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de-DE" sz="3200" b="0" i="0" u="none" strike="noStrike" kern="1200" cap="none" baseline="0">
          <a:ln>
            <a:noFill/>
          </a:ln>
          <a:solidFill>
            <a:srgbClr val="FF0000"/>
          </a:solidFill>
          <a:highlight>
            <a:scrgbClr r="0" g="0" b="0">
              <a:alpha val="0"/>
            </a:scrgbClr>
          </a:highlight>
          <a:latin typeface="Arial" pitchFamily="34"/>
          <a:cs typeface="Arial" pitchFamily="34"/>
        </a:defRPr>
      </a:lvl1pPr>
    </p:titleStyle>
    <p:bodyStyle>
      <a:lvl1pPr marL="0" marR="0" indent="0" algn="l" hangingPunct="0">
        <a:lnSpc>
          <a:spcPct val="100000"/>
        </a:lnSpc>
        <a:spcBef>
          <a:spcPts val="598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de-DE" sz="24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4"/>
          <a:cs typeface="Arial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="" xmlns:a16="http://schemas.microsoft.com/office/drawing/2014/main" id="{A8A6B81C-1A2F-4FD2-9A78-232291C15E0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42920" y="6294599"/>
            <a:ext cx="45539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="" xmlns:a16="http://schemas.microsoft.com/office/drawing/2014/main" id="{19496F2D-C32B-4A2F-B13D-AB6646B5EC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 compatLnSpc="1"/>
          <a:lstStyle/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8806E38-CB0E-40DC-B124-0BB257AA1C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520" y="1371240"/>
            <a:ext cx="8610840" cy="4876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E2EF26-0ABB-41B4-8F79-9E413FE09A7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42600" y="6286679"/>
            <a:ext cx="2071800" cy="4744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 compatLnSpc="1">
            <a:noAutofit/>
          </a:bodyPr>
          <a:lstStyle>
            <a:lvl1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Your full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1DA0431-20A7-4237-8405-10BD0CFD451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857680" y="6286679"/>
            <a:ext cx="5357520" cy="4744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 compatLnSpc="1">
            <a:noAutofit/>
          </a:bodyPr>
          <a:lstStyle>
            <a:lvl1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The short title of this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1DB887-E276-4276-8F0B-F06DA934478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358120" y="6286679"/>
            <a:ext cx="665280" cy="4744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 compatLnSpc="1">
            <a:noAutofit/>
          </a:bodyPr>
          <a:lstStyle>
            <a:lvl1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755A50C1-6071-4609-91F5-565946DFA1C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ctr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de-DE" sz="3200" b="0" i="0" u="none" strike="noStrike" kern="1200" cap="none" baseline="0">
          <a:ln>
            <a:noFill/>
          </a:ln>
          <a:solidFill>
            <a:srgbClr val="FF0000"/>
          </a:solidFill>
          <a:highlight>
            <a:scrgbClr r="0" g="0" b="0">
              <a:alpha val="0"/>
            </a:scrgbClr>
          </a:highlight>
          <a:latin typeface="Arial" pitchFamily="34"/>
          <a:cs typeface="Arial" pitchFamily="34"/>
        </a:defRPr>
      </a:lvl1pPr>
    </p:titleStyle>
    <p:bodyStyle>
      <a:lvl1pPr marL="0" marR="0" indent="0" algn="l" hangingPunct="0">
        <a:lnSpc>
          <a:spcPct val="100000"/>
        </a:lnSpc>
        <a:spcBef>
          <a:spcPts val="598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de-DE" sz="24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4"/>
          <a:cs typeface="Arial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A99369B-7383-4FD2-A6FA-BD1B84B4F3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 compatLnSpc="1"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17BD8F-5F10-46DF-9693-55BED0AF6F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520" y="1371240"/>
            <a:ext cx="8610840" cy="4876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indent="0" algn="ctr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de-DE" sz="3200" b="0" i="0" u="none" strike="noStrike" kern="1200" cap="none" baseline="0">
          <a:ln>
            <a:noFill/>
          </a:ln>
          <a:solidFill>
            <a:srgbClr val="FF0000"/>
          </a:solidFill>
          <a:highlight>
            <a:scrgbClr r="0" g="0" b="0">
              <a:alpha val="0"/>
            </a:scrgbClr>
          </a:highlight>
          <a:latin typeface="Arial" pitchFamily="34"/>
          <a:cs typeface="Arial" pitchFamily="34"/>
        </a:defRPr>
      </a:lvl1pPr>
    </p:titleStyle>
    <p:bodyStyle>
      <a:lvl1pPr marL="0" marR="0" indent="0" algn="l" hangingPunct="0">
        <a:lnSpc>
          <a:spcPct val="100000"/>
        </a:lnSpc>
        <a:spcBef>
          <a:spcPts val="598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de-DE" sz="24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4"/>
          <a:cs typeface="Arial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32B2239-92D3-48C2-9BAF-A57608BCE9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 compatLnSpc="1"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825FDD-88A1-43CF-AED2-187CC83BD1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520" y="1371240"/>
            <a:ext cx="8610840" cy="4876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indent="0" algn="ctr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de-DE" sz="3200" b="0" i="0" u="none" strike="noStrike" kern="1200" cap="none" baseline="0">
          <a:ln>
            <a:noFill/>
          </a:ln>
          <a:solidFill>
            <a:srgbClr val="FF0000"/>
          </a:solidFill>
          <a:highlight>
            <a:scrgbClr r="0" g="0" b="0">
              <a:alpha val="0"/>
            </a:scrgbClr>
          </a:highlight>
          <a:latin typeface="Arial" pitchFamily="34"/>
          <a:cs typeface="Arial" pitchFamily="34"/>
        </a:defRPr>
      </a:lvl1pPr>
    </p:titleStyle>
    <p:bodyStyle>
      <a:lvl1pPr marL="0" marR="0" indent="0" algn="l" hangingPunct="0">
        <a:lnSpc>
          <a:spcPct val="100000"/>
        </a:lnSpc>
        <a:spcBef>
          <a:spcPts val="598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de-DE" sz="24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4"/>
          <a:cs typeface="Arial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739989B-CE96-4350-BE4F-9FBDFCAC8A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920" y="151920"/>
            <a:ext cx="8610840" cy="83843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 compatLnSpc="1"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4318EB-0879-410D-A4C5-F98E3B987C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520" y="1371240"/>
            <a:ext cx="8610840" cy="4876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indent="0" algn="ctr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de-DE" sz="3200" b="0" i="0" u="none" strike="noStrike" kern="1200" cap="none" baseline="0">
          <a:ln>
            <a:noFill/>
          </a:ln>
          <a:solidFill>
            <a:srgbClr val="FF0000"/>
          </a:solidFill>
          <a:highlight>
            <a:scrgbClr r="0" g="0" b="0">
              <a:alpha val="0"/>
            </a:scrgbClr>
          </a:highlight>
          <a:latin typeface="Arial" pitchFamily="34"/>
          <a:cs typeface="Arial" pitchFamily="34"/>
        </a:defRPr>
      </a:lvl1pPr>
    </p:titleStyle>
    <p:bodyStyle>
      <a:lvl1pPr marL="0" marR="0" indent="0" algn="l" hangingPunct="0">
        <a:lnSpc>
          <a:spcPct val="100000"/>
        </a:lnSpc>
        <a:spcBef>
          <a:spcPts val="598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de-DE" sz="2400" b="0" i="0" u="none" strike="noStrike" kern="1200" cap="none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34"/>
          <a:cs typeface="Arial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16D64B-4E98-4C35-B8E3-63F9E2B5D3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6760" y="642600"/>
            <a:ext cx="8286840" cy="1143000"/>
          </a:xfrm>
        </p:spPr>
        <p:txBody>
          <a:bodyPr/>
          <a:lstStyle/>
          <a:p>
            <a:pPr lvl="0"/>
            <a:r>
              <a:rPr lang="de-DE"/>
              <a:t>Comparison of Neural Architectures</a:t>
            </a:r>
            <a:br>
              <a:rPr lang="de-DE"/>
            </a:br>
            <a:r>
              <a:rPr lang="de-DE"/>
              <a:t>for Sentiment Analysis of Movie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472BA5-DF27-41DA-A6C9-E909B69A6BE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6760" y="1857240"/>
            <a:ext cx="8286840" cy="1285919"/>
          </a:xfrm>
        </p:spPr>
        <p:txBody>
          <a:bodyPr lIns="0" tIns="0" rIns="0" bIns="0"/>
          <a:lstStyle/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/>
          </a:p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/>
              <a:t>Sören Hübner and Nicolás Pérez de Olaguer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E88B62-0582-4034-953C-43801DD8FC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920" y="151920"/>
            <a:ext cx="8610840" cy="83843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AU" dirty="0" smtClean="0"/>
              <a:t>3. </a:t>
            </a:r>
            <a:r>
              <a:rPr lang="en-AU" dirty="0"/>
              <a:t>Approach </a:t>
            </a:r>
            <a:r>
              <a:rPr lang="mr-IN" dirty="0" smtClean="0"/>
              <a:t>–</a:t>
            </a:r>
            <a:r>
              <a:rPr lang="en-AU" dirty="0" smtClean="0"/>
              <a:t> MLP</a:t>
            </a:r>
            <a:endParaRPr lang="en-AU" dirty="0"/>
          </a:p>
        </p:txBody>
      </p:sp>
      <p:sp>
        <p:nvSpPr>
          <p:cNvPr id="3" name="Date Placeholder 6">
            <a:extLst>
              <a:ext uri="{FF2B5EF4-FFF2-40B4-BE49-F238E27FC236}">
                <a16:creationId xmlns="" xmlns:a16="http://schemas.microsoft.com/office/drawing/2014/main" id="{987CDEFA-00CB-4F9B-966E-A54EBC20E968}"/>
              </a:ext>
            </a:extLst>
          </p:cNvPr>
          <p:cNvSpPr/>
          <p:nvPr/>
        </p:nvSpPr>
        <p:spPr>
          <a:xfrm>
            <a:off x="142920" y="6286679"/>
            <a:ext cx="2571839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Sören Hübner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Nicolás Pérez de Olaguer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="" xmlns:a16="http://schemas.microsoft.com/office/drawing/2014/main" id="{75E09BA0-EFE3-4151-91AC-27E8ACD84F4D}"/>
              </a:ext>
            </a:extLst>
          </p:cNvPr>
          <p:cNvSpPr/>
          <p:nvPr/>
        </p:nvSpPr>
        <p:spPr>
          <a:xfrm>
            <a:off x="8358120" y="6286679"/>
            <a:ext cx="66528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C8F4934D-E0FE-4277-A085-5B61461906AB}" type="slidenum">
              <a:t>10</a:t>
            </a:fld>
            <a:endParaRPr lang="en-GB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Footer Placeholder 8">
            <a:extLst>
              <a:ext uri="{FF2B5EF4-FFF2-40B4-BE49-F238E27FC236}">
                <a16:creationId xmlns="" xmlns:a16="http://schemas.microsoft.com/office/drawing/2014/main" id="{D8FAA8A2-95D2-466A-9AC0-08ADCE0C1F2E}"/>
              </a:ext>
            </a:extLst>
          </p:cNvPr>
          <p:cNvSpPr/>
          <p:nvPr/>
        </p:nvSpPr>
        <p:spPr>
          <a:xfrm>
            <a:off x="2857680" y="6286679"/>
            <a:ext cx="535752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Sentiment Analysis of Movie Reviews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3DEC270-CD05-4F8D-9616-93D2502577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0880" y="1371599"/>
            <a:ext cx="5202720" cy="4876920"/>
          </a:xfrm>
        </p:spPr>
        <p:txBody>
          <a:bodyPr wrap="square" lIns="91440" tIns="45720" rIns="91440" bIns="45720"/>
          <a:lstStyle/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/>
              <a:t>“Multi-Layered Perceptron</a:t>
            </a:r>
            <a:r>
              <a:rPr lang="en-AU" dirty="0" smtClean="0"/>
              <a:t>“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/>
              <a:t> </a:t>
            </a:r>
            <a:r>
              <a:rPr lang="en-AU" dirty="0" smtClean="0"/>
              <a:t>Simpler ANN approach. Useful for binary classification. 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250 fully connected layer + </a:t>
            </a:r>
            <a:r>
              <a:rPr lang="en-AU" dirty="0" err="1" smtClean="0"/>
              <a:t>ReLu</a:t>
            </a:r>
            <a:r>
              <a:rPr lang="en-AU" dirty="0" smtClean="0"/>
              <a:t> </a:t>
            </a:r>
            <a:r>
              <a:rPr lang="en-AU" dirty="0"/>
              <a:t>a</a:t>
            </a:r>
            <a:r>
              <a:rPr lang="en-AU" dirty="0" smtClean="0"/>
              <a:t>ctivation function.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  As </a:t>
            </a:r>
            <a:r>
              <a:rPr lang="en-AU" dirty="0"/>
              <a:t>good as other more</a:t>
            </a:r>
          </a:p>
          <a:p>
            <a:r>
              <a:rPr lang="en-AU" dirty="0"/>
              <a:t>complex architectures with simple </a:t>
            </a:r>
            <a:r>
              <a:rPr lang="en-AU" dirty="0" smtClean="0"/>
              <a:t>tasks.</a:t>
            </a:r>
          </a:p>
          <a:p>
            <a:endParaRPr lang="en-AU" dirty="0"/>
          </a:p>
          <a:p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3C6BF36-B6E7-4748-A6A3-C8425CE486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83600" y="1584000"/>
            <a:ext cx="2984399" cy="378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19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D75383-C294-4973-9B4E-F3F916151A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920" y="151920"/>
            <a:ext cx="8610840" cy="83843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AU" dirty="0" smtClean="0"/>
              <a:t>3. </a:t>
            </a:r>
            <a:r>
              <a:rPr lang="en-AU" dirty="0"/>
              <a:t>Approach </a:t>
            </a:r>
            <a:r>
              <a:rPr lang="mr-IN" dirty="0"/>
              <a:t>–</a:t>
            </a:r>
            <a:r>
              <a:rPr lang="en-AU" dirty="0"/>
              <a:t> </a:t>
            </a:r>
            <a:r>
              <a:rPr lang="en-AU" dirty="0" smtClean="0"/>
              <a:t>CNN</a:t>
            </a:r>
            <a:endParaRPr lang="en-AU" dirty="0"/>
          </a:p>
        </p:txBody>
      </p:sp>
      <p:sp>
        <p:nvSpPr>
          <p:cNvPr id="3" name="Date Placeholder 6">
            <a:extLst>
              <a:ext uri="{FF2B5EF4-FFF2-40B4-BE49-F238E27FC236}">
                <a16:creationId xmlns="" xmlns:a16="http://schemas.microsoft.com/office/drawing/2014/main" id="{A3ECEC77-415E-4617-AE79-701EF4C000C5}"/>
              </a:ext>
            </a:extLst>
          </p:cNvPr>
          <p:cNvSpPr/>
          <p:nvPr/>
        </p:nvSpPr>
        <p:spPr>
          <a:xfrm>
            <a:off x="142920" y="6286679"/>
            <a:ext cx="2571839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Sören Hübner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Nicolás Pérez de Olaguer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="" xmlns:a16="http://schemas.microsoft.com/office/drawing/2014/main" id="{B75F3280-2306-4B73-A3D8-4175F5E2F5CA}"/>
              </a:ext>
            </a:extLst>
          </p:cNvPr>
          <p:cNvSpPr/>
          <p:nvPr/>
        </p:nvSpPr>
        <p:spPr>
          <a:xfrm>
            <a:off x="8358120" y="6286679"/>
            <a:ext cx="66528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603718F8-E938-4AFE-B415-101866E69330}" type="slidenum">
              <a:t>11</a:t>
            </a:fld>
            <a:endParaRPr lang="en-GB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Footer Placeholder 8">
            <a:extLst>
              <a:ext uri="{FF2B5EF4-FFF2-40B4-BE49-F238E27FC236}">
                <a16:creationId xmlns="" xmlns:a16="http://schemas.microsoft.com/office/drawing/2014/main" id="{A82EE051-4C14-42D9-BF52-7F6F290FF9E7}"/>
              </a:ext>
            </a:extLst>
          </p:cNvPr>
          <p:cNvSpPr/>
          <p:nvPr/>
        </p:nvSpPr>
        <p:spPr>
          <a:xfrm>
            <a:off x="2857680" y="6286679"/>
            <a:ext cx="535752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Sentiment Analysis of Movie Reviews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C6797FF-9B5D-47FA-ADFA-C6B9C1ACF9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0880" y="1371599"/>
            <a:ext cx="5732528" cy="4876920"/>
          </a:xfrm>
        </p:spPr>
        <p:txBody>
          <a:bodyPr wrap="square" lIns="91440" tIns="45720" rIns="91440" bIns="45720"/>
          <a:lstStyle/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Convolutional Neural Network useful for feature learning.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Convolution always followed by a max pooling layer.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In the end of the layer stack, we have a MLP for binary classification.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Why? Learn a higher level of abstraction of the data. 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5B80E7B-9CFB-40F8-88FD-3E8171A800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13408" y="1333439"/>
            <a:ext cx="2649352" cy="477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81592E-4392-4231-AB18-6865BC9E55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920" y="151920"/>
            <a:ext cx="8610840" cy="83843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AU" dirty="0"/>
              <a:t>3</a:t>
            </a:r>
            <a:r>
              <a:rPr lang="en-AU" dirty="0" smtClean="0"/>
              <a:t>. Approach - LSTM</a:t>
            </a:r>
            <a:endParaRPr lang="en-AU" dirty="0"/>
          </a:p>
        </p:txBody>
      </p:sp>
      <p:sp>
        <p:nvSpPr>
          <p:cNvPr id="3" name="Date Placeholder 6">
            <a:extLst>
              <a:ext uri="{FF2B5EF4-FFF2-40B4-BE49-F238E27FC236}">
                <a16:creationId xmlns="" xmlns:a16="http://schemas.microsoft.com/office/drawing/2014/main" id="{ACD5F8FD-8BDE-494F-A9B9-50F27415BB1A}"/>
              </a:ext>
            </a:extLst>
          </p:cNvPr>
          <p:cNvSpPr/>
          <p:nvPr/>
        </p:nvSpPr>
        <p:spPr>
          <a:xfrm>
            <a:off x="142920" y="6286679"/>
            <a:ext cx="2571839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Sören Hübner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Nicolás Pérez de Olaguer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="" xmlns:a16="http://schemas.microsoft.com/office/drawing/2014/main" id="{1973BDCE-0737-4807-9509-0E9CB13282C4}"/>
              </a:ext>
            </a:extLst>
          </p:cNvPr>
          <p:cNvSpPr/>
          <p:nvPr/>
        </p:nvSpPr>
        <p:spPr>
          <a:xfrm>
            <a:off x="8358120" y="6286679"/>
            <a:ext cx="66528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16D88065-9C25-4C30-B848-6262C260D16A}" type="slidenum">
              <a:t>12</a:t>
            </a:fld>
            <a:endParaRPr lang="en-GB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Footer Placeholder 8">
            <a:extLst>
              <a:ext uri="{FF2B5EF4-FFF2-40B4-BE49-F238E27FC236}">
                <a16:creationId xmlns="" xmlns:a16="http://schemas.microsoft.com/office/drawing/2014/main" id="{1BB1F83D-85F4-4353-9DB2-69A1F82A49FD}"/>
              </a:ext>
            </a:extLst>
          </p:cNvPr>
          <p:cNvSpPr/>
          <p:nvPr/>
        </p:nvSpPr>
        <p:spPr>
          <a:xfrm>
            <a:off x="2857680" y="6286679"/>
            <a:ext cx="535752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Sentiment Analysis of Movie Reviews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63274FC-4B6C-4689-A492-822C6A4893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0880" y="1371599"/>
            <a:ext cx="5391270" cy="4876920"/>
          </a:xfrm>
        </p:spPr>
        <p:txBody>
          <a:bodyPr wrap="square" lIns="91440" tIns="45720" rIns="91440" bIns="45720">
            <a:normAutofit fontScale="92500" lnSpcReduction="10000"/>
          </a:bodyPr>
          <a:lstStyle/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/>
              <a:t>“Long Short-Term Memory</a:t>
            </a:r>
            <a:r>
              <a:rPr lang="en-AU" dirty="0" smtClean="0"/>
              <a:t>“ type of Recurrent Neural Network (RNN).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/>
              <a:t> </a:t>
            </a:r>
            <a:r>
              <a:rPr lang="en-AU" dirty="0" smtClean="0"/>
              <a:t>Captures time dependencies of the data.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Good candidate since words have a strong dependencies with previous and next word neighbours. 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Used a lot for text predictions. 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MLP binary classification as last layer.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9A1C99E-9917-445B-AB65-EDEAFE42592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29924" y="2137410"/>
            <a:ext cx="2578316" cy="2370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19F31-3BCF-41BD-9C20-D030DB2CC1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920" y="151920"/>
            <a:ext cx="8610840" cy="83843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AU" dirty="0" smtClean="0"/>
              <a:t>4. Results - CNN</a:t>
            </a:r>
            <a:endParaRPr lang="en-AU" dirty="0"/>
          </a:p>
        </p:txBody>
      </p:sp>
      <p:sp>
        <p:nvSpPr>
          <p:cNvPr id="3" name="Date Placeholder 7">
            <a:extLst>
              <a:ext uri="{FF2B5EF4-FFF2-40B4-BE49-F238E27FC236}">
                <a16:creationId xmlns="" xmlns:a16="http://schemas.microsoft.com/office/drawing/2014/main" id="{B7DB9748-387B-4F5B-B4EB-E42FF98393A9}"/>
              </a:ext>
            </a:extLst>
          </p:cNvPr>
          <p:cNvSpPr/>
          <p:nvPr/>
        </p:nvSpPr>
        <p:spPr>
          <a:xfrm>
            <a:off x="142920" y="6286679"/>
            <a:ext cx="2571839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Sören Hübner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Nicolás Pérez de Olaguer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="" xmlns:a16="http://schemas.microsoft.com/office/drawing/2014/main" id="{8107608F-F9DC-4BB2-914D-8EF256B09E4A}"/>
              </a:ext>
            </a:extLst>
          </p:cNvPr>
          <p:cNvSpPr/>
          <p:nvPr/>
        </p:nvSpPr>
        <p:spPr>
          <a:xfrm>
            <a:off x="8358120" y="6286679"/>
            <a:ext cx="66528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A5128754-973D-4AB6-BADF-3C8CBAC5264F}" type="slidenum">
              <a:t>13</a:t>
            </a:fld>
            <a:endParaRPr lang="en-GB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0A9D84B9-D0B0-4EBA-9961-B9EF43324DED}"/>
              </a:ext>
            </a:extLst>
          </p:cNvPr>
          <p:cNvSpPr/>
          <p:nvPr/>
        </p:nvSpPr>
        <p:spPr>
          <a:xfrm>
            <a:off x="2857680" y="6286679"/>
            <a:ext cx="535752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Sentiment Analysis of Movie Reviews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5E03D4-B01D-46F5-96B4-5F82D6091BB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23440" y="1218600"/>
            <a:ext cx="5851800" cy="438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A367775-391F-45AF-914D-B0C4D90EB7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0520" y="1371240"/>
            <a:ext cx="8610840" cy="4876920"/>
          </a:xfrm>
        </p:spPr>
        <p:txBody>
          <a:bodyPr wrap="square" lIns="91440" tIns="45720" rIns="91440" bIns="45720"/>
          <a:lstStyle/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For the three models, accuracy greater than 85 % achieved.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CNN is the best approach in the task, with an accuracy of 87.59 % after 10 epochs.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Networks might be too big. 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LSTM costly trained. Not worth it. 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</a:t>
            </a:r>
            <a:r>
              <a:rPr lang="en-AU" dirty="0" err="1" smtClean="0"/>
              <a:t>Kaggle</a:t>
            </a:r>
            <a:r>
              <a:rPr lang="en-AU" dirty="0" smtClean="0"/>
              <a:t> Competition </a:t>
            </a:r>
            <a:r>
              <a:rPr lang="en-AU" dirty="0" smtClean="0">
                <a:sym typeface="Wingdings"/>
              </a:rPr>
              <a:t> Position 267 / 578 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D91CBAF-BD9E-456B-B820-6B03534278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920" y="151920"/>
            <a:ext cx="8610840" cy="83843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AU" dirty="0"/>
              <a:t>5</a:t>
            </a:r>
            <a:r>
              <a:rPr lang="en-AU" dirty="0" smtClean="0"/>
              <a:t>. Discussion</a:t>
            </a:r>
            <a:endParaRPr lang="en-AU" dirty="0"/>
          </a:p>
        </p:txBody>
      </p:sp>
      <p:sp>
        <p:nvSpPr>
          <p:cNvPr id="4" name="Date Placeholder 6">
            <a:extLst>
              <a:ext uri="{FF2B5EF4-FFF2-40B4-BE49-F238E27FC236}">
                <a16:creationId xmlns="" xmlns:a16="http://schemas.microsoft.com/office/drawing/2014/main" id="{D2030A40-BD23-43DA-AE16-A949BD4008F8}"/>
              </a:ext>
            </a:extLst>
          </p:cNvPr>
          <p:cNvSpPr/>
          <p:nvPr/>
        </p:nvSpPr>
        <p:spPr>
          <a:xfrm>
            <a:off x="142920" y="6286679"/>
            <a:ext cx="2571839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Sören Hübner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Nicolás Pérez de Olaguer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="" xmlns:a16="http://schemas.microsoft.com/office/drawing/2014/main" id="{E08882A8-92C4-43EC-8804-AADE8CD5E9D2}"/>
              </a:ext>
            </a:extLst>
          </p:cNvPr>
          <p:cNvSpPr/>
          <p:nvPr/>
        </p:nvSpPr>
        <p:spPr>
          <a:xfrm>
            <a:off x="8358120" y="6286679"/>
            <a:ext cx="66528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D4481768-427C-4122-9956-9E36AA534564}" type="slidenum">
              <a:t>14</a:t>
            </a:fld>
            <a:endParaRPr lang="en-GB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1D46F3D5-62C3-42EA-AAC0-C2691E0584AD}"/>
              </a:ext>
            </a:extLst>
          </p:cNvPr>
          <p:cNvSpPr/>
          <p:nvPr/>
        </p:nvSpPr>
        <p:spPr>
          <a:xfrm>
            <a:off x="2857680" y="6286679"/>
            <a:ext cx="535752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Sentiment Analysis of Movie Reviews</a:t>
            </a:r>
          </a:p>
        </p:txBody>
      </p:sp>
    </p:spTree>
    <p:extLst>
      <p:ext uri="{BB962C8B-B14F-4D97-AF65-F5344CB8AC3E}">
        <p14:creationId xmlns:p14="http://schemas.microsoft.com/office/powerpoint/2010/main" val="129959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A367775-391F-45AF-914D-B0C4D90EB7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0520" y="1371240"/>
            <a:ext cx="8610840" cy="4876920"/>
          </a:xfrm>
        </p:spPr>
        <p:txBody>
          <a:bodyPr wrap="square" lIns="91440" tIns="45720" rIns="91440" bIns="45720"/>
          <a:lstStyle/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Indeed good classification results. 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 smtClean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/>
              <a:t> </a:t>
            </a:r>
            <a:r>
              <a:rPr lang="en-AU" dirty="0" smtClean="0"/>
              <a:t> CNN does not add a significant better result than a MLP.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 smtClean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Similar performance of models</a:t>
            </a: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marL="0" lvl="4" indent="0">
              <a:lnSpc>
                <a:spcPct val="100000"/>
              </a:lnSpc>
              <a:spcBef>
                <a:spcPts val="0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AU" sz="10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34"/>
              <a:cs typeface="Arial" pitchFamily="34"/>
            </a:endParaRPr>
          </a:p>
          <a:p>
            <a:pPr marL="342720" lvl="0" indent="-342720" hangingPunct="1"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AU" dirty="0"/>
              <a:t>Open Questions: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Check for objective and subtle reviews</a:t>
            </a: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Apply dropout not to overfit the networks</a:t>
            </a:r>
            <a:endParaRPr lang="en-AU" dirty="0"/>
          </a:p>
          <a:p>
            <a:pPr marL="0" lvl="4" indent="0">
              <a:lnSpc>
                <a:spcPct val="100000"/>
              </a:lnSpc>
              <a:spcBef>
                <a:spcPts val="0"/>
              </a:spcBef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endParaRPr lang="en-AU" sz="240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34"/>
              <a:cs typeface="Arial" pitchFamily="3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D91CBAF-BD9E-456B-B820-6B03534278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920" y="151920"/>
            <a:ext cx="8610840" cy="83843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AU" dirty="0" smtClean="0"/>
              <a:t>6. Conclusion</a:t>
            </a:r>
            <a:endParaRPr lang="en-AU" dirty="0"/>
          </a:p>
        </p:txBody>
      </p:sp>
      <p:sp>
        <p:nvSpPr>
          <p:cNvPr id="4" name="Date Placeholder 6">
            <a:extLst>
              <a:ext uri="{FF2B5EF4-FFF2-40B4-BE49-F238E27FC236}">
                <a16:creationId xmlns="" xmlns:a16="http://schemas.microsoft.com/office/drawing/2014/main" id="{D2030A40-BD23-43DA-AE16-A949BD4008F8}"/>
              </a:ext>
            </a:extLst>
          </p:cNvPr>
          <p:cNvSpPr/>
          <p:nvPr/>
        </p:nvSpPr>
        <p:spPr>
          <a:xfrm>
            <a:off x="142920" y="6286679"/>
            <a:ext cx="2571839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Sören Hübner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Nicolás Pérez de Olaguer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="" xmlns:a16="http://schemas.microsoft.com/office/drawing/2014/main" id="{E08882A8-92C4-43EC-8804-AADE8CD5E9D2}"/>
              </a:ext>
            </a:extLst>
          </p:cNvPr>
          <p:cNvSpPr/>
          <p:nvPr/>
        </p:nvSpPr>
        <p:spPr>
          <a:xfrm>
            <a:off x="8358120" y="6286679"/>
            <a:ext cx="66528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D4481768-427C-4122-9956-9E36AA534564}" type="slidenum">
              <a:t>15</a:t>
            </a:fld>
            <a:endParaRPr lang="en-GB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1D46F3D5-62C3-42EA-AAC0-C2691E0584AD}"/>
              </a:ext>
            </a:extLst>
          </p:cNvPr>
          <p:cNvSpPr/>
          <p:nvPr/>
        </p:nvSpPr>
        <p:spPr>
          <a:xfrm>
            <a:off x="2857680" y="6286679"/>
            <a:ext cx="535752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Sentiment Analysis of Movie Reviews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E00F6D-A240-49D6-9ED0-24F8BB6728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920" y="151920"/>
            <a:ext cx="8610840" cy="83843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AU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621DE62-7F05-426D-B4D8-DA34974AF8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0520" y="1371240"/>
            <a:ext cx="8610840" cy="4876920"/>
          </a:xfrm>
        </p:spPr>
        <p:txBody>
          <a:bodyPr wrap="square" lIns="91440" tIns="45720" rIns="91440" bIns="45720" anchor="ctr"/>
          <a:lstStyle/>
          <a:p>
            <a:pPr marL="342720" lvl="0" indent="-342720" algn="ctr" hangingPunct="1"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AU" sz="4400"/>
          </a:p>
          <a:p>
            <a:pPr marL="342720" lvl="0" indent="-342720" algn="ctr" hangingPunct="1"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AU" sz="4400"/>
              <a:t>Thank you for your attention.</a:t>
            </a:r>
          </a:p>
          <a:p>
            <a:pPr marL="342720" lvl="0" indent="-342720" algn="ctr" hangingPunct="1"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AU" sz="4400"/>
              <a:t>Any question?</a:t>
            </a:r>
          </a:p>
          <a:p>
            <a:pPr marL="342720" lvl="0" indent="-342720" algn="ctr" hangingPunct="1"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AU" sz="4400"/>
          </a:p>
          <a:p>
            <a:pPr marL="342720" lvl="0" indent="-342720" algn="ctr" hangingPunct="1"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en-AU" sz="4400"/>
          </a:p>
        </p:txBody>
      </p:sp>
      <p:sp>
        <p:nvSpPr>
          <p:cNvPr id="4" name="Date Placeholder 6">
            <a:extLst>
              <a:ext uri="{FF2B5EF4-FFF2-40B4-BE49-F238E27FC236}">
                <a16:creationId xmlns="" xmlns:a16="http://schemas.microsoft.com/office/drawing/2014/main" id="{565CEED4-3428-4DAD-A730-3544EB51D31E}"/>
              </a:ext>
            </a:extLst>
          </p:cNvPr>
          <p:cNvSpPr/>
          <p:nvPr/>
        </p:nvSpPr>
        <p:spPr>
          <a:xfrm>
            <a:off x="142920" y="6286679"/>
            <a:ext cx="2571839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Sören Hübner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Nicolás Pérez de Olaguer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="" xmlns:a16="http://schemas.microsoft.com/office/drawing/2014/main" id="{94EB985E-7892-4B46-B1F3-2FFD66358783}"/>
              </a:ext>
            </a:extLst>
          </p:cNvPr>
          <p:cNvSpPr/>
          <p:nvPr/>
        </p:nvSpPr>
        <p:spPr>
          <a:xfrm>
            <a:off x="8358120" y="6286679"/>
            <a:ext cx="66528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CC3F8CBF-D76D-44F1-B38F-2AB0E3DB8B37}" type="slidenum">
              <a:t>16</a:t>
            </a:fld>
            <a:endParaRPr lang="en-GB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="" xmlns:a16="http://schemas.microsoft.com/office/drawing/2014/main" id="{AF01A367-AF2C-438D-881C-DC0B55E3F3D2}"/>
              </a:ext>
            </a:extLst>
          </p:cNvPr>
          <p:cNvSpPr/>
          <p:nvPr/>
        </p:nvSpPr>
        <p:spPr>
          <a:xfrm>
            <a:off x="2857680" y="6286679"/>
            <a:ext cx="535752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Sentiment Analysis of Movie Reviews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5977CF-30C6-41EC-AD12-7171EB0D4D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920" y="151920"/>
            <a:ext cx="8610840" cy="83843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AU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960278-3FEB-4389-9A3F-0155EBDFB5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0520" y="1371240"/>
            <a:ext cx="8610840" cy="4876920"/>
          </a:xfrm>
        </p:spPr>
        <p:txBody>
          <a:bodyPr wrap="square" lIns="91440" tIns="45720" rIns="91440" bIns="45720"/>
          <a:lstStyle/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People search for and are affected by Online opinions</a:t>
            </a:r>
          </a:p>
          <a:p>
            <a:pPr lvl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i.e. Trip Advisor, Goodreads, Amazon, Yelp,</a:t>
            </a:r>
            <a:r>
              <a:rPr lang="mr-IN" dirty="0" smtClean="0"/>
              <a:t>…</a:t>
            </a:r>
            <a:r>
              <a:rPr lang="es-ES" dirty="0" smtClean="0"/>
              <a:t> </a:t>
            </a:r>
            <a:r>
              <a:rPr lang="en-AU" dirty="0" smtClean="0"/>
              <a:t>  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Internet </a:t>
            </a:r>
            <a:r>
              <a:rPr lang="en-AU" dirty="0"/>
              <a:t>Movie Database (IMDb)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Over </a:t>
            </a:r>
            <a:r>
              <a:rPr lang="en-AU" dirty="0"/>
              <a:t>5 million titles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Over </a:t>
            </a:r>
            <a:r>
              <a:rPr lang="en-AU" dirty="0"/>
              <a:t>80 million </a:t>
            </a:r>
            <a:r>
              <a:rPr lang="en-AU" dirty="0" smtClean="0"/>
              <a:t>users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Would not be useful to see if a movie review is positive or negative? 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/>
              <a:t> </a:t>
            </a:r>
            <a:r>
              <a:rPr lang="en-AU" dirty="0" smtClean="0"/>
              <a:t>How? </a:t>
            </a:r>
            <a:r>
              <a:rPr lang="en-AU" b="1" dirty="0" smtClean="0"/>
              <a:t>Sentiment Analysis</a:t>
            </a:r>
            <a:r>
              <a:rPr lang="en-AU" dirty="0" smtClean="0"/>
              <a:t> using </a:t>
            </a:r>
            <a:r>
              <a:rPr lang="en-AU" b="1" dirty="0" smtClean="0"/>
              <a:t>Natural Language Processing </a:t>
            </a:r>
            <a:r>
              <a:rPr lang="en-AU" dirty="0" smtClean="0"/>
              <a:t>(NLP)</a:t>
            </a:r>
            <a:endParaRPr lang="en-AU" b="1" dirty="0" smtClean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</p:txBody>
      </p:sp>
      <p:sp>
        <p:nvSpPr>
          <p:cNvPr id="4" name="Date Placeholder 7">
            <a:extLst>
              <a:ext uri="{FF2B5EF4-FFF2-40B4-BE49-F238E27FC236}">
                <a16:creationId xmlns="" xmlns:a16="http://schemas.microsoft.com/office/drawing/2014/main" id="{43071BF3-84F5-45DC-9D58-7C6B1138F5BF}"/>
              </a:ext>
            </a:extLst>
          </p:cNvPr>
          <p:cNvSpPr/>
          <p:nvPr/>
        </p:nvSpPr>
        <p:spPr>
          <a:xfrm>
            <a:off x="142920" y="6286679"/>
            <a:ext cx="2571839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Sören Hübner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Nicolás Pérez de Olaguer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="" xmlns:a16="http://schemas.microsoft.com/office/drawing/2014/main" id="{3A095856-7781-4321-8718-3588A598342E}"/>
              </a:ext>
            </a:extLst>
          </p:cNvPr>
          <p:cNvSpPr/>
          <p:nvPr/>
        </p:nvSpPr>
        <p:spPr>
          <a:xfrm>
            <a:off x="8358120" y="6286679"/>
            <a:ext cx="66528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7E3F6E04-6E66-4D2A-8643-7895231ABF16}" type="slidenum">
              <a:t>2</a:t>
            </a:fld>
            <a:endParaRPr lang="en-GB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FAB1F1BB-3C2C-459E-B3FF-ABD3BC148614}"/>
              </a:ext>
            </a:extLst>
          </p:cNvPr>
          <p:cNvSpPr/>
          <p:nvPr/>
        </p:nvSpPr>
        <p:spPr>
          <a:xfrm>
            <a:off x="2857680" y="6286679"/>
            <a:ext cx="535752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Sentiment Analysis of Movie Reviews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C9C35C5-708D-405E-BE07-CCE96738023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28610" y="151920"/>
            <a:ext cx="2662749" cy="1297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F39AE1C-D80F-4D8D-9705-6DB5D712EB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0520" y="1371240"/>
            <a:ext cx="8610840" cy="4876920"/>
          </a:xfrm>
        </p:spPr>
        <p:txBody>
          <a:bodyPr wrap="square" lIns="91440" tIns="45720" rIns="91440" bIns="45720"/>
          <a:lstStyle/>
          <a:p>
            <a:pPr lvl="0" hangingPunct="1">
              <a:lnSpc>
                <a:spcPct val="80000"/>
              </a:lnSpc>
            </a:pPr>
            <a:endParaRPr lang="en-AU" dirty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b="1" dirty="0" smtClean="0"/>
              <a:t>1</a:t>
            </a:r>
            <a:r>
              <a:rPr lang="en-AU" dirty="0" smtClean="0"/>
              <a:t>. Motivation </a:t>
            </a:r>
            <a:r>
              <a:rPr lang="en-AU" dirty="0"/>
              <a:t>and Question</a:t>
            </a:r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b="1" dirty="0" smtClean="0"/>
              <a:t>2</a:t>
            </a:r>
            <a:r>
              <a:rPr lang="en-AU" dirty="0" smtClean="0"/>
              <a:t>. Basics </a:t>
            </a:r>
            <a:r>
              <a:rPr lang="en-AU" dirty="0"/>
              <a:t>and Definition</a:t>
            </a:r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b="1" dirty="0" smtClean="0"/>
              <a:t>3</a:t>
            </a:r>
            <a:r>
              <a:rPr lang="en-AU" dirty="0" smtClean="0"/>
              <a:t>. Approach</a:t>
            </a:r>
            <a:endParaRPr lang="en-AU" dirty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b="1" dirty="0" smtClean="0"/>
              <a:t>4</a:t>
            </a:r>
            <a:r>
              <a:rPr lang="en-AU" dirty="0" smtClean="0"/>
              <a:t>. Results</a:t>
            </a:r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b="1" dirty="0" smtClean="0"/>
              <a:t>5. </a:t>
            </a:r>
            <a:r>
              <a:rPr lang="en-AU" dirty="0" smtClean="0"/>
              <a:t>Discussion</a:t>
            </a:r>
            <a:endParaRPr lang="en-AU" b="1" dirty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b="1" dirty="0"/>
              <a:t>6</a:t>
            </a:r>
            <a:r>
              <a:rPr lang="en-AU" dirty="0" smtClean="0"/>
              <a:t>. Conclusion</a:t>
            </a:r>
            <a:endParaRPr lang="en-AU" dirty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2691D1D-864D-44E9-99B1-114C0D3278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920" y="151920"/>
            <a:ext cx="8610840" cy="83843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AU"/>
              <a:t>Outline</a:t>
            </a:r>
          </a:p>
        </p:txBody>
      </p:sp>
      <p:sp>
        <p:nvSpPr>
          <p:cNvPr id="4" name="Date Placeholder 7">
            <a:extLst>
              <a:ext uri="{FF2B5EF4-FFF2-40B4-BE49-F238E27FC236}">
                <a16:creationId xmlns="" xmlns:a16="http://schemas.microsoft.com/office/drawing/2014/main" id="{C91F635F-A672-4FE3-A22D-CE5B2320F115}"/>
              </a:ext>
            </a:extLst>
          </p:cNvPr>
          <p:cNvSpPr/>
          <p:nvPr/>
        </p:nvSpPr>
        <p:spPr>
          <a:xfrm>
            <a:off x="142920" y="6286679"/>
            <a:ext cx="2571839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Sören Hübner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Nicolás Pérez de Olaguer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="" xmlns:a16="http://schemas.microsoft.com/office/drawing/2014/main" id="{B272C6A6-C511-48B7-B324-A29C4DA0DB6C}"/>
              </a:ext>
            </a:extLst>
          </p:cNvPr>
          <p:cNvSpPr/>
          <p:nvPr/>
        </p:nvSpPr>
        <p:spPr>
          <a:xfrm>
            <a:off x="8358120" y="6286679"/>
            <a:ext cx="66528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B7EFB919-018D-44B3-924B-43483E020C61}" type="slidenum">
              <a:t>3</a:t>
            </a:fld>
            <a:endParaRPr lang="en-GB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C643F97-BDD5-413F-9394-0FBDE637F8F7}"/>
              </a:ext>
            </a:extLst>
          </p:cNvPr>
          <p:cNvSpPr/>
          <p:nvPr/>
        </p:nvSpPr>
        <p:spPr>
          <a:xfrm>
            <a:off x="2857680" y="6286679"/>
            <a:ext cx="535752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Sentiment Analysis of Movie Reviews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5977CF-30C6-41EC-AD12-7171EB0D4D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920" y="151920"/>
            <a:ext cx="8610840" cy="83843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AU" dirty="0"/>
              <a:t>2</a:t>
            </a:r>
            <a:r>
              <a:rPr lang="en-AU" dirty="0" smtClean="0"/>
              <a:t>. Sentiment Analysis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960278-3FEB-4389-9A3F-0155EBDFB5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0520" y="1371240"/>
            <a:ext cx="8610840" cy="4876920"/>
          </a:xfrm>
        </p:spPr>
        <p:txBody>
          <a:bodyPr wrap="square" lIns="91440" tIns="45720" rIns="91440" bIns="45720"/>
          <a:lstStyle/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An easy approach would be:</a:t>
            </a:r>
          </a:p>
          <a:p>
            <a:pPr lvl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Count number of positive and negative words.</a:t>
            </a:r>
          </a:p>
          <a:p>
            <a:pPr lvl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If: Positive &gt; Negative = Positive Review</a:t>
            </a:r>
          </a:p>
          <a:p>
            <a:pPr lvl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Else: Negative Review</a:t>
            </a:r>
          </a:p>
          <a:p>
            <a:pPr lvl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Other option would be weighting keywords. </a:t>
            </a:r>
          </a:p>
          <a:p>
            <a:pPr lvl="2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i.e. amazing = +2, awful = -3</a:t>
            </a:r>
          </a:p>
          <a:p>
            <a:pPr lvl="2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 smtClean="0"/>
          </a:p>
          <a:p>
            <a:pPr lvl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Not so easy</a:t>
            </a:r>
            <a:r>
              <a:rPr lang="mr-IN" dirty="0" smtClean="0"/>
              <a:t>…</a:t>
            </a:r>
            <a:r>
              <a:rPr lang="es-ES" dirty="0" smtClean="0"/>
              <a:t> Imagine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r>
              <a:rPr lang="es-ES" dirty="0" smtClean="0"/>
              <a:t>:</a:t>
            </a:r>
          </a:p>
          <a:p>
            <a:pPr lvl="2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s-ES" i="1" dirty="0" smtClean="0"/>
              <a:t>I </a:t>
            </a:r>
            <a:r>
              <a:rPr lang="es-ES" i="1" dirty="0" err="1" smtClean="0"/>
              <a:t>used</a:t>
            </a:r>
            <a:r>
              <a:rPr lang="es-ES" i="1" dirty="0" smtClean="0"/>
              <a:t> to </a:t>
            </a:r>
            <a:r>
              <a:rPr lang="es-ES" i="1" dirty="0" err="1" smtClean="0"/>
              <a:t>hate</a:t>
            </a:r>
            <a:r>
              <a:rPr lang="es-ES" i="1" dirty="0" smtClean="0"/>
              <a:t> </a:t>
            </a:r>
            <a:r>
              <a:rPr lang="es-ES" i="1" dirty="0" err="1" smtClean="0"/>
              <a:t>the</a:t>
            </a:r>
            <a:r>
              <a:rPr lang="es-ES" i="1" dirty="0" smtClean="0"/>
              <a:t> </a:t>
            </a:r>
            <a:r>
              <a:rPr lang="es-ES" i="1" dirty="0" err="1" smtClean="0"/>
              <a:t>topic</a:t>
            </a:r>
            <a:r>
              <a:rPr lang="es-ES" i="1" dirty="0" smtClean="0"/>
              <a:t> </a:t>
            </a:r>
            <a:r>
              <a:rPr lang="es-ES" i="1" dirty="0" err="1" smtClean="0"/>
              <a:t>but</a:t>
            </a:r>
            <a:r>
              <a:rPr lang="es-ES" i="1" dirty="0" smtClean="0"/>
              <a:t> </a:t>
            </a:r>
            <a:r>
              <a:rPr lang="es-ES" i="1" dirty="0" err="1" smtClean="0"/>
              <a:t>this</a:t>
            </a:r>
            <a:r>
              <a:rPr lang="es-ES" i="1" dirty="0" smtClean="0"/>
              <a:t> </a:t>
            </a:r>
            <a:r>
              <a:rPr lang="es-ES" i="1" dirty="0" err="1" smtClean="0"/>
              <a:t>stuff</a:t>
            </a:r>
            <a:r>
              <a:rPr lang="es-ES" i="1" dirty="0" smtClean="0"/>
              <a:t> </a:t>
            </a:r>
            <a:r>
              <a:rPr lang="es-ES" i="1" dirty="0" err="1" smtClean="0"/>
              <a:t>is</a:t>
            </a:r>
            <a:r>
              <a:rPr lang="es-ES" i="1" dirty="0" smtClean="0"/>
              <a:t> </a:t>
            </a:r>
            <a:r>
              <a:rPr lang="es-ES" i="1" dirty="0" err="1" smtClean="0"/>
              <a:t>yuummy</a:t>
            </a:r>
            <a:r>
              <a:rPr lang="es-ES" i="1" dirty="0" smtClean="0"/>
              <a:t>! </a:t>
            </a:r>
            <a:r>
              <a:rPr lang="es-ES" i="1" dirty="0" smtClean="0">
                <a:sym typeface="Wingdings"/>
              </a:rPr>
              <a:t></a:t>
            </a:r>
            <a:r>
              <a:rPr lang="es-ES" i="1" dirty="0" smtClean="0"/>
              <a:t> </a:t>
            </a:r>
            <a:endParaRPr lang="en-AU" i="1" dirty="0" smtClean="0"/>
          </a:p>
          <a:p>
            <a:pPr lvl="2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 smtClean="0"/>
          </a:p>
          <a:p>
            <a:pPr lvl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Let us find something more elaborated!</a:t>
            </a:r>
            <a:endParaRPr lang="en-AU" dirty="0"/>
          </a:p>
        </p:txBody>
      </p:sp>
      <p:sp>
        <p:nvSpPr>
          <p:cNvPr id="4" name="Date Placeholder 7">
            <a:extLst>
              <a:ext uri="{FF2B5EF4-FFF2-40B4-BE49-F238E27FC236}">
                <a16:creationId xmlns="" xmlns:a16="http://schemas.microsoft.com/office/drawing/2014/main" id="{43071BF3-84F5-45DC-9D58-7C6B1138F5BF}"/>
              </a:ext>
            </a:extLst>
          </p:cNvPr>
          <p:cNvSpPr/>
          <p:nvPr/>
        </p:nvSpPr>
        <p:spPr>
          <a:xfrm>
            <a:off x="142920" y="6286679"/>
            <a:ext cx="2571839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Sören Hübner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Nicolás Pérez de Olaguer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="" xmlns:a16="http://schemas.microsoft.com/office/drawing/2014/main" id="{3A095856-7781-4321-8718-3588A598342E}"/>
              </a:ext>
            </a:extLst>
          </p:cNvPr>
          <p:cNvSpPr/>
          <p:nvPr/>
        </p:nvSpPr>
        <p:spPr>
          <a:xfrm>
            <a:off x="8358120" y="6286679"/>
            <a:ext cx="66528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7E3F6E04-6E66-4D2A-8643-7895231ABF16}" type="slidenum">
              <a:t>4</a:t>
            </a:fld>
            <a:endParaRPr lang="en-GB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FAB1F1BB-3C2C-459E-B3FF-ABD3BC148614}"/>
              </a:ext>
            </a:extLst>
          </p:cNvPr>
          <p:cNvSpPr/>
          <p:nvPr/>
        </p:nvSpPr>
        <p:spPr>
          <a:xfrm>
            <a:off x="2857680" y="6286679"/>
            <a:ext cx="535752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Sentiment Analysis of Movie Reviews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32" y="990359"/>
            <a:ext cx="2704167" cy="12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8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F39AE1C-D80F-4D8D-9705-6DB5D712EB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0520" y="1371240"/>
            <a:ext cx="8610840" cy="4876920"/>
          </a:xfrm>
        </p:spPr>
        <p:txBody>
          <a:bodyPr wrap="square" lIns="91440" tIns="45720" rIns="91440" bIns="45720"/>
          <a:lstStyle/>
          <a:p>
            <a:pPr lvl="0" hangingPunct="1">
              <a:lnSpc>
                <a:spcPct val="80000"/>
              </a:lnSpc>
            </a:pPr>
            <a:endParaRPr lang="en-GB" dirty="0" smtClean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dirty="0" smtClean="0"/>
              <a:t> Current state-of-the-art is word model creation.</a:t>
            </a:r>
          </a:p>
          <a:p>
            <a:pPr lvl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GB" dirty="0" smtClean="0"/>
          </a:p>
          <a:p>
            <a:pPr lvl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dirty="0" smtClean="0"/>
              <a:t>Finding temporal relations, rhetorical uses, …</a:t>
            </a:r>
          </a:p>
          <a:p>
            <a:pPr lvl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dirty="0" smtClean="0"/>
              <a:t>Can deal with: </a:t>
            </a:r>
            <a:r>
              <a:rPr lang="en-GB" b="1" dirty="0" smtClean="0"/>
              <a:t>Polarity flippers</a:t>
            </a:r>
            <a:r>
              <a:rPr lang="en-GB" dirty="0" smtClean="0"/>
              <a:t>, </a:t>
            </a:r>
            <a:r>
              <a:rPr lang="en-GB" b="1" dirty="0" smtClean="0"/>
              <a:t>multiword expressions </a:t>
            </a:r>
            <a:r>
              <a:rPr lang="en-GB" dirty="0" smtClean="0"/>
              <a:t>( slang), </a:t>
            </a:r>
            <a:r>
              <a:rPr lang="en-GB" b="1" dirty="0" smtClean="0"/>
              <a:t>subtle sentiments, …</a:t>
            </a:r>
          </a:p>
          <a:p>
            <a:pPr lvl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GB" b="1" dirty="0" smtClean="0"/>
          </a:p>
          <a:p>
            <a:pPr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b="1" dirty="0" smtClean="0"/>
              <a:t> </a:t>
            </a:r>
            <a:r>
              <a:rPr lang="en-GB" dirty="0" smtClean="0"/>
              <a:t>Different examples like: </a:t>
            </a:r>
          </a:p>
          <a:p>
            <a:pPr lvl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GB" b="1" dirty="0" smtClean="0"/>
          </a:p>
          <a:p>
            <a:pPr lvl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b="1" dirty="0" smtClean="0"/>
              <a:t>Word2vec</a:t>
            </a:r>
          </a:p>
          <a:p>
            <a:pPr lvl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b="1" dirty="0" smtClean="0"/>
              <a:t>Bag of Words</a:t>
            </a:r>
          </a:p>
          <a:p>
            <a:pPr lvl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b="1" dirty="0" smtClean="0"/>
              <a:t>Embedding vector</a:t>
            </a:r>
            <a:endParaRPr lang="en-GB" b="1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2691D1D-864D-44E9-99B1-114C0D3278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920" y="151920"/>
            <a:ext cx="8610840" cy="83843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AU" dirty="0"/>
              <a:t>2</a:t>
            </a:r>
            <a:r>
              <a:rPr lang="en-AU" dirty="0" smtClean="0"/>
              <a:t>. Sentiment Analysis</a:t>
            </a:r>
            <a:endParaRPr lang="en-AU" dirty="0"/>
          </a:p>
        </p:txBody>
      </p:sp>
      <p:sp>
        <p:nvSpPr>
          <p:cNvPr id="4" name="Date Placeholder 7">
            <a:extLst>
              <a:ext uri="{FF2B5EF4-FFF2-40B4-BE49-F238E27FC236}">
                <a16:creationId xmlns="" xmlns:a16="http://schemas.microsoft.com/office/drawing/2014/main" id="{C91F635F-A672-4FE3-A22D-CE5B2320F115}"/>
              </a:ext>
            </a:extLst>
          </p:cNvPr>
          <p:cNvSpPr/>
          <p:nvPr/>
        </p:nvSpPr>
        <p:spPr>
          <a:xfrm>
            <a:off x="142920" y="6286679"/>
            <a:ext cx="2571839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Sören Hübner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Nicolás Pérez de Olaguer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="" xmlns:a16="http://schemas.microsoft.com/office/drawing/2014/main" id="{B272C6A6-C511-48B7-B324-A29C4DA0DB6C}"/>
              </a:ext>
            </a:extLst>
          </p:cNvPr>
          <p:cNvSpPr/>
          <p:nvPr/>
        </p:nvSpPr>
        <p:spPr>
          <a:xfrm>
            <a:off x="8358120" y="6286679"/>
            <a:ext cx="66528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B7EFB919-018D-44B3-924B-43483E020C61}" type="slidenum">
              <a:t>5</a:t>
            </a:fld>
            <a:endParaRPr lang="en-GB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C643F97-BDD5-413F-9394-0FBDE637F8F7}"/>
              </a:ext>
            </a:extLst>
          </p:cNvPr>
          <p:cNvSpPr/>
          <p:nvPr/>
        </p:nvSpPr>
        <p:spPr>
          <a:xfrm>
            <a:off x="2857680" y="6286679"/>
            <a:ext cx="535752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Sentiment Analysis of Movie Reviews</a:t>
            </a:r>
          </a:p>
        </p:txBody>
      </p:sp>
    </p:spTree>
    <p:extLst>
      <p:ext uri="{BB962C8B-B14F-4D97-AF65-F5344CB8AC3E}">
        <p14:creationId xmlns:p14="http://schemas.microsoft.com/office/powerpoint/2010/main" val="38006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F39AE1C-D80F-4D8D-9705-6DB5D712EB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0520" y="1371240"/>
            <a:ext cx="8610840" cy="4876920"/>
          </a:xfrm>
        </p:spPr>
        <p:txBody>
          <a:bodyPr wrap="square" lIns="91440" tIns="45720" rIns="91440" bIns="45720"/>
          <a:lstStyle/>
          <a:p>
            <a:pPr lvl="0" hangingPunct="1">
              <a:lnSpc>
                <a:spcPct val="80000"/>
              </a:lnSpc>
            </a:pPr>
            <a:endParaRPr lang="en-GB" dirty="0" smtClean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dirty="0" smtClean="0"/>
              <a:t> Import IMDB review corpus. Properly labelled. </a:t>
            </a:r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GB" dirty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dirty="0" smtClean="0"/>
              <a:t> Data pre-processing. </a:t>
            </a:r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GB" b="1" dirty="0" smtClean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dirty="0" smtClean="0"/>
              <a:t> Create a word model (embedding vector).</a:t>
            </a:r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GB" dirty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dirty="0" smtClean="0"/>
              <a:t> Train different Neural Networks approaches for binary   classifications.</a:t>
            </a:r>
          </a:p>
          <a:p>
            <a:pPr lvl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GB" dirty="0"/>
          </a:p>
          <a:p>
            <a:pPr lvl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dirty="0" smtClean="0"/>
              <a:t>Multi Layer Perceptron (MLP)</a:t>
            </a:r>
          </a:p>
          <a:p>
            <a:pPr lvl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dirty="0" smtClean="0"/>
              <a:t>Convolutional Neural Network (CNN)</a:t>
            </a:r>
          </a:p>
          <a:p>
            <a:pPr lvl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dirty="0" smtClean="0"/>
              <a:t>Long Short-Term Memory (LSTM)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2691D1D-864D-44E9-99B1-114C0D3278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920" y="151920"/>
            <a:ext cx="8610840" cy="83843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AU" dirty="0" smtClean="0"/>
              <a:t>3. Approach</a:t>
            </a:r>
            <a:endParaRPr lang="en-AU" dirty="0"/>
          </a:p>
        </p:txBody>
      </p:sp>
      <p:sp>
        <p:nvSpPr>
          <p:cNvPr id="4" name="Date Placeholder 7">
            <a:extLst>
              <a:ext uri="{FF2B5EF4-FFF2-40B4-BE49-F238E27FC236}">
                <a16:creationId xmlns="" xmlns:a16="http://schemas.microsoft.com/office/drawing/2014/main" id="{C91F635F-A672-4FE3-A22D-CE5B2320F115}"/>
              </a:ext>
            </a:extLst>
          </p:cNvPr>
          <p:cNvSpPr/>
          <p:nvPr/>
        </p:nvSpPr>
        <p:spPr>
          <a:xfrm>
            <a:off x="142920" y="6286679"/>
            <a:ext cx="2571839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Sören Hübner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Nicolás Pérez de Olaguer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="" xmlns:a16="http://schemas.microsoft.com/office/drawing/2014/main" id="{B272C6A6-C511-48B7-B324-A29C4DA0DB6C}"/>
              </a:ext>
            </a:extLst>
          </p:cNvPr>
          <p:cNvSpPr/>
          <p:nvPr/>
        </p:nvSpPr>
        <p:spPr>
          <a:xfrm>
            <a:off x="8358120" y="6286679"/>
            <a:ext cx="66528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B7EFB919-018D-44B3-924B-43483E020C61}" type="slidenum">
              <a:t>6</a:t>
            </a:fld>
            <a:endParaRPr lang="en-GB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C643F97-BDD5-413F-9394-0FBDE637F8F7}"/>
              </a:ext>
            </a:extLst>
          </p:cNvPr>
          <p:cNvSpPr/>
          <p:nvPr/>
        </p:nvSpPr>
        <p:spPr>
          <a:xfrm>
            <a:off x="2857680" y="6286679"/>
            <a:ext cx="535752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Sentiment Analysis of Movie Reviews</a:t>
            </a:r>
          </a:p>
        </p:txBody>
      </p:sp>
    </p:spTree>
    <p:extLst>
      <p:ext uri="{BB962C8B-B14F-4D97-AF65-F5344CB8AC3E}">
        <p14:creationId xmlns:p14="http://schemas.microsoft.com/office/powerpoint/2010/main" val="17735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F39AE1C-D80F-4D8D-9705-6DB5D712EB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0520" y="1371240"/>
            <a:ext cx="8610840" cy="4876920"/>
          </a:xfrm>
        </p:spPr>
        <p:txBody>
          <a:bodyPr wrap="square" lIns="91440" tIns="45720" rIns="91440" bIns="45720"/>
          <a:lstStyle/>
          <a:p>
            <a:pPr lvl="0" hangingPunct="1">
              <a:lnSpc>
                <a:spcPct val="80000"/>
              </a:lnSpc>
            </a:pPr>
            <a:endParaRPr lang="en-GB" dirty="0" smtClean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dirty="0" smtClean="0"/>
              <a:t> Imported from </a:t>
            </a:r>
            <a:r>
              <a:rPr lang="en-GB" b="1" dirty="0" err="1" smtClean="0"/>
              <a:t>Keras</a:t>
            </a:r>
            <a:r>
              <a:rPr lang="en-GB" dirty="0" smtClean="0"/>
              <a:t> library. In this case, already pre-processed. </a:t>
            </a:r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GB" dirty="0" smtClean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dirty="0" smtClean="0"/>
              <a:t> </a:t>
            </a:r>
            <a:r>
              <a:rPr lang="en-GB" dirty="0"/>
              <a:t>Dataset of 25,000 movies </a:t>
            </a:r>
            <a:r>
              <a:rPr lang="en-GB" dirty="0" smtClean="0"/>
              <a:t>reviews.</a:t>
            </a:r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GB" dirty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dirty="0" smtClean="0"/>
              <a:t> Each </a:t>
            </a:r>
            <a:r>
              <a:rPr lang="en-GB" dirty="0"/>
              <a:t>review is encoded as a </a:t>
            </a:r>
            <a:r>
              <a:rPr lang="en-GB" b="1" dirty="0" smtClean="0"/>
              <a:t>sequence</a:t>
            </a:r>
            <a:r>
              <a:rPr lang="en-GB" dirty="0"/>
              <a:t> of word indexes (integers</a:t>
            </a:r>
            <a:r>
              <a:rPr lang="en-GB" dirty="0" smtClean="0"/>
              <a:t>).</a:t>
            </a:r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GB" dirty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dirty="0" smtClean="0"/>
              <a:t> I</a:t>
            </a:r>
            <a:r>
              <a:rPr lang="en-GB" dirty="0"/>
              <a:t>ndexed by overall </a:t>
            </a:r>
            <a:r>
              <a:rPr lang="en-GB" b="1" dirty="0"/>
              <a:t>frequency</a:t>
            </a:r>
            <a:r>
              <a:rPr lang="en-GB" dirty="0"/>
              <a:t> in the </a:t>
            </a:r>
            <a:r>
              <a:rPr lang="en-GB" dirty="0" smtClean="0"/>
              <a:t>dataset.</a:t>
            </a:r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GB" dirty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dirty="0" smtClean="0"/>
              <a:t> Division between </a:t>
            </a:r>
            <a:r>
              <a:rPr lang="en-GB" b="1" dirty="0" smtClean="0"/>
              <a:t>Training</a:t>
            </a:r>
            <a:r>
              <a:rPr lang="en-GB" dirty="0" smtClean="0"/>
              <a:t> and </a:t>
            </a:r>
            <a:r>
              <a:rPr lang="en-GB" b="1" dirty="0" smtClean="0"/>
              <a:t>Test</a:t>
            </a:r>
            <a:r>
              <a:rPr lang="en-GB" dirty="0" smtClean="0"/>
              <a:t> Set.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2691D1D-864D-44E9-99B1-114C0D3278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920" y="151920"/>
            <a:ext cx="8610840" cy="83843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AU" dirty="0" smtClean="0"/>
              <a:t>3. Approach - Dataset</a:t>
            </a:r>
            <a:endParaRPr lang="en-AU" dirty="0"/>
          </a:p>
        </p:txBody>
      </p:sp>
      <p:sp>
        <p:nvSpPr>
          <p:cNvPr id="4" name="Date Placeholder 7">
            <a:extLst>
              <a:ext uri="{FF2B5EF4-FFF2-40B4-BE49-F238E27FC236}">
                <a16:creationId xmlns="" xmlns:a16="http://schemas.microsoft.com/office/drawing/2014/main" id="{C91F635F-A672-4FE3-A22D-CE5B2320F115}"/>
              </a:ext>
            </a:extLst>
          </p:cNvPr>
          <p:cNvSpPr/>
          <p:nvPr/>
        </p:nvSpPr>
        <p:spPr>
          <a:xfrm>
            <a:off x="142920" y="6286679"/>
            <a:ext cx="2571839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Sören Hübner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Nicolás Pérez de Olaguer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="" xmlns:a16="http://schemas.microsoft.com/office/drawing/2014/main" id="{B272C6A6-C511-48B7-B324-A29C4DA0DB6C}"/>
              </a:ext>
            </a:extLst>
          </p:cNvPr>
          <p:cNvSpPr/>
          <p:nvPr/>
        </p:nvSpPr>
        <p:spPr>
          <a:xfrm>
            <a:off x="8358120" y="6286679"/>
            <a:ext cx="66528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B7EFB919-018D-44B3-924B-43483E020C61}" type="slidenum">
              <a:t>7</a:t>
            </a:fld>
            <a:endParaRPr lang="en-GB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C643F97-BDD5-413F-9394-0FBDE637F8F7}"/>
              </a:ext>
            </a:extLst>
          </p:cNvPr>
          <p:cNvSpPr/>
          <p:nvPr/>
        </p:nvSpPr>
        <p:spPr>
          <a:xfrm>
            <a:off x="2857680" y="6286679"/>
            <a:ext cx="535752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Sentiment Analysis of Movie Reviews</a:t>
            </a:r>
          </a:p>
        </p:txBody>
      </p:sp>
    </p:spTree>
    <p:extLst>
      <p:ext uri="{BB962C8B-B14F-4D97-AF65-F5344CB8AC3E}">
        <p14:creationId xmlns:p14="http://schemas.microsoft.com/office/powerpoint/2010/main" val="144082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F39AE1C-D80F-4D8D-9705-6DB5D712EB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2560" y="4470401"/>
            <a:ext cx="8610840" cy="1574800"/>
          </a:xfrm>
        </p:spPr>
        <p:txBody>
          <a:bodyPr wrap="square" lIns="91440" tIns="45720" rIns="91440" bIns="45720"/>
          <a:lstStyle/>
          <a:p>
            <a:pPr lvl="0" hangingPunct="1">
              <a:lnSpc>
                <a:spcPct val="80000"/>
              </a:lnSpc>
            </a:pPr>
            <a:endParaRPr lang="en-GB" dirty="0" smtClean="0"/>
          </a:p>
          <a:p>
            <a:pPr lvl="0" hangingPunct="1">
              <a:lnSpc>
                <a:spcPct val="80000"/>
              </a:lnSpc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GB" dirty="0" smtClean="0"/>
              <a:t> Clear examples of positive and negative reviews.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2691D1D-864D-44E9-99B1-114C0D3278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920" y="151920"/>
            <a:ext cx="8610840" cy="83843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AU" dirty="0" smtClean="0"/>
              <a:t>3. Approach </a:t>
            </a:r>
            <a:r>
              <a:rPr lang="mr-IN" dirty="0" smtClean="0"/>
              <a:t>–</a:t>
            </a:r>
            <a:r>
              <a:rPr lang="en-AU" dirty="0" smtClean="0"/>
              <a:t> Dataset example</a:t>
            </a:r>
            <a:endParaRPr lang="en-AU" dirty="0"/>
          </a:p>
        </p:txBody>
      </p:sp>
      <p:sp>
        <p:nvSpPr>
          <p:cNvPr id="4" name="Date Placeholder 7">
            <a:extLst>
              <a:ext uri="{FF2B5EF4-FFF2-40B4-BE49-F238E27FC236}">
                <a16:creationId xmlns="" xmlns:a16="http://schemas.microsoft.com/office/drawing/2014/main" id="{C91F635F-A672-4FE3-A22D-CE5B2320F115}"/>
              </a:ext>
            </a:extLst>
          </p:cNvPr>
          <p:cNvSpPr/>
          <p:nvPr/>
        </p:nvSpPr>
        <p:spPr>
          <a:xfrm>
            <a:off x="142920" y="6286679"/>
            <a:ext cx="2571839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Sören Hübner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Nicolás Pérez de Olaguer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="" xmlns:a16="http://schemas.microsoft.com/office/drawing/2014/main" id="{B272C6A6-C511-48B7-B324-A29C4DA0DB6C}"/>
              </a:ext>
            </a:extLst>
          </p:cNvPr>
          <p:cNvSpPr/>
          <p:nvPr/>
        </p:nvSpPr>
        <p:spPr>
          <a:xfrm>
            <a:off x="8358120" y="6286679"/>
            <a:ext cx="66528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B7EFB919-018D-44B3-924B-43483E020C61}" type="slidenum">
              <a:t>8</a:t>
            </a:fld>
            <a:endParaRPr lang="en-GB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8C643F97-BDD5-413F-9394-0FBDE637F8F7}"/>
              </a:ext>
            </a:extLst>
          </p:cNvPr>
          <p:cNvSpPr/>
          <p:nvPr/>
        </p:nvSpPr>
        <p:spPr>
          <a:xfrm>
            <a:off x="2857680" y="6286679"/>
            <a:ext cx="535752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Sentiment Analysis of Movie Reviews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13" y="1386054"/>
            <a:ext cx="7738533" cy="26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E88B62-0582-4034-953C-43801DD8FC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920" y="151920"/>
            <a:ext cx="8610840" cy="83843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AU" dirty="0" smtClean="0"/>
              <a:t>3. </a:t>
            </a:r>
            <a:r>
              <a:rPr lang="en-AU" dirty="0"/>
              <a:t>Approach </a:t>
            </a:r>
            <a:r>
              <a:rPr lang="mr-IN" dirty="0" smtClean="0"/>
              <a:t>–</a:t>
            </a:r>
            <a:r>
              <a:rPr lang="en-AU" dirty="0" smtClean="0"/>
              <a:t> Embedding Vector</a:t>
            </a:r>
            <a:endParaRPr lang="en-AU" dirty="0"/>
          </a:p>
        </p:txBody>
      </p:sp>
      <p:sp>
        <p:nvSpPr>
          <p:cNvPr id="3" name="Date Placeholder 6">
            <a:extLst>
              <a:ext uri="{FF2B5EF4-FFF2-40B4-BE49-F238E27FC236}">
                <a16:creationId xmlns="" xmlns:a16="http://schemas.microsoft.com/office/drawing/2014/main" id="{987CDEFA-00CB-4F9B-966E-A54EBC20E968}"/>
              </a:ext>
            </a:extLst>
          </p:cNvPr>
          <p:cNvSpPr/>
          <p:nvPr/>
        </p:nvSpPr>
        <p:spPr>
          <a:xfrm>
            <a:off x="142920" y="6286679"/>
            <a:ext cx="2571839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Sören Hübner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Nicolás Pérez de Olaguer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="" xmlns:a16="http://schemas.microsoft.com/office/drawing/2014/main" id="{75E09BA0-EFE3-4151-91AC-27E8ACD84F4D}"/>
              </a:ext>
            </a:extLst>
          </p:cNvPr>
          <p:cNvSpPr/>
          <p:nvPr/>
        </p:nvSpPr>
        <p:spPr>
          <a:xfrm>
            <a:off x="8358120" y="6286679"/>
            <a:ext cx="66528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C8F4934D-E0FE-4277-A085-5B61461906AB}" type="slidenum">
              <a:t>9</a:t>
            </a:fld>
            <a:endParaRPr lang="en-GB" sz="1400" b="0" i="0" u="none" strike="noStrike" cap="non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Footer Placeholder 8">
            <a:extLst>
              <a:ext uri="{FF2B5EF4-FFF2-40B4-BE49-F238E27FC236}">
                <a16:creationId xmlns="" xmlns:a16="http://schemas.microsoft.com/office/drawing/2014/main" id="{D8FAA8A2-95D2-466A-9AC0-08ADCE0C1F2E}"/>
              </a:ext>
            </a:extLst>
          </p:cNvPr>
          <p:cNvSpPr/>
          <p:nvPr/>
        </p:nvSpPr>
        <p:spPr>
          <a:xfrm>
            <a:off x="2857680" y="6286679"/>
            <a:ext cx="5357520" cy="47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Sentiment Analysis of Movie Reviews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3DEC270-CD05-4F8D-9616-93D2502577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0880" y="1371599"/>
            <a:ext cx="8610840" cy="4876920"/>
          </a:xfrm>
        </p:spPr>
        <p:txBody>
          <a:bodyPr wrap="square" lIns="91440" tIns="45720" rIns="91440" bIns="45720"/>
          <a:lstStyle/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/>
              <a:t> </a:t>
            </a:r>
            <a:r>
              <a:rPr lang="en-AU" dirty="0" smtClean="0"/>
              <a:t>We first used Word2vec model. Gave us decent to good results. 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/>
              <a:t> </a:t>
            </a:r>
            <a:r>
              <a:rPr lang="en-AU" dirty="0" smtClean="0"/>
              <a:t>We tried </a:t>
            </a:r>
            <a:r>
              <a:rPr lang="en-AU" dirty="0" err="1" smtClean="0"/>
              <a:t>Keras</a:t>
            </a:r>
            <a:r>
              <a:rPr lang="en-AU" dirty="0" smtClean="0"/>
              <a:t> embedding vector. Similar concept but not the same. [1, 2] 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 Gave us better  and faster results. </a:t>
            </a:r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endParaRPr lang="en-AU" dirty="0"/>
          </a:p>
          <a:p>
            <a:pPr lvl="0" hangingPunct="1">
              <a:buClr>
                <a:srgbClr val="FF3300"/>
              </a:buClr>
              <a:buSzPct val="100000"/>
              <a:buFont typeface="Wingdings" pitchFamily="2"/>
              <a:buChar char=""/>
            </a:pPr>
            <a:r>
              <a:rPr lang="en-AU" dirty="0" smtClean="0"/>
              <a:t>We are ready to train! </a:t>
            </a:r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899</Words>
  <Application>Microsoft Macintosh PowerPoint</Application>
  <PresentationFormat>On-screen Show (4:3)</PresentationFormat>
  <Paragraphs>250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Calibri</vt:lpstr>
      <vt:lpstr>DejaVu Sans</vt:lpstr>
      <vt:lpstr>FreeSans</vt:lpstr>
      <vt:lpstr>Mangal</vt:lpstr>
      <vt:lpstr>Tahoma</vt:lpstr>
      <vt:lpstr>Wingdings</vt:lpstr>
      <vt:lpstr>Arial</vt:lpstr>
      <vt:lpstr>Default</vt:lpstr>
      <vt:lpstr>Title1</vt:lpstr>
      <vt:lpstr>Title2</vt:lpstr>
      <vt:lpstr>Title3</vt:lpstr>
      <vt:lpstr>Title4</vt:lpstr>
      <vt:lpstr>Title5</vt:lpstr>
      <vt:lpstr>Comparison of Neural Architectures for Sentiment Analysis of Movie Reviews</vt:lpstr>
      <vt:lpstr>Motivation</vt:lpstr>
      <vt:lpstr>Outline</vt:lpstr>
      <vt:lpstr>2. Sentiment Analysis</vt:lpstr>
      <vt:lpstr>2. Sentiment Analysis</vt:lpstr>
      <vt:lpstr>3. Approach</vt:lpstr>
      <vt:lpstr>3. Approach - Dataset</vt:lpstr>
      <vt:lpstr>3. Approach – Dataset example</vt:lpstr>
      <vt:lpstr>3. Approach – Embedding Vector</vt:lpstr>
      <vt:lpstr>3. Approach – MLP</vt:lpstr>
      <vt:lpstr>3. Approach – CNN</vt:lpstr>
      <vt:lpstr>3. Approach - LSTM</vt:lpstr>
      <vt:lpstr>4. Results - CNN</vt:lpstr>
      <vt:lpstr>5. Discussion</vt:lpstr>
      <vt:lpstr>6. Conclusion</vt:lpstr>
      <vt:lpstr>The End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Nicolás Pérez de Olaguer Santamaría</cp:lastModifiedBy>
  <cp:revision>33</cp:revision>
  <cp:lastPrinted>2019-01-22T16:29:09Z</cp:lastPrinted>
  <dcterms:created xsi:type="dcterms:W3CDTF">2019-01-18T23:35:54Z</dcterms:created>
  <dcterms:modified xsi:type="dcterms:W3CDTF">2019-01-22T16:29:16Z</dcterms:modified>
</cp:coreProperties>
</file>