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15"/>
  </p:notesMasterIdLst>
  <p:handoutMasterIdLst>
    <p:handoutMasterId r:id="rId16"/>
  </p:handoutMasterIdLst>
  <p:sldIdLst>
    <p:sldId id="258" r:id="rId4"/>
    <p:sldId id="257" r:id="rId5"/>
    <p:sldId id="260" r:id="rId6"/>
    <p:sldId id="266" r:id="rId7"/>
    <p:sldId id="259" r:id="rId8"/>
    <p:sldId id="261" r:id="rId9"/>
    <p:sldId id="262" r:id="rId10"/>
    <p:sldId id="265" r:id="rId11"/>
    <p:sldId id="264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0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11AE9903-8A7D-40BB-AF2D-0827DA2C4880}">
      <dgm:prSet phldrT="[Text]" custT="1"/>
      <dgm:spPr/>
      <dgm:t>
        <a:bodyPr/>
        <a:lstStyle/>
        <a:p>
          <a:pPr algn="l" defTabSz="914400">
            <a:buNone/>
          </a:pPr>
          <a:r>
            <a:rPr lang="es-ES" sz="3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La primera definición se dio en la Revolución Francesa. 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C2FA0BAB-FDC3-4AE0-86F6-722946E72E0B}">
      <dgm:prSet phldrT="[Text]" custT="1"/>
      <dgm:spPr/>
      <dgm:t>
        <a:bodyPr/>
        <a:lstStyle/>
        <a:p>
          <a:pPr algn="l" defTabSz="914400">
            <a:buNone/>
          </a:pPr>
          <a:r>
            <a:rPr lang="es-ES" sz="2800" b="0" i="0" noProof="0" dirty="0">
              <a:latin typeface="Georgia"/>
              <a:ea typeface="+mn-ea"/>
              <a:cs typeface="+mn-cs"/>
            </a:rPr>
            <a:t>1789-1799</a:t>
          </a:r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/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LinFactNeighborX="-1203" custLinFactNeighborY="-14212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1" custScaleX="101964" custScaleY="77174" custLinFactNeighborX="2958" custLinFactNeighborY="-5881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1" custLinFactNeighborX="85784" custLinFactNeighborY="-40238"/>
      <dgm:spPr/>
    </dgm:pt>
    <dgm:pt modelId="{75045AA1-C2A5-42F2-A01E-58F27156D578}" type="pres">
      <dgm:prSet presAssocID="{11AE9903-8A7D-40BB-AF2D-0827DA2C4880}" presName="spaceA" presStyleCnt="0"/>
      <dgm:spPr/>
    </dgm:pt>
  </dgm:ptLst>
  <dgm:cxnLst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649855BB-EC1B-49EF-BCE1-39CD57EFD8F4}" type="presOf" srcId="{C2FA0BAB-FDC3-4AE0-86F6-722946E72E0B}" destId="{74D5A485-77E1-4371-B1DA-5501D50167D9}" srcOrd="0" destOrd="1" presId="urn:microsoft.com/office/officeart/2005/8/layout/hProcess11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063034"/>
          <a:ext cx="10681252" cy="1748756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280123" y="0"/>
          <a:ext cx="9610484" cy="13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1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La primera definición se dio en la Revolución Francesa. </a:t>
          </a:r>
        </a:p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800" b="0" i="0" kern="1200" noProof="0" dirty="0">
              <a:latin typeface="Georgia"/>
              <a:ea typeface="+mn-ea"/>
              <a:cs typeface="+mn-cs"/>
            </a:rPr>
            <a:t>1789-1799</a:t>
          </a:r>
        </a:p>
      </dsp:txBody>
      <dsp:txXfrm>
        <a:off x="280123" y="0"/>
        <a:ext cx="9610484" cy="1349585"/>
      </dsp:txXfrm>
    </dsp:sp>
    <dsp:sp modelId="{D1720A3A-5323-47FA-A501-DB9E770BAE3D}">
      <dsp:nvSpPr>
        <dsp:cNvPr id="0" name=""/>
        <dsp:cNvSpPr/>
      </dsp:nvSpPr>
      <dsp:spPr>
        <a:xfrm>
          <a:off x="4963007" y="1691642"/>
          <a:ext cx="437189" cy="43718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B52-F715-4F5E-8E56-54C669BA8211}" type="datetimeFigureOut">
              <a:rPr lang="es-ES"/>
              <a:t>23/01/2018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B0C7-9A35-4A01-94E6-BCA70A26D3F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6F4-E233-455C-AC9B-80C0A9A91A8A}" type="datetimeFigureOut">
              <a:rPr lang="es-ES"/>
              <a:t>23/01/2018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906-5EC9-4029-BF49-DDD886D78639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s-ES"/>
              <a:t>23/01/2018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s-ES"/>
              <a:t>23/01/2018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s-ES"/>
              <a:t>23/01/2018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5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9287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2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758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0556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794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521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86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s-ES"/>
              <a:t>23/01/2018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377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354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979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s-ES"/>
              <a:t>23/01/2018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s-ES"/>
              <a:t>23/01/2018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s-ES"/>
              <a:t>23/01/2018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s-ES"/>
              <a:t>23/01/2018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s-ES"/>
              <a:t>23/01/2018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s-ES"/>
              <a:t>23/01/2018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s-ES"/>
              <a:t>23/01/2018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s-ES"/>
              <a:t>23/01/2018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1">
              <a:rPr lang="es-ES" smtClean="0"/>
              <a:t>23/01/2018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am.mx/myd/histkg.html" TargetMode="External"/><Relationship Id="rId2" Type="http://schemas.openxmlformats.org/officeDocument/2006/relationships/hyperlink" Target="http://unidadesdemedidaenfisica.blogspot.com.co/2012/09/historia-metro-kilogramo-segundo-joule.html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file:///C:\Users\Ozkr_\OneDrive\Documentos\FFIS\kilogramo_3.pdf" TargetMode="External"/><Relationship Id="rId4" Type="http://schemas.openxmlformats.org/officeDocument/2006/relationships/hyperlink" Target="https://es.wikipedia.org/wiki/Kilogramo#Histor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7948F508-EC81-4D82-A11E-D31AE879ABFD}"/>
              </a:ext>
            </a:extLst>
          </p:cNvPr>
          <p:cNvSpPr/>
          <p:nvPr/>
        </p:nvSpPr>
        <p:spPr>
          <a:xfrm>
            <a:off x="1006489" y="1388054"/>
            <a:ext cx="6215262" cy="3558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4D293-13E6-4105-B0AB-8154D97B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 del </a:t>
            </a:r>
            <a:r>
              <a:rPr lang="es-CO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CO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Kilogramo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Nicolas </a:t>
            </a:r>
            <a:r>
              <a:rPr lang="es-CO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Piñeros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</a:t>
            </a:r>
          </a:p>
        </p:txBody>
      </p:sp>
      <p:pic>
        <p:nvPicPr>
          <p:cNvPr id="1026" name="Picture 2" descr="Resultado de imagen para el kilogramo">
            <a:extLst>
              <a:ext uri="{FF2B5EF4-FFF2-40B4-BE49-F238E27FC236}">
                <a16:creationId xmlns:a16="http://schemas.microsoft.com/office/drawing/2014/main" id="{64604BE8-114F-4A2E-B4F2-FA891C82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93" y="1388054"/>
            <a:ext cx="4060085" cy="355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4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D83CFE-1CA3-4832-A4B9-C48CD1347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8641C-7F74-435D-996F-A4387A3C3C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E51241-AA8B-4B82-9C59-6738DB8567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n 2" descr="Imagen que contiene motocicleta, interior, objeto&#10;&#10;Descripción generada con confianza alta">
            <a:extLst>
              <a:ext uri="{FF2B5EF4-FFF2-40B4-BE49-F238E27FC236}">
                <a16:creationId xmlns:a16="http://schemas.microsoft.com/office/drawing/2014/main" id="{2B0E26DB-4163-41CB-8BDA-A09A5DA0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9" y="640080"/>
            <a:ext cx="5038791" cy="36027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30C0F6-C8DF-4539-B30C-8105DB618C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5CA606-3968-497A-A329-E8AF50D2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153010" cy="36027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F332D-4840-439B-A59F-63CBC669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41519"/>
            <a:ext cx="10881360" cy="15544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instrumento que permite comparar la energía mecánica con la electromagnética utilizando dos experimentos separados.</a:t>
            </a:r>
            <a:br>
              <a:rPr lang="es-C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forma de medir el kilo no cambia, y tampoco puede dañarse o perderse, como puede ocurrir en el caso de un objeto físico.</a:t>
            </a:r>
            <a:br>
              <a:rPr lang="es-C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3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B4AA2-6211-4F6A-8C64-36B39060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 err="1"/>
              <a:t>Bibliografia</a:t>
            </a:r>
            <a:endParaRPr lang="es-CO" sz="8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508DD4-09F3-4945-BF38-C947B1EDDD8A}"/>
              </a:ext>
            </a:extLst>
          </p:cNvPr>
          <p:cNvSpPr txBox="1"/>
          <p:nvPr/>
        </p:nvSpPr>
        <p:spPr>
          <a:xfrm>
            <a:off x="1097280" y="2286000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hlinkClick r:id="rId2"/>
              </a:rPr>
              <a:t>http://unidadesdemedidaenfisica.blogspot.com.co/2012/09/historia-metro-kilogramo-segundo-joule.html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hlinkClick r:id="rId3"/>
              </a:rPr>
              <a:t>http://www.cenam.mx/myd/histkg.html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hlinkClick r:id="rId4"/>
              </a:rPr>
              <a:t>https://es.wikipedia.org/wiki/Kilogramo#Historia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hlinkClick r:id="rId5" action="ppaction://hlinkfile"/>
              </a:rPr>
              <a:t>file:///C:/Users/Ozkr_/OneDrive/Documentos/FFIS/kilogramo_3.pdf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Libro las medidas y los hombres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247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principio…</a:t>
            </a:r>
          </a:p>
        </p:txBody>
      </p:sp>
      <p:graphicFrame>
        <p:nvGraphicFramePr>
          <p:cNvPr id="5" name="Diagrama 4" descr="Línea de tiempo básica" title="SmartArt"/>
          <p:cNvGraphicFramePr/>
          <p:nvPr>
            <p:extLst>
              <p:ext uri="{D42A27DB-BD31-4B8C-83A1-F6EECF244321}">
                <p14:modId xmlns:p14="http://schemas.microsoft.com/office/powerpoint/2010/main" val="2312177090"/>
              </p:ext>
            </p:extLst>
          </p:nvPr>
        </p:nvGraphicFramePr>
        <p:xfrm>
          <a:off x="914400" y="1737360"/>
          <a:ext cx="10681252" cy="437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F050D154-906D-41F7-A12A-D21F19CBA6D5}"/>
              </a:ext>
            </a:extLst>
          </p:cNvPr>
          <p:cNvSpPr txBox="1"/>
          <p:nvPr/>
        </p:nvSpPr>
        <p:spPr>
          <a:xfrm>
            <a:off x="1097280" y="4354926"/>
            <a:ext cx="9624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Especificaba que era una masa de un litro de agua destilada a una atmósfera de presión y 3,98 Celsius… </a:t>
            </a:r>
          </a:p>
        </p:txBody>
      </p:sp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36764-CEC5-462E-AEA9-4AA1CF15E3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2F1EB-DD93-49F9-8F7D-3DE2829024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D82C66-EAC6-46C6-AC04-27A5632D48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2F9E0-1CBD-4E82-B740-B329F65F5F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EE5F1E-8455-462D-8415-D85B2D4B9C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F2CA89-CD8C-40CF-8273-C3FA6690BF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04E500-F0A1-42F1-8F1A-179948E395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hombre, persona, foto, antiguo&#10;&#10;Descripción generada con confianza alta">
            <a:extLst>
              <a:ext uri="{FF2B5EF4-FFF2-40B4-BE49-F238E27FC236}">
                <a16:creationId xmlns:a16="http://schemas.microsoft.com/office/drawing/2014/main" id="{3FF01B04-374C-404A-AC63-98F29491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57" y="485804"/>
            <a:ext cx="2911632" cy="3346704"/>
          </a:xfrm>
          <a:prstGeom prst="rect">
            <a:avLst/>
          </a:prstGeom>
        </p:spPr>
      </p:pic>
      <p:pic>
        <p:nvPicPr>
          <p:cNvPr id="3" name="Imagen 2" descr="Imagen que contiene hombre, corbata, ropa, interior&#10;&#10;Descripción generada con confianza muy alta">
            <a:extLst>
              <a:ext uri="{FF2B5EF4-FFF2-40B4-BE49-F238E27FC236}">
                <a16:creationId xmlns:a16="http://schemas.microsoft.com/office/drawing/2014/main" id="{40CDB46F-2EAD-4E53-B11B-27E3622C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38" y="2828803"/>
            <a:ext cx="2743200" cy="33866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D5E699-D02C-4315-ADA1-EF30F87A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60"/>
            <a:ext cx="3659246" cy="6324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Integrantes</a:t>
            </a:r>
            <a:r>
              <a:rPr lang="en-US" sz="4400" dirty="0">
                <a:solidFill>
                  <a:srgbClr val="FFFFFF"/>
                </a:solidFill>
              </a:rPr>
              <a:t> de la commission de la Academia de </a:t>
            </a:r>
            <a:r>
              <a:rPr lang="en-US" sz="4400" dirty="0" err="1">
                <a:solidFill>
                  <a:srgbClr val="FFFFFF"/>
                </a:solidFill>
              </a:rPr>
              <a:t>Ciencia</a:t>
            </a:r>
            <a:r>
              <a:rPr lang="en-US" sz="4400" dirty="0">
                <a:solidFill>
                  <a:srgbClr val="FFFFFF"/>
                </a:solidFill>
              </a:rPr>
              <a:t>.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Crean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esta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medida</a:t>
            </a:r>
            <a:r>
              <a:rPr lang="en-US" sz="4400" dirty="0">
                <a:solidFill>
                  <a:srgbClr val="FFFFFF"/>
                </a:solidFill>
              </a:rPr>
              <a:t> para el Proyecto de la </a:t>
            </a:r>
            <a:r>
              <a:rPr lang="en-US" sz="4400" dirty="0" err="1">
                <a:solidFill>
                  <a:srgbClr val="FFFFFF"/>
                </a:solidFill>
              </a:rPr>
              <a:t>reforma</a:t>
            </a:r>
            <a:r>
              <a:rPr lang="en-US" sz="4400" dirty="0">
                <a:solidFill>
                  <a:srgbClr val="FFFFFF"/>
                </a:solidFill>
              </a:rPr>
              <a:t> metrological.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C36BC9-FEDE-4386-BA85-12D168F62B9F}"/>
              </a:ext>
            </a:extLst>
          </p:cNvPr>
          <p:cNvSpPr txBox="1"/>
          <p:nvPr/>
        </p:nvSpPr>
        <p:spPr>
          <a:xfrm>
            <a:off x="5077496" y="4554028"/>
            <a:ext cx="3397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Antoine-Laurent de Lavoisier.</a:t>
            </a:r>
          </a:p>
          <a:p>
            <a:r>
              <a:rPr lang="es-CO" sz="3200" dirty="0"/>
              <a:t>Químico y físico --&gt;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19B523-350C-4037-BF79-B8D41F43E435}"/>
              </a:ext>
            </a:extLst>
          </p:cNvPr>
          <p:cNvSpPr txBox="1"/>
          <p:nvPr/>
        </p:nvSpPr>
        <p:spPr>
          <a:xfrm>
            <a:off x="9040652" y="533460"/>
            <a:ext cx="2583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René-Just </a:t>
            </a:r>
            <a:r>
              <a:rPr lang="es-CO" sz="3200" dirty="0" err="1"/>
              <a:t>Haüy</a:t>
            </a:r>
            <a:r>
              <a:rPr lang="es-CO" sz="3200" dirty="0"/>
              <a:t>. mineralogista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0493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8825B-EDC8-4708-857D-3CFC698A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Modificación…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8086CE29-4F46-4C7D-99AC-8908E1D2D0D6}"/>
              </a:ext>
            </a:extLst>
          </p:cNvPr>
          <p:cNvSpPr/>
          <p:nvPr/>
        </p:nvSpPr>
        <p:spPr>
          <a:xfrm>
            <a:off x="755374" y="2554622"/>
            <a:ext cx="10681252" cy="1748756"/>
          </a:xfrm>
          <a:prstGeom prst="notched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5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6253467-BC7B-4D08-9B42-2C50FD229BBF}"/>
              </a:ext>
            </a:extLst>
          </p:cNvPr>
          <p:cNvSpPr/>
          <p:nvPr/>
        </p:nvSpPr>
        <p:spPr>
          <a:xfrm>
            <a:off x="5877405" y="3210405"/>
            <a:ext cx="437189" cy="43718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EA48852-7E52-4DCF-A152-95073A83BB9A}"/>
              </a:ext>
            </a:extLst>
          </p:cNvPr>
          <p:cNvGrpSpPr/>
          <p:nvPr/>
        </p:nvGrpSpPr>
        <p:grpSpPr>
          <a:xfrm>
            <a:off x="755375" y="1823771"/>
            <a:ext cx="9873154" cy="1349585"/>
            <a:chOff x="17454" y="0"/>
            <a:chExt cx="9873154" cy="1349585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490F02-E3C3-430A-A7FB-F7CD25062969}"/>
                </a:ext>
              </a:extLst>
            </p:cNvPr>
            <p:cNvSpPr/>
            <p:nvPr/>
          </p:nvSpPr>
          <p:spPr>
            <a:xfrm>
              <a:off x="280123" y="0"/>
              <a:ext cx="9610484" cy="13495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6FC799D-6ED5-448A-8A65-90527DB9421D}"/>
                </a:ext>
              </a:extLst>
            </p:cNvPr>
            <p:cNvSpPr txBox="1"/>
            <p:nvPr/>
          </p:nvSpPr>
          <p:spPr>
            <a:xfrm>
              <a:off x="17454" y="0"/>
              <a:ext cx="9873154" cy="1349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4" tIns="227584" rIns="227584" bIns="227584" numCol="1" spcCol="1270" anchor="b" anchorCtr="1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Unidades de Medida a partir de propiedades invariables</a:t>
              </a:r>
              <a:r>
                <a:rPr lang="es-ES" sz="3200" kern="1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 marL="285750" lvl="1" indent="-285750" algn="l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s-ES" sz="2800" b="0" i="0" kern="1200" noProof="0" dirty="0">
                  <a:latin typeface="Georgia"/>
                  <a:ea typeface="+mn-ea"/>
                  <a:cs typeface="+mn-cs"/>
                </a:rPr>
                <a:t>1831-1879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F265DE5C-2BA3-4146-A163-095556FC0713}"/>
              </a:ext>
            </a:extLst>
          </p:cNvPr>
          <p:cNvSpPr txBox="1"/>
          <p:nvPr/>
        </p:nvSpPr>
        <p:spPr>
          <a:xfrm>
            <a:off x="886709" y="5034229"/>
            <a:ext cx="9873154" cy="13495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227584" rIns="227584" bIns="227584" numCol="1" spcCol="1270" anchor="b" anchorCtr="1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Clerk Maxwell creador de esta propuesta para acabar con el problema del deterioro y envejecimiento de la medida</a:t>
            </a:r>
            <a:r>
              <a:rPr lang="es-ES" sz="3200" kern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1" indent="-285750" algn="l" defTabSz="914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s-ES" sz="2800" b="0" i="0" kern="1200" noProof="0" dirty="0"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73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1D49B-2A55-46EE-8C23-EF35589C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Desarrollo…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3F55D489-FE05-42BB-A6F4-7EA24AB5D12C}"/>
              </a:ext>
            </a:extLst>
          </p:cNvPr>
          <p:cNvSpPr/>
          <p:nvPr/>
        </p:nvSpPr>
        <p:spPr>
          <a:xfrm>
            <a:off x="755370" y="2738389"/>
            <a:ext cx="10681252" cy="1748756"/>
          </a:xfrm>
          <a:prstGeom prst="notched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5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D1531C7-240D-4542-A659-F93FFDE52CFA}"/>
              </a:ext>
            </a:extLst>
          </p:cNvPr>
          <p:cNvSpPr/>
          <p:nvPr/>
        </p:nvSpPr>
        <p:spPr>
          <a:xfrm>
            <a:off x="5877402" y="3394173"/>
            <a:ext cx="437189" cy="43718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D2B6D7D-5AF8-40BB-892F-3986EC4445A0}"/>
              </a:ext>
            </a:extLst>
          </p:cNvPr>
          <p:cNvGrpSpPr/>
          <p:nvPr/>
        </p:nvGrpSpPr>
        <p:grpSpPr>
          <a:xfrm>
            <a:off x="755369" y="1759647"/>
            <a:ext cx="10141488" cy="1363749"/>
            <a:chOff x="121917" y="17596"/>
            <a:chExt cx="9601718" cy="136374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D6B2F1C-2D27-48A6-956A-28B7CA74480A}"/>
                </a:ext>
              </a:extLst>
            </p:cNvPr>
            <p:cNvSpPr/>
            <p:nvPr/>
          </p:nvSpPr>
          <p:spPr>
            <a:xfrm>
              <a:off x="121918" y="17596"/>
              <a:ext cx="9601717" cy="126699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0C372D7-04C9-42EE-969F-D7A8A1894094}"/>
                </a:ext>
              </a:extLst>
            </p:cNvPr>
            <p:cNvSpPr txBox="1"/>
            <p:nvPr/>
          </p:nvSpPr>
          <p:spPr>
            <a:xfrm>
              <a:off x="121917" y="114354"/>
              <a:ext cx="9601717" cy="1266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4" tIns="227584" rIns="227584" bIns="227584" numCol="1" spcCol="1270" anchor="b" anchorCtr="1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200" kern="1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 Sistema Internacional de Medidas define la unidad</a:t>
              </a:r>
            </a:p>
            <a:p>
              <a:pPr marL="171450" lvl="1" indent="-171450" algn="l" defTabSz="914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s-ES" sz="2800" dirty="0">
                  <a:latin typeface="Georgia"/>
                </a:rPr>
                <a:t>1889</a:t>
              </a:r>
              <a:endParaRPr lang="es-ES" sz="1800" b="0" i="0" kern="1200" noProof="0" dirty="0">
                <a:latin typeface="Georgia"/>
                <a:ea typeface="+mn-ea"/>
                <a:cs typeface="+mn-cs"/>
              </a:endParaRP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8C1177-BDC6-4B9C-8BF2-7190AB8B31EA}"/>
              </a:ext>
            </a:extLst>
          </p:cNvPr>
          <p:cNvSpPr txBox="1"/>
          <p:nvPr/>
        </p:nvSpPr>
        <p:spPr>
          <a:xfrm>
            <a:off x="1196209" y="4303378"/>
            <a:ext cx="979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/>
              <a:t>Debe ser igual a la masa del prototipo internacional del kilogramo, que se fabrica con una aleación de platino e iridio.</a:t>
            </a:r>
          </a:p>
        </p:txBody>
      </p:sp>
    </p:spTree>
    <p:extLst>
      <p:ext uri="{BB962C8B-B14F-4D97-AF65-F5344CB8AC3E}">
        <p14:creationId xmlns:p14="http://schemas.microsoft.com/office/powerpoint/2010/main" val="31628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136764-CEC5-462E-AEA9-4AA1CF15E3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E2F1EB-DD93-49F9-8F7D-3DE2829024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D82C66-EAC6-46C6-AC04-27A5632D48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82F9E0-1CBD-4E82-B740-B329F65F5F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EE5F1E-8455-462D-8415-D85B2D4B9C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F2CA89-CD8C-40CF-8273-C3FA6690BF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04E500-F0A1-42F1-8F1A-179948E395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A1A083-B24C-479C-AA45-002B854C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5" y="827790"/>
            <a:ext cx="3328416" cy="2662732"/>
          </a:xfrm>
          <a:prstGeom prst="rect">
            <a:avLst/>
          </a:prstGeom>
        </p:spPr>
      </p:pic>
      <p:pic>
        <p:nvPicPr>
          <p:cNvPr id="4" name="Imagen 3" descr="Imagen que contiene pared, interior, objeto, mesa&#10;&#10;Descripción generada con confianza muy alta">
            <a:extLst>
              <a:ext uri="{FF2B5EF4-FFF2-40B4-BE49-F238E27FC236}">
                <a16:creationId xmlns:a16="http://schemas.microsoft.com/office/drawing/2014/main" id="{4D1CC6E6-93B4-4C28-BBD8-CE24BB13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38" y="3126105"/>
            <a:ext cx="2743200" cy="27920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0FC33C-D341-40EA-997C-3338C9F7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55637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Se trabaja a </a:t>
            </a:r>
            <a:r>
              <a:rPr lang="es-CO" sz="4000" dirty="0">
                <a:solidFill>
                  <a:srgbClr val="FFFFFF"/>
                </a:solidFill>
              </a:rPr>
              <a:t>máquina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s-CO" sz="4000" dirty="0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forma de </a:t>
            </a:r>
            <a:r>
              <a:rPr lang="en-US" sz="4000" dirty="0" err="1">
                <a:solidFill>
                  <a:srgbClr val="FFFFFF"/>
                </a:solidFill>
              </a:rPr>
              <a:t>cilindro</a:t>
            </a:r>
            <a:r>
              <a:rPr lang="en-US" sz="4000" dirty="0">
                <a:solidFill>
                  <a:srgbClr val="FFFFFF"/>
                </a:solidFill>
              </a:rPr>
              <a:t> circular  recto con </a:t>
            </a:r>
            <a:r>
              <a:rPr lang="en-US" sz="4000" dirty="0" err="1">
                <a:solidFill>
                  <a:srgbClr val="FFFFFF"/>
                </a:solidFill>
              </a:rPr>
              <a:t>una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altura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igual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diametro</a:t>
            </a:r>
            <a:r>
              <a:rPr lang="en-US" sz="4000" dirty="0">
                <a:solidFill>
                  <a:srgbClr val="FFFFFF"/>
                </a:solidFill>
              </a:rPr>
              <a:t> de 39 </a:t>
            </a:r>
            <a:r>
              <a:rPr lang="en-US" sz="4000" dirty="0" err="1">
                <a:solidFill>
                  <a:srgbClr val="FFFFFF"/>
                </a:solidFill>
              </a:rPr>
              <a:t>milímetros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8F5545-E7DE-4513-B5C2-4287238D8D6A}"/>
              </a:ext>
            </a:extLst>
          </p:cNvPr>
          <p:cNvSpPr txBox="1"/>
          <p:nvPr/>
        </p:nvSpPr>
        <p:spPr>
          <a:xfrm>
            <a:off x="5425305" y="4954815"/>
            <a:ext cx="313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90% platino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F9AB76-E8F2-45A0-AB7E-F98ABC126A91}"/>
              </a:ext>
            </a:extLst>
          </p:cNvPr>
          <p:cNvSpPr txBox="1"/>
          <p:nvPr/>
        </p:nvSpPr>
        <p:spPr>
          <a:xfrm>
            <a:off x="9051430" y="1044607"/>
            <a:ext cx="3137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iridio</a:t>
            </a:r>
          </a:p>
        </p:txBody>
      </p:sp>
    </p:spTree>
    <p:extLst>
      <p:ext uri="{BB962C8B-B14F-4D97-AF65-F5344CB8AC3E}">
        <p14:creationId xmlns:p14="http://schemas.microsoft.com/office/powerpoint/2010/main" val="422044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F8883-9960-4714-9AD1-7CD0671C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actualidad…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F87C07E2-2E78-493A-8CBC-C397C9E82276}"/>
              </a:ext>
            </a:extLst>
          </p:cNvPr>
          <p:cNvSpPr/>
          <p:nvPr/>
        </p:nvSpPr>
        <p:spPr>
          <a:xfrm>
            <a:off x="785854" y="2934696"/>
            <a:ext cx="10681252" cy="1748756"/>
          </a:xfrm>
          <a:prstGeom prst="notched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5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16A332B-CEBF-45C1-94BD-986A9BA9D68C}"/>
              </a:ext>
            </a:extLst>
          </p:cNvPr>
          <p:cNvSpPr/>
          <p:nvPr/>
        </p:nvSpPr>
        <p:spPr>
          <a:xfrm>
            <a:off x="5856597" y="3559514"/>
            <a:ext cx="437189" cy="43718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948D7F-1613-438C-88A0-25A9B923FB4B}"/>
              </a:ext>
            </a:extLst>
          </p:cNvPr>
          <p:cNvSpPr txBox="1"/>
          <p:nvPr/>
        </p:nvSpPr>
        <p:spPr>
          <a:xfrm>
            <a:off x="785854" y="1986920"/>
            <a:ext cx="10141487" cy="15725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227584" rIns="227584" bIns="227584" numCol="1" spcCol="1270" anchor="b" anchorCtr="1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prototipo original se guarda en la Oficina Internacional de Pesas y medidas. (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Sévres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Paris)</a:t>
            </a:r>
            <a:endParaRPr lang="es-ES" sz="3200" kern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s-ES" sz="2800" b="0" i="0" kern="1200" noProof="0" dirty="0">
                <a:latin typeface="Georgia"/>
                <a:ea typeface="+mn-ea"/>
                <a:cs typeface="+mn-cs"/>
              </a:rPr>
              <a:t>2018</a:t>
            </a:r>
            <a:endParaRPr lang="es-ES" sz="1800" b="0" i="0" kern="1200" noProof="0" dirty="0">
              <a:latin typeface="Georgia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65AA52-DF1B-4A51-B8A0-5869FCDD4873}"/>
              </a:ext>
            </a:extLst>
          </p:cNvPr>
          <p:cNvSpPr txBox="1"/>
          <p:nvPr/>
        </p:nvSpPr>
        <p:spPr>
          <a:xfrm>
            <a:off x="1097280" y="4553877"/>
            <a:ext cx="937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prototipo con estabilidad  y condición estándar mas no total, ya que parece haber perdido 50 microgramos en los últimos 100 años</a:t>
            </a:r>
          </a:p>
        </p:txBody>
      </p:sp>
    </p:spTree>
    <p:extLst>
      <p:ext uri="{BB962C8B-B14F-4D97-AF65-F5344CB8AC3E}">
        <p14:creationId xmlns:p14="http://schemas.microsoft.com/office/powerpoint/2010/main" val="416161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D83CFE-1CA3-4832-A4B9-C48CD1347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8641C-7F74-435D-996F-A4387A3C3C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E51241-AA8B-4B82-9C59-6738DB8567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 descr="Imagen que contiene hierba, exterior, cielo, edificio&#10;&#10;Descripción generada con confianza muy alta">
            <a:extLst>
              <a:ext uri="{FF2B5EF4-FFF2-40B4-BE49-F238E27FC236}">
                <a16:creationId xmlns:a16="http://schemas.microsoft.com/office/drawing/2014/main" id="{9970D36C-8C06-49E3-A404-4F5E3515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1" y="640080"/>
            <a:ext cx="4803648" cy="36027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30C0F6-C8DF-4539-B30C-8105DB618C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ACF0FA-2F7E-4D3D-85E6-DA157068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757DB2-C9AF-4922-8372-2B205E0C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426544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Alverga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varias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copias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prototipos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oficiales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kilogramo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comparan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26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59DC0-C3F3-4EF5-858A-CD60A163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/>
              <a:t>En un futuro…(Próximo)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FEC573FE-2DC9-400A-9AB1-B54799454092}"/>
              </a:ext>
            </a:extLst>
          </p:cNvPr>
          <p:cNvSpPr/>
          <p:nvPr/>
        </p:nvSpPr>
        <p:spPr>
          <a:xfrm>
            <a:off x="785854" y="2934696"/>
            <a:ext cx="10681252" cy="1748756"/>
          </a:xfrm>
          <a:prstGeom prst="notched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5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6E724F6-1535-4FDD-92AC-68785027FBB3}"/>
              </a:ext>
            </a:extLst>
          </p:cNvPr>
          <p:cNvSpPr/>
          <p:nvPr/>
        </p:nvSpPr>
        <p:spPr>
          <a:xfrm>
            <a:off x="5856597" y="3559514"/>
            <a:ext cx="437189" cy="43718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3CA6A8-750F-405D-A439-72A5617B8501}"/>
              </a:ext>
            </a:extLst>
          </p:cNvPr>
          <p:cNvSpPr txBox="1"/>
          <p:nvPr/>
        </p:nvSpPr>
        <p:spPr>
          <a:xfrm>
            <a:off x="785854" y="1986920"/>
            <a:ext cx="10141487" cy="15725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227584" rIns="227584" bIns="227584" numCol="1" spcCol="1270" anchor="b" anchorCtr="1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kilogramo se medirá con la constante de Planck y la velocidad de la luz.</a:t>
            </a:r>
            <a:endParaRPr lang="es-ES" sz="3200" kern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s-ES" sz="2800" b="0" i="0" kern="1200" noProof="0" dirty="0">
                <a:latin typeface="Georgia"/>
                <a:ea typeface="+mn-ea"/>
                <a:cs typeface="+mn-cs"/>
              </a:rPr>
              <a:t>Mayo de 201</a:t>
            </a:r>
            <a:r>
              <a:rPr lang="es-ES" sz="2800" dirty="0">
                <a:latin typeface="Georgia"/>
              </a:rPr>
              <a:t>9</a:t>
            </a:r>
            <a:endParaRPr lang="es-ES" sz="1800" b="0" i="0" kern="1200" noProof="0" dirty="0">
              <a:latin typeface="Georgia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169A0F-3F21-4A9C-BF92-B9A24EAFB30C}"/>
              </a:ext>
            </a:extLst>
          </p:cNvPr>
          <p:cNvSpPr txBox="1"/>
          <p:nvPr/>
        </p:nvSpPr>
        <p:spPr>
          <a:xfrm>
            <a:off x="803501" y="5208648"/>
            <a:ext cx="9873154" cy="13495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227584" rIns="227584" bIns="227584" numCol="1" spcCol="1270" anchor="b" anchorCtr="1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3200" kern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usa la balanza de Watt con el objetivo de establecer una relación entre el kilogramo y otra constante natural, el cuanto de acción de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200" kern="12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lanck</a:t>
            </a:r>
            <a:r>
              <a:rPr lang="es-ES" sz="3200" kern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1" indent="-285750" algn="l" defTabSz="914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s-ES" sz="2800" b="0" i="0" kern="1200" noProof="0" dirty="0"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18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Ligh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D68C2D-F5F9-404A-A15B-E6B800EF6C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Elemento de SmartArt de escala del tiempo básica (blanco sobre gris oscuro), panorámico</Template>
  <TotalTime>0</TotalTime>
  <Words>345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Times New Roman</vt:lpstr>
      <vt:lpstr>Wingdings 2</vt:lpstr>
      <vt:lpstr>OfficeLight</vt:lpstr>
      <vt:lpstr>Retrospección</vt:lpstr>
      <vt:lpstr>Linea del tiempo el Kilogramo Nicolas Piñeros Física</vt:lpstr>
      <vt:lpstr>Su principio…</vt:lpstr>
      <vt:lpstr>Integrantes de la commission de la Academia de Ciencia.  Crean esta medida para el Proyecto de la reforma metrological. </vt:lpstr>
      <vt:lpstr>Modificación…</vt:lpstr>
      <vt:lpstr>Desarrollo…</vt:lpstr>
      <vt:lpstr>Se trabaja a máquina en forma de cilindro circular  recto con una altura igual al diametro de 39 milímetros.   </vt:lpstr>
      <vt:lpstr>En la actualidad…</vt:lpstr>
      <vt:lpstr>Alverga varias copias y prototipos oficiales del kilogramo que se comparan cada 40 años.</vt:lpstr>
      <vt:lpstr>En un futuro…(Próximo)</vt:lpstr>
      <vt:lpstr>Un instrumento que permite comparar la energía mecánica con la electromagnética utilizando dos experimentos separados. Esta forma de medir el kilo no cambia, y tampoco puede dañarse o perderse, como puede ocurrir en el caso de un objeto físico. 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2018-01-23T02:26:45Z</dcterms:created>
  <dcterms:modified xsi:type="dcterms:W3CDTF">2018-01-23T17:13:00Z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