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5"/>
  </p:notesMasterIdLst>
  <p:sldIdLst>
    <p:sldId id="256" r:id="rId2"/>
    <p:sldId id="267" r:id="rId3"/>
    <p:sldId id="268" r:id="rId4"/>
    <p:sldId id="258" r:id="rId5"/>
    <p:sldId id="259" r:id="rId6"/>
    <p:sldId id="260" r:id="rId7"/>
    <p:sldId id="261" r:id="rId8"/>
    <p:sldId id="262" r:id="rId9"/>
    <p:sldId id="263" r:id="rId10"/>
    <p:sldId id="264" r:id="rId11"/>
    <p:sldId id="257"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61"/>
    <p:restoredTop sz="94629"/>
  </p:normalViewPr>
  <p:slideViewPr>
    <p:cSldViewPr snapToGrid="0" snapToObjects="1">
      <p:cViewPr varScale="1">
        <p:scale>
          <a:sx n="52" d="100"/>
          <a:sy n="52" d="100"/>
        </p:scale>
        <p:origin x="208" y="1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EC9EC-96FB-6D4C-97E8-E4DC8FB2D517}" type="datetimeFigureOut">
              <a:rPr lang="es-ES_tradnl" smtClean="0"/>
              <a:t>13/11/17</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F2C2B-BC3E-F54F-AB1E-1BCF98E63A1B}" type="slidenum">
              <a:rPr lang="es-ES_tradnl" smtClean="0"/>
              <a:t>‹#›</a:t>
            </a:fld>
            <a:endParaRPr lang="es-ES_tradnl"/>
          </a:p>
        </p:txBody>
      </p:sp>
    </p:spTree>
    <p:extLst>
      <p:ext uri="{BB962C8B-B14F-4D97-AF65-F5344CB8AC3E}">
        <p14:creationId xmlns:p14="http://schemas.microsoft.com/office/powerpoint/2010/main" val="135233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11/13/17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11/13/17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05715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_tradnl" dirty="0" smtClean="0"/>
              <a:t>Árbol de Expansión Mínima</a:t>
            </a:r>
            <a:endParaRPr lang="es-ES_tradnl" dirty="0"/>
          </a:p>
        </p:txBody>
      </p:sp>
      <p:sp>
        <p:nvSpPr>
          <p:cNvPr id="3" name="Subtitle 2"/>
          <p:cNvSpPr>
            <a:spLocks noGrp="1"/>
          </p:cNvSpPr>
          <p:nvPr>
            <p:ph type="subTitle" idx="1"/>
          </p:nvPr>
        </p:nvSpPr>
        <p:spPr/>
        <p:txBody>
          <a:bodyPr/>
          <a:lstStyle/>
          <a:p>
            <a:r>
              <a:rPr lang="es-ES_tradnl" dirty="0" smtClean="0"/>
              <a:t>Guillermo Álvarez</a:t>
            </a:r>
          </a:p>
          <a:p>
            <a:r>
              <a:rPr lang="es-ES_tradnl" dirty="0" smtClean="0"/>
              <a:t>PIMO Gr 1</a:t>
            </a:r>
            <a:endParaRPr lang="es-ES_tradnl" dirty="0"/>
          </a:p>
        </p:txBody>
      </p:sp>
    </p:spTree>
    <p:extLst>
      <p:ext uri="{BB962C8B-B14F-4D97-AF65-F5344CB8AC3E}">
        <p14:creationId xmlns:p14="http://schemas.microsoft.com/office/powerpoint/2010/main" val="1664868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Algoritmo de </a:t>
            </a:r>
            <a:r>
              <a:rPr lang="es-ES_tradnl" dirty="0" err="1" smtClean="0"/>
              <a:t>Kruskal</a:t>
            </a:r>
            <a:endParaRPr lang="es-ES_tradn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20" y="2089665"/>
            <a:ext cx="7017049" cy="4481780"/>
          </a:xfrm>
        </p:spPr>
      </p:pic>
    </p:spTree>
    <p:extLst>
      <p:ext uri="{BB962C8B-B14F-4D97-AF65-F5344CB8AC3E}">
        <p14:creationId xmlns:p14="http://schemas.microsoft.com/office/powerpoint/2010/main" val="186801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67EE22B-9FA5-4FAC-9662-D2F9C706E0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3AFE330-1515-493C-9BAD-A215440CC58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xmlns="" id="{1C46C271-4C9C-47FC-A552-BE6A80B66E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68546B5-3A43-4E90-B43D-914113B152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xmlns="" id="{3358FCD0-2FAE-4728-A479-6CF4DAA31A9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960393"/>
            <a:ext cx="6269479" cy="4937214"/>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4136123" cy="1080938"/>
          </a:xfrm>
        </p:spPr>
        <p:txBody>
          <a:bodyPr>
            <a:normAutofit/>
          </a:bodyPr>
          <a:lstStyle/>
          <a:p>
            <a:r>
              <a:rPr lang="es-ES_tradnl" sz="2400"/>
              <a:t>Algoritmo de Prim</a:t>
            </a:r>
          </a:p>
        </p:txBody>
      </p:sp>
      <p:sp>
        <p:nvSpPr>
          <p:cNvPr id="3" name="Content Placeholder 2"/>
          <p:cNvSpPr>
            <a:spLocks noGrp="1"/>
          </p:cNvSpPr>
          <p:nvPr>
            <p:ph idx="1"/>
          </p:nvPr>
        </p:nvSpPr>
        <p:spPr>
          <a:xfrm>
            <a:off x="680321" y="2336873"/>
            <a:ext cx="3656289" cy="3599316"/>
          </a:xfrm>
        </p:spPr>
        <p:txBody>
          <a:bodyPr>
            <a:normAutofit/>
          </a:bodyPr>
          <a:lstStyle/>
          <a:p>
            <a:r>
              <a:rPr lang="es-ES_tradnl" sz="1400"/>
              <a:t>El árbol comienza desde un vértice arbitrario r como raíz y crece hasta que el árbol llega a todos los vértices en V. En cada paso se añade al árbol A un enlace que conecta A con un vértice aislado, uno en el que ningún enlace de A es incidente.</a:t>
            </a:r>
          </a:p>
        </p:txBody>
      </p:sp>
    </p:spTree>
    <p:extLst>
      <p:ext uri="{BB962C8B-B14F-4D97-AF65-F5344CB8AC3E}">
        <p14:creationId xmlns:p14="http://schemas.microsoft.com/office/powerpoint/2010/main" val="221604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Algoritmo De Prim</a:t>
            </a:r>
            <a:endParaRPr lang="es-ES_tradn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657" y="2283231"/>
            <a:ext cx="8248314" cy="3648011"/>
          </a:xfrm>
        </p:spPr>
      </p:pic>
    </p:spTree>
    <p:extLst>
      <p:ext uri="{BB962C8B-B14F-4D97-AF65-F5344CB8AC3E}">
        <p14:creationId xmlns:p14="http://schemas.microsoft.com/office/powerpoint/2010/main" val="145311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Algoritmo de Prim</a:t>
            </a:r>
            <a:endParaRPr lang="es-ES_tradn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390" y="2163804"/>
            <a:ext cx="7130886" cy="4491207"/>
          </a:xfrm>
        </p:spPr>
      </p:pic>
    </p:spTree>
    <p:extLst>
      <p:ext uri="{BB962C8B-B14F-4D97-AF65-F5344CB8AC3E}">
        <p14:creationId xmlns:p14="http://schemas.microsoft.com/office/powerpoint/2010/main" val="50759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Árbol de Expansión Mínima</a:t>
            </a:r>
            <a:endParaRPr lang="es-ES_tradnl" dirty="0"/>
          </a:p>
        </p:txBody>
      </p:sp>
      <p:sp>
        <p:nvSpPr>
          <p:cNvPr id="3" name="Content Placeholder 2"/>
          <p:cNvSpPr>
            <a:spLocks noGrp="1"/>
          </p:cNvSpPr>
          <p:nvPr>
            <p:ph idx="1"/>
          </p:nvPr>
        </p:nvSpPr>
        <p:spPr/>
        <p:txBody>
          <a:bodyPr/>
          <a:lstStyle/>
          <a:p>
            <a:r>
              <a:rPr lang="es-ES_tradnl" dirty="0" smtClean="0"/>
              <a:t>En el diseño de circuitos electrónicos es necesario interconectar diversos componentes eléctricos con un cable entre ellos. Para interconectar un conjunto de n pines, podemos utilizar un arreglo de n-1 cables, que conectan dos pines. En ese tipo de arreglos, el que use una menor cantidad de cable es el mas deseable.</a:t>
            </a:r>
          </a:p>
        </p:txBody>
      </p:sp>
    </p:spTree>
    <p:extLst>
      <p:ext uri="{BB962C8B-B14F-4D97-AF65-F5344CB8AC3E}">
        <p14:creationId xmlns:p14="http://schemas.microsoft.com/office/powerpoint/2010/main" val="4461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Árbol de Expansión Mínima</a:t>
            </a:r>
          </a:p>
        </p:txBody>
      </p:sp>
      <p:sp>
        <p:nvSpPr>
          <p:cNvPr id="3" name="Content Placeholder 2"/>
          <p:cNvSpPr>
            <a:spLocks noGrp="1"/>
          </p:cNvSpPr>
          <p:nvPr>
            <p:ph idx="1"/>
          </p:nvPr>
        </p:nvSpPr>
        <p:spPr/>
        <p:txBody>
          <a:bodyPr/>
          <a:lstStyle/>
          <a:p>
            <a:r>
              <a:rPr lang="es-ES_tradnl" dirty="0"/>
              <a:t>Este problema se puede modelar como un grafo no dirigido G = (V, E), donde V es el conjunto de pines, E el conjunto de posibles interconexiones entre una pareja de pines, y para cada arco(</a:t>
            </a:r>
            <a:r>
              <a:rPr lang="es-ES_tradnl" dirty="0" err="1"/>
              <a:t>u,v</a:t>
            </a:r>
            <a:r>
              <a:rPr lang="es-ES_tradnl" dirty="0"/>
              <a:t>), tenemos un valor w especificando el costo de conectar u con v.</a:t>
            </a:r>
          </a:p>
          <a:p>
            <a:endParaRPr lang="es-ES_tradnl" dirty="0" smtClean="0"/>
          </a:p>
          <a:p>
            <a:r>
              <a:rPr lang="es-ES_tradnl" dirty="0" smtClean="0"/>
              <a:t>Entonces deseamos encontrar un subconjunto a cíclico T ⊆ E que conecte todos los vértices y cuyo costo sea mínimo.</a:t>
            </a:r>
            <a:endParaRPr lang="es-ES_tradn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099" y="5545135"/>
            <a:ext cx="2612948" cy="782107"/>
          </a:xfrm>
          <a:prstGeom prst="rect">
            <a:avLst/>
          </a:prstGeom>
        </p:spPr>
      </p:pic>
    </p:spTree>
    <p:extLst>
      <p:ext uri="{BB962C8B-B14F-4D97-AF65-F5344CB8AC3E}">
        <p14:creationId xmlns:p14="http://schemas.microsoft.com/office/powerpoint/2010/main" val="120346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Generar un MST(</a:t>
            </a:r>
            <a:r>
              <a:rPr lang="es-ES_tradnl" dirty="0" err="1" smtClean="0"/>
              <a:t>minimum</a:t>
            </a:r>
            <a:r>
              <a:rPr lang="es-ES_tradnl" dirty="0" smtClean="0"/>
              <a:t> </a:t>
            </a:r>
            <a:r>
              <a:rPr lang="es-ES_tradnl" dirty="0" err="1" smtClean="0"/>
              <a:t>spanning</a:t>
            </a:r>
            <a:r>
              <a:rPr lang="es-ES_tradnl" dirty="0" smtClean="0"/>
              <a:t> </a:t>
            </a:r>
            <a:r>
              <a:rPr lang="es-ES_tradnl" dirty="0" err="1" smtClean="0"/>
              <a:t>tree</a:t>
            </a:r>
            <a:r>
              <a:rPr lang="es-ES_tradnl" dirty="0" smtClean="0"/>
              <a:t>)</a:t>
            </a:r>
            <a:endParaRPr lang="es-ES_tradnl" dirty="0"/>
          </a:p>
        </p:txBody>
      </p:sp>
      <p:sp>
        <p:nvSpPr>
          <p:cNvPr id="3" name="Content Placeholder 2"/>
          <p:cNvSpPr>
            <a:spLocks noGrp="1"/>
          </p:cNvSpPr>
          <p:nvPr>
            <p:ph idx="1"/>
          </p:nvPr>
        </p:nvSpPr>
        <p:spPr/>
        <p:txBody>
          <a:bodyPr/>
          <a:lstStyle/>
          <a:p>
            <a:r>
              <a:rPr lang="es-ES_tradnl" dirty="0" smtClean="0"/>
              <a:t>Asumimos que tenemos un grafo no dirigido G = (V, E) con una función de peso w : E → R y deseamos hallar un MST para G. Existe un enfoque voraz para hallarlo.</a:t>
            </a:r>
          </a:p>
          <a:p>
            <a:endParaRPr lang="es-ES_tradnl" dirty="0"/>
          </a:p>
          <a:p>
            <a:r>
              <a:rPr lang="es-ES_tradnl" dirty="0" smtClean="0"/>
              <a:t>Este enfoque se ve reflejada por el siguiente enfoque genérico, el cual crece el MST un arco a la vez. El método genérico maneja un conjunto de arcos A, con el siguiente invariante:</a:t>
            </a:r>
          </a:p>
          <a:p>
            <a:r>
              <a:rPr lang="es-ES_tradnl" dirty="0" smtClean="0"/>
              <a:t>‘Antes de cada iteración, A es un subconjunto de algún MST’</a:t>
            </a:r>
            <a:endParaRPr lang="es-ES_tradnl" dirty="0"/>
          </a:p>
        </p:txBody>
      </p:sp>
    </p:spTree>
    <p:extLst>
      <p:ext uri="{BB962C8B-B14F-4D97-AF65-F5344CB8AC3E}">
        <p14:creationId xmlns:p14="http://schemas.microsoft.com/office/powerpoint/2010/main" val="51473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Generar un MST(</a:t>
            </a:r>
            <a:r>
              <a:rPr lang="es-ES_tradnl" dirty="0" err="1"/>
              <a:t>minimum</a:t>
            </a:r>
            <a:r>
              <a:rPr lang="es-ES_tradnl" dirty="0"/>
              <a:t> </a:t>
            </a:r>
            <a:r>
              <a:rPr lang="es-ES_tradnl" dirty="0" err="1"/>
              <a:t>spanning</a:t>
            </a:r>
            <a:r>
              <a:rPr lang="es-ES_tradnl" dirty="0"/>
              <a:t> </a:t>
            </a:r>
            <a:r>
              <a:rPr lang="es-ES_tradnl" dirty="0" err="1"/>
              <a:t>tree</a:t>
            </a:r>
            <a:r>
              <a:rPr lang="es-ES_tradnl" dirty="0"/>
              <a:t>)</a:t>
            </a:r>
          </a:p>
        </p:txBody>
      </p:sp>
      <p:sp>
        <p:nvSpPr>
          <p:cNvPr id="3" name="Content Placeholder 2"/>
          <p:cNvSpPr>
            <a:spLocks noGrp="1"/>
          </p:cNvSpPr>
          <p:nvPr>
            <p:ph idx="1"/>
          </p:nvPr>
        </p:nvSpPr>
        <p:spPr/>
        <p:txBody>
          <a:bodyPr/>
          <a:lstStyle/>
          <a:p>
            <a:r>
              <a:rPr lang="es-ES_tradnl" dirty="0" smtClean="0"/>
              <a:t>En cada paso, se determina un arco (u, v) que se puede añadir a A sin violar el invariante, en ese sentido, tenemos que A U {(u, v)} también es un subconjunto de un MST. Este tipo de arcos se denominan como un ‘arco seguro’ para A, ya que se pude agregar de forma segura a A manteniendo el invariante.</a:t>
            </a:r>
            <a:endParaRPr lang="es-ES_tradnl" dirty="0"/>
          </a:p>
        </p:txBody>
      </p:sp>
    </p:spTree>
    <p:extLst>
      <p:ext uri="{BB962C8B-B14F-4D97-AF65-F5344CB8AC3E}">
        <p14:creationId xmlns:p14="http://schemas.microsoft.com/office/powerpoint/2010/main" val="208295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Generar un MST(</a:t>
            </a:r>
            <a:r>
              <a:rPr lang="es-ES_tradnl" dirty="0" err="1"/>
              <a:t>minimum</a:t>
            </a:r>
            <a:r>
              <a:rPr lang="es-ES_tradnl" dirty="0"/>
              <a:t> </a:t>
            </a:r>
            <a:r>
              <a:rPr lang="es-ES_tradnl" dirty="0" err="1"/>
              <a:t>spanning</a:t>
            </a:r>
            <a:r>
              <a:rPr lang="es-ES_tradnl" dirty="0"/>
              <a:t> </a:t>
            </a:r>
            <a:r>
              <a:rPr lang="es-ES_tradnl" dirty="0" err="1"/>
              <a:t>tree</a:t>
            </a:r>
            <a:r>
              <a:rPr lang="es-ES_tradnl"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807" y="3145174"/>
            <a:ext cx="5797259" cy="2100577"/>
          </a:xfrm>
        </p:spPr>
      </p:pic>
    </p:spTree>
    <p:extLst>
      <p:ext uri="{BB962C8B-B14F-4D97-AF65-F5344CB8AC3E}">
        <p14:creationId xmlns:p14="http://schemas.microsoft.com/office/powerpoint/2010/main" val="63472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67EE22B-9FA5-4FAC-9662-D2F9C706E0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3AFE330-1515-493C-9BAD-A215440CC58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xmlns="" id="{1C46C271-4C9C-47FC-A552-BE6A80B66E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468546B5-3A43-4E90-B43D-914113B152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xmlns="" id="{3358FCD0-2FAE-4728-A479-6CF4DAA31A9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2198615"/>
            <a:ext cx="6269479" cy="2460769"/>
          </a:xfrm>
          <a:prstGeom prst="rect">
            <a:avLst/>
          </a:prstGeom>
          <a:ln>
            <a:noFill/>
          </a:ln>
          <a:effectLst>
            <a:outerShdw blurRad="76200" dist="63500" dir="5040000" algn="tl" rotWithShape="0">
              <a:srgbClr val="000000">
                <a:alpha val="41000"/>
              </a:srgbClr>
            </a:outerShdw>
          </a:effectLst>
        </p:spPr>
      </p:pic>
      <p:sp>
        <p:nvSpPr>
          <p:cNvPr id="2" name="Title 1"/>
          <p:cNvSpPr>
            <a:spLocks noGrp="1"/>
          </p:cNvSpPr>
          <p:nvPr>
            <p:ph type="title"/>
          </p:nvPr>
        </p:nvSpPr>
        <p:spPr>
          <a:xfrm>
            <a:off x="680321" y="753228"/>
            <a:ext cx="4136123" cy="1080938"/>
          </a:xfrm>
        </p:spPr>
        <p:txBody>
          <a:bodyPr>
            <a:normAutofit/>
          </a:bodyPr>
          <a:lstStyle/>
          <a:p>
            <a:r>
              <a:rPr lang="es-ES_tradnl" sz="2400"/>
              <a:t>Algoritmo de Kruskal</a:t>
            </a:r>
          </a:p>
        </p:txBody>
      </p:sp>
      <p:sp>
        <p:nvSpPr>
          <p:cNvPr id="3" name="Content Placeholder 2"/>
          <p:cNvSpPr>
            <a:spLocks noGrp="1"/>
          </p:cNvSpPr>
          <p:nvPr>
            <p:ph idx="1"/>
          </p:nvPr>
        </p:nvSpPr>
        <p:spPr>
          <a:xfrm>
            <a:off x="680321" y="2336873"/>
            <a:ext cx="3656289" cy="3599316"/>
          </a:xfrm>
        </p:spPr>
        <p:txBody>
          <a:bodyPr>
            <a:normAutofit/>
          </a:bodyPr>
          <a:lstStyle/>
          <a:p>
            <a:r>
              <a:rPr lang="es-ES_tradnl" sz="1400" dirty="0"/>
              <a:t>Este algoritmo encuentra un ‘arco seguro’ para añadir al bosque creciente, hallando de todos los arcos que conectan dos arboles cualquiera en el bosque, un arco (u, v) de menor peso.</a:t>
            </a:r>
          </a:p>
        </p:txBody>
      </p:sp>
    </p:spTree>
    <p:extLst>
      <p:ext uri="{BB962C8B-B14F-4D97-AF65-F5344CB8AC3E}">
        <p14:creationId xmlns:p14="http://schemas.microsoft.com/office/powerpoint/2010/main" val="216216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Algoritmo de </a:t>
            </a:r>
            <a:r>
              <a:rPr lang="es-ES_tradnl" dirty="0" err="1" smtClean="0"/>
              <a:t>Kruskal</a:t>
            </a:r>
            <a:endParaRPr lang="es-ES_tradn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788" y="2663031"/>
            <a:ext cx="7518400" cy="2946400"/>
          </a:xfrm>
        </p:spPr>
      </p:pic>
    </p:spTree>
    <p:extLst>
      <p:ext uri="{BB962C8B-B14F-4D97-AF65-F5344CB8AC3E}">
        <p14:creationId xmlns:p14="http://schemas.microsoft.com/office/powerpoint/2010/main" val="68791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Algoritmo de </a:t>
            </a:r>
            <a:r>
              <a:rPr lang="es-ES_tradnl" dirty="0" err="1" smtClean="0"/>
              <a:t>Kruskal</a:t>
            </a:r>
            <a:endParaRPr lang="es-ES_tradn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538" y="2663030"/>
            <a:ext cx="8206612" cy="3243499"/>
          </a:xfrm>
        </p:spPr>
      </p:pic>
    </p:spTree>
    <p:extLst>
      <p:ext uri="{BB962C8B-B14F-4D97-AF65-F5344CB8AC3E}">
        <p14:creationId xmlns:p14="http://schemas.microsoft.com/office/powerpoint/2010/main" val="21054856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204</TotalTime>
  <Words>446</Words>
  <Application>Microsoft Macintosh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Trebuchet MS</vt:lpstr>
      <vt:lpstr>Arial</vt:lpstr>
      <vt:lpstr>Berlin</vt:lpstr>
      <vt:lpstr>Árbol de Expansión Mínima</vt:lpstr>
      <vt:lpstr>Árbol de Expansión Mínima</vt:lpstr>
      <vt:lpstr>Árbol de Expansión Mínima</vt:lpstr>
      <vt:lpstr>Generar un MST(minimum spanning tree)</vt:lpstr>
      <vt:lpstr>Generar un MST(minimum spanning tree)</vt:lpstr>
      <vt:lpstr>Generar un MST(minimum spanning tree)</vt:lpstr>
      <vt:lpstr>Algoritmo de Kruskal</vt:lpstr>
      <vt:lpstr>Algoritmo de Kruskal</vt:lpstr>
      <vt:lpstr>Algoritmo de Kruskal</vt:lpstr>
      <vt:lpstr>Algoritmo de Kruskal</vt:lpstr>
      <vt:lpstr>Algoritmo de Prim</vt:lpstr>
      <vt:lpstr>Algoritmo De Prim</vt:lpstr>
      <vt:lpstr>Algoritmo de Prim</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Guillermo Alvarez</dc:creator>
  <cp:lastModifiedBy>Guillermo Alvarez</cp:lastModifiedBy>
  <cp:revision>19</cp:revision>
  <dcterms:created xsi:type="dcterms:W3CDTF">2017-11-13T22:16:08Z</dcterms:created>
  <dcterms:modified xsi:type="dcterms:W3CDTF">2017-11-14T01:40:15Z</dcterms:modified>
</cp:coreProperties>
</file>