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4" r:id="rId6"/>
    <p:sldId id="275" r:id="rId7"/>
    <p:sldId id="287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90821-7465-4A00-BC85-0B6556328718}" v="134" dt="2021-08-14T17:48:20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28"/>
  </p:normalViewPr>
  <p:slideViewPr>
    <p:cSldViewPr snapToGrid="0" snapToObjects="1">
      <p:cViewPr varScale="1">
        <p:scale>
          <a:sx n="67" d="100"/>
          <a:sy n="67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6E773-7BAE-481E-AA64-A27A4FEDF7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B21012-DB0F-4CEC-BD19-234BA20A3558}">
      <dgm:prSet/>
      <dgm:spPr/>
      <dgm:t>
        <a:bodyPr/>
        <a:lstStyle/>
        <a:p>
          <a:r>
            <a:rPr lang="es-ES" dirty="0"/>
            <a:t>En </a:t>
          </a:r>
          <a:r>
            <a:rPr lang="es-ES" b="1" dirty="0"/>
            <a:t>un computador </a:t>
          </a:r>
          <a:r>
            <a:rPr lang="es-ES" dirty="0"/>
            <a:t>de escritorio el hipervisor controla el hardware físico y extrae los recursos de la máquina.</a:t>
          </a:r>
          <a:endParaRPr lang="en-US" dirty="0"/>
        </a:p>
      </dgm:t>
    </dgm:pt>
    <dgm:pt modelId="{3CC55C8E-5E98-41CD-9FA4-E672058AE680}" type="parTrans" cxnId="{E30F92C4-746B-462F-B894-D93F9D94CF41}">
      <dgm:prSet/>
      <dgm:spPr/>
      <dgm:t>
        <a:bodyPr/>
        <a:lstStyle/>
        <a:p>
          <a:endParaRPr lang="en-US"/>
        </a:p>
      </dgm:t>
    </dgm:pt>
    <dgm:pt modelId="{D5B86D93-296D-4447-8E51-9E8E8D32E68F}" type="sibTrans" cxnId="{E30F92C4-746B-462F-B894-D93F9D94CF41}">
      <dgm:prSet/>
      <dgm:spPr/>
      <dgm:t>
        <a:bodyPr/>
        <a:lstStyle/>
        <a:p>
          <a:endParaRPr lang="en-US"/>
        </a:p>
      </dgm:t>
    </dgm:pt>
    <dgm:pt modelId="{73603D91-36D6-4D97-8BB4-DECF8D95DD95}">
      <dgm:prSet/>
      <dgm:spPr/>
      <dgm:t>
        <a:bodyPr/>
        <a:lstStyle/>
        <a:p>
          <a:r>
            <a:rPr lang="es-ES"/>
            <a:t>En </a:t>
          </a:r>
          <a:r>
            <a:rPr lang="es-ES" b="1"/>
            <a:t>la nube </a:t>
          </a:r>
          <a:r>
            <a:rPr lang="es-ES"/>
            <a:t>los recursos virtuales se asignan a grupos centralizados, se obtiene un control administrativo sobre la infraestructura, las plataformas, las aplicaciones y los datos que se utilizarán en la nube.</a:t>
          </a:r>
          <a:endParaRPr lang="en-US"/>
        </a:p>
      </dgm:t>
    </dgm:pt>
    <dgm:pt modelId="{F228BEC9-99F1-40DB-8434-37FE9D8A3F34}" type="parTrans" cxnId="{E78577E5-CFE1-4DBF-9AC2-D25874B3D920}">
      <dgm:prSet/>
      <dgm:spPr/>
      <dgm:t>
        <a:bodyPr/>
        <a:lstStyle/>
        <a:p>
          <a:endParaRPr lang="en-US"/>
        </a:p>
      </dgm:t>
    </dgm:pt>
    <dgm:pt modelId="{6CDFE3A7-CF1C-4A2C-BE36-D91A82D30727}" type="sibTrans" cxnId="{E78577E5-CFE1-4DBF-9AC2-D25874B3D920}">
      <dgm:prSet/>
      <dgm:spPr/>
      <dgm:t>
        <a:bodyPr/>
        <a:lstStyle/>
        <a:p>
          <a:endParaRPr lang="en-US"/>
        </a:p>
      </dgm:t>
    </dgm:pt>
    <dgm:pt modelId="{46CACE10-1E3A-4BB9-B584-CF80CB9E7389}" type="pres">
      <dgm:prSet presAssocID="{AFC6E773-7BAE-481E-AA64-A27A4FEDF7B3}" presName="root" presStyleCnt="0">
        <dgm:presLayoutVars>
          <dgm:dir/>
          <dgm:resizeHandles val="exact"/>
        </dgm:presLayoutVars>
      </dgm:prSet>
      <dgm:spPr/>
    </dgm:pt>
    <dgm:pt modelId="{9789E8CB-9E41-464E-A1DE-1C784D26F2CC}" type="pres">
      <dgm:prSet presAssocID="{37B21012-DB0F-4CEC-BD19-234BA20A3558}" presName="compNode" presStyleCnt="0"/>
      <dgm:spPr/>
    </dgm:pt>
    <dgm:pt modelId="{7FFBC7A9-3F7C-4482-8D87-768752AB07D3}" type="pres">
      <dgm:prSet presAssocID="{37B21012-DB0F-4CEC-BD19-234BA20A3558}" presName="bgRect" presStyleLbl="bgShp" presStyleIdx="0" presStyleCnt="2"/>
      <dgm:spPr/>
    </dgm:pt>
    <dgm:pt modelId="{308CE5C5-78BD-4118-AAE6-9D4F75B6C98B}" type="pres">
      <dgm:prSet presAssocID="{37B21012-DB0F-4CEC-BD19-234BA20A35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8915A441-85C7-4DD3-B746-94EFB7F5E459}" type="pres">
      <dgm:prSet presAssocID="{37B21012-DB0F-4CEC-BD19-234BA20A3558}" presName="spaceRect" presStyleCnt="0"/>
      <dgm:spPr/>
    </dgm:pt>
    <dgm:pt modelId="{BA78B104-98D2-4912-B0A3-3AACAC8EE731}" type="pres">
      <dgm:prSet presAssocID="{37B21012-DB0F-4CEC-BD19-234BA20A3558}" presName="parTx" presStyleLbl="revTx" presStyleIdx="0" presStyleCnt="2">
        <dgm:presLayoutVars>
          <dgm:chMax val="0"/>
          <dgm:chPref val="0"/>
        </dgm:presLayoutVars>
      </dgm:prSet>
      <dgm:spPr/>
    </dgm:pt>
    <dgm:pt modelId="{331325A6-0EED-406F-B07C-048E668E76E2}" type="pres">
      <dgm:prSet presAssocID="{D5B86D93-296D-4447-8E51-9E8E8D32E68F}" presName="sibTrans" presStyleCnt="0"/>
      <dgm:spPr/>
    </dgm:pt>
    <dgm:pt modelId="{F596D491-1D85-4B6E-BF04-C796B3022209}" type="pres">
      <dgm:prSet presAssocID="{73603D91-36D6-4D97-8BB4-DECF8D95DD95}" presName="compNode" presStyleCnt="0"/>
      <dgm:spPr/>
    </dgm:pt>
    <dgm:pt modelId="{0DA86AA7-43AE-4EB1-B031-5CF31D049A1A}" type="pres">
      <dgm:prSet presAssocID="{73603D91-36D6-4D97-8BB4-DECF8D95DD95}" presName="bgRect" presStyleLbl="bgShp" presStyleIdx="1" presStyleCnt="2"/>
      <dgm:spPr/>
    </dgm:pt>
    <dgm:pt modelId="{D4ECDB17-4D11-4F13-B0F7-02303BFE49DD}" type="pres">
      <dgm:prSet presAssocID="{73603D91-36D6-4D97-8BB4-DECF8D95DD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C598881-0B90-4902-A0DD-B21453F4CC80}" type="pres">
      <dgm:prSet presAssocID="{73603D91-36D6-4D97-8BB4-DECF8D95DD95}" presName="spaceRect" presStyleCnt="0"/>
      <dgm:spPr/>
    </dgm:pt>
    <dgm:pt modelId="{74C0CFA5-DD2D-4F3A-9DB8-24CB3EDD8B53}" type="pres">
      <dgm:prSet presAssocID="{73603D91-36D6-4D97-8BB4-DECF8D95DD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39032C-189A-474A-A431-A32D4FCA5185}" type="presOf" srcId="{37B21012-DB0F-4CEC-BD19-234BA20A3558}" destId="{BA78B104-98D2-4912-B0A3-3AACAC8EE731}" srcOrd="0" destOrd="0" presId="urn:microsoft.com/office/officeart/2018/2/layout/IconVerticalSolidList"/>
    <dgm:cxn modelId="{07FBA0B9-84A1-46CD-B952-03AB961A4049}" type="presOf" srcId="{AFC6E773-7BAE-481E-AA64-A27A4FEDF7B3}" destId="{46CACE10-1E3A-4BB9-B584-CF80CB9E7389}" srcOrd="0" destOrd="0" presId="urn:microsoft.com/office/officeart/2018/2/layout/IconVerticalSolidList"/>
    <dgm:cxn modelId="{442893BC-51E6-473D-A6F0-D1F4C85ADEF1}" type="presOf" srcId="{73603D91-36D6-4D97-8BB4-DECF8D95DD95}" destId="{74C0CFA5-DD2D-4F3A-9DB8-24CB3EDD8B53}" srcOrd="0" destOrd="0" presId="urn:microsoft.com/office/officeart/2018/2/layout/IconVerticalSolidList"/>
    <dgm:cxn modelId="{E30F92C4-746B-462F-B894-D93F9D94CF41}" srcId="{AFC6E773-7BAE-481E-AA64-A27A4FEDF7B3}" destId="{37B21012-DB0F-4CEC-BD19-234BA20A3558}" srcOrd="0" destOrd="0" parTransId="{3CC55C8E-5E98-41CD-9FA4-E672058AE680}" sibTransId="{D5B86D93-296D-4447-8E51-9E8E8D32E68F}"/>
    <dgm:cxn modelId="{E78577E5-CFE1-4DBF-9AC2-D25874B3D920}" srcId="{AFC6E773-7BAE-481E-AA64-A27A4FEDF7B3}" destId="{73603D91-36D6-4D97-8BB4-DECF8D95DD95}" srcOrd="1" destOrd="0" parTransId="{F228BEC9-99F1-40DB-8434-37FE9D8A3F34}" sibTransId="{6CDFE3A7-CF1C-4A2C-BE36-D91A82D30727}"/>
    <dgm:cxn modelId="{26A75A7C-F3F9-44DC-8500-2D627FE455F3}" type="presParOf" srcId="{46CACE10-1E3A-4BB9-B584-CF80CB9E7389}" destId="{9789E8CB-9E41-464E-A1DE-1C784D26F2CC}" srcOrd="0" destOrd="0" presId="urn:microsoft.com/office/officeart/2018/2/layout/IconVerticalSolidList"/>
    <dgm:cxn modelId="{F7DF4A22-B741-48F1-A408-4E150334B8E5}" type="presParOf" srcId="{9789E8CB-9E41-464E-A1DE-1C784D26F2CC}" destId="{7FFBC7A9-3F7C-4482-8D87-768752AB07D3}" srcOrd="0" destOrd="0" presId="urn:microsoft.com/office/officeart/2018/2/layout/IconVerticalSolidList"/>
    <dgm:cxn modelId="{AF446CDC-F478-4D79-BA4E-70A49C5BB1AB}" type="presParOf" srcId="{9789E8CB-9E41-464E-A1DE-1C784D26F2CC}" destId="{308CE5C5-78BD-4118-AAE6-9D4F75B6C98B}" srcOrd="1" destOrd="0" presId="urn:microsoft.com/office/officeart/2018/2/layout/IconVerticalSolidList"/>
    <dgm:cxn modelId="{7657E742-5784-48B7-B4C7-A91624A6D243}" type="presParOf" srcId="{9789E8CB-9E41-464E-A1DE-1C784D26F2CC}" destId="{8915A441-85C7-4DD3-B746-94EFB7F5E459}" srcOrd="2" destOrd="0" presId="urn:microsoft.com/office/officeart/2018/2/layout/IconVerticalSolidList"/>
    <dgm:cxn modelId="{635A44CD-7A0A-4F63-9A60-8225EBDF8339}" type="presParOf" srcId="{9789E8CB-9E41-464E-A1DE-1C784D26F2CC}" destId="{BA78B104-98D2-4912-B0A3-3AACAC8EE731}" srcOrd="3" destOrd="0" presId="urn:microsoft.com/office/officeart/2018/2/layout/IconVerticalSolidList"/>
    <dgm:cxn modelId="{C53DE022-FBA4-4C51-B02B-77322BF93080}" type="presParOf" srcId="{46CACE10-1E3A-4BB9-B584-CF80CB9E7389}" destId="{331325A6-0EED-406F-B07C-048E668E76E2}" srcOrd="1" destOrd="0" presId="urn:microsoft.com/office/officeart/2018/2/layout/IconVerticalSolidList"/>
    <dgm:cxn modelId="{EA49BA10-2875-414C-9D81-FC70CD44E10A}" type="presParOf" srcId="{46CACE10-1E3A-4BB9-B584-CF80CB9E7389}" destId="{F596D491-1D85-4B6E-BF04-C796B3022209}" srcOrd="2" destOrd="0" presId="urn:microsoft.com/office/officeart/2018/2/layout/IconVerticalSolidList"/>
    <dgm:cxn modelId="{A3CAA620-6121-48E9-BE17-5ECE4A9B88E8}" type="presParOf" srcId="{F596D491-1D85-4B6E-BF04-C796B3022209}" destId="{0DA86AA7-43AE-4EB1-B031-5CF31D049A1A}" srcOrd="0" destOrd="0" presId="urn:microsoft.com/office/officeart/2018/2/layout/IconVerticalSolidList"/>
    <dgm:cxn modelId="{A961CCF6-0CD8-40A7-BB16-470B423F4A7E}" type="presParOf" srcId="{F596D491-1D85-4B6E-BF04-C796B3022209}" destId="{D4ECDB17-4D11-4F13-B0F7-02303BFE49DD}" srcOrd="1" destOrd="0" presId="urn:microsoft.com/office/officeart/2018/2/layout/IconVerticalSolidList"/>
    <dgm:cxn modelId="{AEA8277B-16F9-48A4-B26B-6C46C25482FE}" type="presParOf" srcId="{F596D491-1D85-4B6E-BF04-C796B3022209}" destId="{FC598881-0B90-4902-A0DD-B21453F4CC80}" srcOrd="2" destOrd="0" presId="urn:microsoft.com/office/officeart/2018/2/layout/IconVerticalSolidList"/>
    <dgm:cxn modelId="{9FE4A860-7B01-470F-95F1-C8E70C14177C}" type="presParOf" srcId="{F596D491-1D85-4B6E-BF04-C796B3022209}" destId="{74C0CFA5-DD2D-4F3A-9DB8-24CB3EDD8B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BC7A9-3F7C-4482-8D87-768752AB07D3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CE5C5-78BD-4118-AAE6-9D4F75B6C98B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8B104-98D2-4912-B0A3-3AACAC8EE731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En </a:t>
          </a:r>
          <a:r>
            <a:rPr lang="es-ES" sz="1500" b="1" kern="1200" dirty="0"/>
            <a:t>un computador </a:t>
          </a:r>
          <a:r>
            <a:rPr lang="es-ES" sz="1500" kern="1200" dirty="0"/>
            <a:t>de escritorio el hipervisor controla el hardware físico y extrae los recursos de la máquina.</a:t>
          </a:r>
          <a:endParaRPr lang="en-US" sz="1500" kern="1200" dirty="0"/>
        </a:p>
      </dsp:txBody>
      <dsp:txXfrm>
        <a:off x="1791745" y="840284"/>
        <a:ext cx="3949788" cy="1551294"/>
      </dsp:txXfrm>
    </dsp:sp>
    <dsp:sp modelId="{0DA86AA7-43AE-4EB1-B031-5CF31D049A1A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CDB17-4D11-4F13-B0F7-02303BFE49DD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CFA5-DD2D-4F3A-9DB8-24CB3EDD8B53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En </a:t>
          </a:r>
          <a:r>
            <a:rPr lang="es-ES" sz="1500" b="1" kern="1200"/>
            <a:t>la nube </a:t>
          </a:r>
          <a:r>
            <a:rPr lang="es-ES" sz="1500" kern="1200"/>
            <a:t>los recursos virtuales se asignan a grupos centralizados, se obtiene un control administrativo sobre la infraestructura, las plataformas, las aplicaciones y los datos que se utilizarán en la nube.</a:t>
          </a:r>
          <a:endParaRPr lang="en-US" sz="1500" kern="1200"/>
        </a:p>
      </dsp:txBody>
      <dsp:txXfrm>
        <a:off x="1791745" y="2779403"/>
        <a:ext cx="3949788" cy="155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EAC4801-32C5-4E5A-A3CB-AF852F533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D686BD-A7BE-47EA-BD13-2F451A580F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FD45-281D-47D1-AE79-47A95ED6FDA9}" type="datetimeFigureOut">
              <a:rPr lang="es-ES" smtClean="0"/>
              <a:t>14/08/2021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9DA2F5-9581-4BB0-B903-7D02187EB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CA6944-88AA-4A8E-8155-6CE75AB438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932F-981D-46CF-A857-76FA071053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702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42C31-BA9A-4743-ABF9-03161CC0510E}" type="datetimeFigureOut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3F996-8C3B-44E4-9424-CF803268F5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240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3F996-8C3B-44E4-9424-CF803268F5E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23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138B5CC4-80BF-4138-A66D-64AAD5868F5F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582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B4A4DD-5443-4816-87AC-06BA466BE74E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25440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B4A4DD-5443-4816-87AC-06BA466BE74E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9776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B4A4DD-5443-4816-87AC-06BA466BE74E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31986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B4A4DD-5443-4816-87AC-06BA466BE74E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87863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B4A4DD-5443-4816-87AC-06BA466BE74E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73967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B4A4DD-5443-4816-87AC-06BA466BE74E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189620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4DFFD-9A1C-4BD7-9C8B-D1079610775F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58E6DE-CE72-430F-8918-CF267014E0AA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807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B4A4DD-5443-4816-87AC-06BA466BE74E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87611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81E955-0C7E-4D30-A54A-76DA91BEFB2D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127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96DA65-0D50-4938-926B-CB59AD42F82B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635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F4134F-C201-4796-B7EA-3FBD1E448D01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1417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FCAE9E-A9FC-4BFD-99F1-36D06EDDF931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571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10081F-EB52-44D0-A22D-7C94CF6BFE29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822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454C4F-8D12-4406-9FEA-E4E884D24F96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346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B4A4DD-5443-4816-87AC-06BA466BE74E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05356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BB4A4DD-5443-4816-87AC-06BA466BE74E}" type="datetime1">
              <a:rPr lang="es-ES" noProof="0" smtClean="0"/>
              <a:t>14/08/2021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4492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teclado de computadora&#10;&#10;Descripción generada automáticamente con confianza media">
            <a:extLst>
              <a:ext uri="{FF2B5EF4-FFF2-40B4-BE49-F238E27FC236}">
                <a16:creationId xmlns:a16="http://schemas.microsoft.com/office/drawing/2014/main" id="{0F4072AF-7698-4B4F-99E8-401B7991C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583" b="31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/>
              <a:t>Software de </a:t>
            </a:r>
            <a:r>
              <a:rPr lang="en-US" err="1"/>
              <a:t>virtualización</a:t>
            </a:r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Juan Monroy Sierra</a:t>
            </a:r>
          </a:p>
          <a:p>
            <a:pPr rtl="0">
              <a:spcAft>
                <a:spcPts val="600"/>
              </a:spcAft>
            </a:pPr>
            <a:r>
              <a:rPr lang="es-ES"/>
              <a:t>Nicolas Piñeros Campo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6934" y="808055"/>
            <a:ext cx="8643211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300" b="1" dirty="0"/>
              <a:t>¿</a:t>
            </a:r>
            <a:r>
              <a:rPr lang="en-US" sz="2300" b="1" dirty="0" err="1"/>
              <a:t>Qué</a:t>
            </a:r>
            <a:r>
              <a:rPr lang="en-US" sz="2300" b="1" dirty="0"/>
              <a:t> similitudes o </a:t>
            </a:r>
            <a:r>
              <a:rPr lang="en-US" sz="2300" b="1" dirty="0" err="1"/>
              <a:t>diferencias</a:t>
            </a:r>
            <a:r>
              <a:rPr lang="en-US" sz="2300" b="1" dirty="0"/>
              <a:t> </a:t>
            </a:r>
            <a:r>
              <a:rPr lang="en-US" sz="2300" b="1" dirty="0" err="1"/>
              <a:t>existen</a:t>
            </a:r>
            <a:r>
              <a:rPr lang="en-US" sz="2300" b="1" dirty="0"/>
              <a:t> entre las </a:t>
            </a:r>
            <a:r>
              <a:rPr lang="en-US" sz="2300" b="1" dirty="0" err="1"/>
              <a:t>máquinas</a:t>
            </a:r>
            <a:r>
              <a:rPr lang="en-US" sz="2300" b="1" dirty="0"/>
              <a:t> </a:t>
            </a:r>
            <a:r>
              <a:rPr lang="en-US" sz="2300" b="1" dirty="0" err="1"/>
              <a:t>virtuales</a:t>
            </a:r>
            <a:r>
              <a:rPr lang="en-US" sz="2300" b="1" dirty="0"/>
              <a:t> y los </a:t>
            </a:r>
            <a:r>
              <a:rPr lang="en-US" sz="2300" b="1" dirty="0" err="1"/>
              <a:t>contenedores</a:t>
            </a:r>
            <a:r>
              <a:rPr lang="en-US" sz="2300" b="1" dirty="0"/>
              <a:t>?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DE7496-36BC-497D-98FA-5F5BFF7CA0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672792" y="2883443"/>
            <a:ext cx="8171619" cy="31665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188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¿Qué son los hipervisores?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Conocido como monitor de máquinas virtuales(VMM)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 Es un proceso que crea y ejecuta máquinas virtuales (VM)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  <p:pic>
        <p:nvPicPr>
          <p:cNvPr id="1026" name="Picture 2" descr="El software de la máquina virtual del hipervisor de computación en la nube  se convierte en un orador profesional, ángulo, empresa png | PNGEgg">
            <a:extLst>
              <a:ext uri="{FF2B5EF4-FFF2-40B4-BE49-F238E27FC236}">
                <a16:creationId xmlns:a16="http://schemas.microsoft.com/office/drawing/2014/main" id="{B5FED20C-37AD-4676-8E5E-BD7C5CAE0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t="14533" r="6860" b="14178"/>
          <a:stretch/>
        </p:blipFill>
        <p:spPr bwMode="auto">
          <a:xfrm>
            <a:off x="5289752" y="1680513"/>
            <a:ext cx="6095593" cy="33347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Enrutador inalámbrico contorno">
            <a:extLst>
              <a:ext uri="{FF2B5EF4-FFF2-40B4-BE49-F238E27FC236}">
                <a16:creationId xmlns:a16="http://schemas.microsoft.com/office/drawing/2014/main" id="{6C7E3538-47C3-4479-9EBA-208232E39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9752" y="620336"/>
            <a:ext cx="914400" cy="914400"/>
          </a:xfrm>
          <a:prstGeom prst="rect">
            <a:avLst/>
          </a:prstGeom>
        </p:spPr>
      </p:pic>
      <p:pic>
        <p:nvPicPr>
          <p:cNvPr id="11" name="Gráfico 10" descr="Enrutador inalámbrico contorno">
            <a:extLst>
              <a:ext uri="{FF2B5EF4-FFF2-40B4-BE49-F238E27FC236}">
                <a16:creationId xmlns:a16="http://schemas.microsoft.com/office/drawing/2014/main" id="{9AA3AF7C-3F61-41F5-8F9F-56FAC9E94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112" y="50805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333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¿</a:t>
            </a:r>
            <a:r>
              <a:rPr lang="en-US" sz="3100" b="1" dirty="0" err="1"/>
              <a:t>Cómo</a:t>
            </a:r>
            <a:r>
              <a:rPr lang="en-US" sz="3100" b="1" dirty="0"/>
              <a:t> se </a:t>
            </a:r>
            <a:r>
              <a:rPr lang="en-US" sz="3100" b="1" dirty="0" err="1"/>
              <a:t>clasifican</a:t>
            </a:r>
            <a:r>
              <a:rPr lang="en-US" sz="3100" b="1" dirty="0"/>
              <a:t>? ¿</a:t>
            </a:r>
            <a:r>
              <a:rPr lang="en-US" sz="3100" b="1" dirty="0" err="1"/>
              <a:t>Qué</a:t>
            </a:r>
            <a:r>
              <a:rPr lang="en-US" sz="3100" b="1" dirty="0"/>
              <a:t> </a:t>
            </a:r>
            <a:r>
              <a:rPr lang="en-US" sz="3100" b="1" dirty="0" err="1"/>
              <a:t>características</a:t>
            </a:r>
            <a:r>
              <a:rPr lang="en-US" sz="3100" b="1" dirty="0"/>
              <a:t> </a:t>
            </a:r>
            <a:r>
              <a:rPr lang="en-US" sz="3100" b="1" dirty="0" err="1"/>
              <a:t>tienen</a:t>
            </a:r>
            <a:r>
              <a:rPr lang="en-US" sz="3100" b="1" dirty="0"/>
              <a:t>?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02178" y="278974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1" dirty="0"/>
              <a:t>Primer </a:t>
            </a:r>
            <a:r>
              <a:rPr lang="en-US" b="1" dirty="0" err="1"/>
              <a:t>tipo</a:t>
            </a:r>
            <a:r>
              <a:rPr lang="en-US" b="1" dirty="0"/>
              <a:t> </a:t>
            </a:r>
            <a:r>
              <a:rPr lang="en-US" b="1" dirty="0" err="1"/>
              <a:t>hipervisor</a:t>
            </a:r>
            <a:r>
              <a:rPr lang="en-US" b="1" dirty="0"/>
              <a:t> bare-metal. 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Son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conocidos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hipervisores</a:t>
            </a:r>
            <a:r>
              <a:rPr lang="en-US" dirty="0"/>
              <a:t> </a:t>
            </a:r>
            <a:r>
              <a:rPr lang="en-US" dirty="0" err="1"/>
              <a:t>nativos</a:t>
            </a:r>
            <a:r>
              <a:rPr lang="en-US" dirty="0"/>
              <a:t> y </a:t>
            </a:r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lo son Oracle VM Server, Xen y Microsoft – Hyper – V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 descr="Software de Virtualización – GiBytec – Game &amp;amp; Tech">
            <a:extLst>
              <a:ext uri="{FF2B5EF4-FFF2-40B4-BE49-F238E27FC236}">
                <a16:creationId xmlns:a16="http://schemas.microsoft.com/office/drawing/2014/main" id="{171F2ADE-FA1F-4B5C-BC87-86204FC20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366817"/>
            <a:ext cx="6095593" cy="396213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9275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¿</a:t>
            </a:r>
            <a:r>
              <a:rPr lang="en-US" sz="3100" b="1" dirty="0" err="1"/>
              <a:t>Cómo</a:t>
            </a:r>
            <a:r>
              <a:rPr lang="en-US" sz="3100" b="1" dirty="0"/>
              <a:t> se </a:t>
            </a:r>
            <a:r>
              <a:rPr lang="en-US" sz="3100" b="1" dirty="0" err="1"/>
              <a:t>clasifican</a:t>
            </a:r>
            <a:r>
              <a:rPr lang="en-US" sz="3100" b="1" dirty="0"/>
              <a:t>? ¿</a:t>
            </a:r>
            <a:r>
              <a:rPr lang="en-US" sz="3100" b="1" dirty="0" err="1"/>
              <a:t>Qué</a:t>
            </a:r>
            <a:r>
              <a:rPr lang="en-US" sz="3100" b="1" dirty="0"/>
              <a:t> </a:t>
            </a:r>
            <a:r>
              <a:rPr lang="en-US" sz="3100" b="1" dirty="0" err="1"/>
              <a:t>características</a:t>
            </a:r>
            <a:r>
              <a:rPr lang="en-US" sz="3100" b="1" dirty="0"/>
              <a:t> </a:t>
            </a:r>
            <a:r>
              <a:rPr lang="en-US" sz="3100" b="1" dirty="0" err="1"/>
              <a:t>tienen</a:t>
            </a:r>
            <a:r>
              <a:rPr lang="en-US" sz="3100" b="1" dirty="0"/>
              <a:t>?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02178" y="250907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1" dirty="0"/>
              <a:t>Segundo </a:t>
            </a:r>
            <a:r>
              <a:rPr lang="en-US" b="1" dirty="0" err="1"/>
              <a:t>tipo</a:t>
            </a:r>
            <a:r>
              <a:rPr lang="en-US" b="1" dirty="0"/>
              <a:t> hosted</a:t>
            </a: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operativo</a:t>
            </a:r>
            <a:r>
              <a:rPr lang="en-US" dirty="0"/>
              <a:t>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anfitrión</a:t>
            </a:r>
            <a:r>
              <a:rPr lang="en-US" dirty="0"/>
              <a:t> se </a:t>
            </a:r>
            <a:r>
              <a:rPr lang="en-US" dirty="0" err="1"/>
              <a:t>ejecuta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hardware </a:t>
            </a:r>
            <a:r>
              <a:rPr lang="en-US" dirty="0" err="1"/>
              <a:t>mientras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operativo</a:t>
            </a:r>
            <a:r>
              <a:rPr lang="en-US" dirty="0"/>
              <a:t>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invitado</a:t>
            </a:r>
            <a:r>
              <a:rPr lang="en-US" dirty="0"/>
              <a:t> </a:t>
            </a:r>
            <a:r>
              <a:rPr lang="en-US" dirty="0" err="1"/>
              <a:t>funcionara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100" name="Picture 4" descr="Software de Virtualización – GiBytec – Game &amp;amp; Tech">
            <a:extLst>
              <a:ext uri="{FF2B5EF4-FFF2-40B4-BE49-F238E27FC236}">
                <a16:creationId xmlns:a16="http://schemas.microsoft.com/office/drawing/2014/main" id="{D1541ACB-EB75-4D6A-B482-D0C0CCD95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770650"/>
            <a:ext cx="6095593" cy="315446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305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2">
            <a:extLst>
              <a:ext uri="{FF2B5EF4-FFF2-40B4-BE49-F238E27FC236}">
                <a16:creationId xmlns:a16="http://schemas.microsoft.com/office/drawing/2014/main" id="{FA4A8332-6151-481A-9DEC-D3D2FA1A2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59709" y="4466824"/>
            <a:ext cx="5700416" cy="14128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/>
              <a:t>Arquitectura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1A4634-CF00-456C-BBEC-CEAAAAD0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0EFC584-AC34-453E-8A9C-7BEB89F6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E9C08F-794C-4E4D-AFF0-0A985895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1C99F1A-BB7C-49E1-98CF-DE2892091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3B542F9-2D05-417C-A7AD-7AFFB7E0B0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FF1997A-17D4-4819-9FC2-B884E3104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21503FF-7286-464B-8630-3BA09AB8D0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A67DC0-D5C3-472C-AEAD-035EED2C6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A07BA38-40D5-4536-B326-48FBBFA10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6D5E409-3A71-49C0-95CE-D1538BDE0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70021DA-07B9-4496-8207-A757FAB41D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B27B1A5-5C41-4BC2-9105-D39F5E0C4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5B4BDD0-9FB4-452D-A638-BFD7F32AAC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F1E199-162B-4EAA-B5F7-D9163A1FF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0AE6598-0863-406C-ADA1-A77503262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3371116-3488-4DB2-A304-1F3C5928D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908A675-2DB3-443D-9FD0-66C85E1CE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C278961-7F1D-429D-BEBE-98973C70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ADF9F0-31DE-49C4-924E-888A58F0A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107732-E440-421D-976A-BD8673768F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60366E1-EC44-4EFF-A8C6-ECDE627CB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9A78416-2D8B-4B20-98C8-1029FD4603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7BE981C-5C80-4E13-9FD8-B35455F75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8F430D8-931C-4E93-9D8C-1357AD8DB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4C41E18-8B54-480B-83D8-8176A0539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FC2AFA4-1C48-4D20-8B9F-8EEA48F3D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156742D-7511-44F3-BB8C-4F52C41B9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F5B4A8E-5A92-468F-AFA9-29EE21CAB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B1B3F74-161B-4BC9-9E53-04EAF4762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D4E709A-22B5-40DA-96AF-AC16C377B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CE75552-806C-4FF6-A5C3-3B8DEA629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1B20381-8B16-4D78-9E15-1D8ED59DD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0C44C95-4178-4E32-BB3A-33475943A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E41B3A-EEFE-4CB9-872E-414F7958D5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2922CEA-12B3-483F-9178-4C62B3CF2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5F6A6-C06F-42AE-9FBD-4B3BCB4AC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61ED679-2530-4361-B95B-B05F1C941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35C9826-4C9B-4A12-BC07-700ACCD40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C2E88E6-BE2E-4523-962A-86D55D7D1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27BAF17-D38B-4F1C-B564-BC3B5E5A8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FDD6921-0E35-49D0-B71C-28BBA4375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955FA46-DEA3-469F-B77D-93DC5E266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669F542-38C0-48F1-8AAC-2969D20A5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710B796-9CE4-4EB4-BF7F-11851B718E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C0281A4-7AF1-4013-837D-31C95EEEC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EDB2E49-0514-48F8-BC6A-83DE95F11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B2B6D20-7D59-4DF1-BFD3-A4C5708CF7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B00B150-B796-4C5C-AC31-98D060282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89CD9D5-F74D-4CE0-9C43-EC23B0397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C1AB5F8-6407-403F-B281-8B192B383F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C7BFA8A-97EA-4088-A90E-A902C03F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D2DC1CD-8EC5-4976-ADEB-2E06164C09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277F67-4C66-4421-AE77-90895E80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E05E8F7-5B28-4E47-924C-90D8456CD7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A85ACD6-DBB1-401A-BBBA-003F9B77A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B2C7E58-C86A-4951-B94C-D73FA7FDA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02D4B54-E8D9-4A8E-A8AF-D0BA9FDC4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90138EB-1F72-421B-AEFA-A56128397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F559951-B6A6-4E50-BC91-2E2C2D55F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77725C9-CDB3-41D2-AFD0-4BFC5F908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C36F5EB-F912-43CE-8DBF-86CBC786C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5FAFC1-CD70-4F35-BEAC-92156D10F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54F09C1-35B1-4C5D-AFCE-0FF5E43349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3EF58D0-8110-451E-82EC-9D42493F17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014D619-9F4F-484E-B941-8476F8B1B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2C3904F-B896-45BD-B89B-F91A95535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C857C33-5660-41D2-85EF-8DF89C7A1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D37B5DF-F507-4477-BDDA-A16D866039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2059CCF-A142-4899-9CB2-96989FDB0C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54F23F-3CCE-4230-9450-7E0F57C832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A327725-CC82-4EC4-BC62-404DF8C928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43BC259-8300-4DA0-B0F4-9D4F96A76A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87A259-7B5F-4BB1-ACBB-9F8AFE340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D793FA1-D76B-4059-9FC6-4A43614CD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5E1101-60DE-4A2E-83CB-F2120F3EE8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FC297E9-5BAF-4DFE-98C5-D210C07A6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088415C-6522-4AB4-8D73-0BEFB4E71B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CD617DB-B3D3-4213-A9DD-8BA7932B1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450E7E0-1ACD-47BB-9687-C3FBFEEE8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595F51C-2E95-4044-B3D8-A2F596443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87D73B1-3A33-491F-BA89-51B283910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95254C2-D999-4DA6-B2B4-40BD63A64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18"/>
          <a:stretch/>
        </p:blipFill>
        <p:spPr>
          <a:xfrm>
            <a:off x="6080591" y="-2008"/>
            <a:ext cx="4787317" cy="3415082"/>
          </a:xfrm>
          <a:custGeom>
            <a:avLst/>
            <a:gdLst/>
            <a:ahLst/>
            <a:cxnLst/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3710393-C767-43F2-8FBD-DFC6C6DE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4BFFD1D-EF0D-48A3-9398-5E7B3768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689353F2-B99A-4264-BFDB-C10D8AD9C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F98F031-719D-4CBA-9C8B-E0A16DED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F0BF977-B855-4AE5-99C3-F8550048EA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05AF72D-9C25-41BB-AFCB-D81AB9F0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409F544-D26B-4B8D-A0B1-2B69366CA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140E36F-2ED8-4E26-A0A6-22A45C16F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0B721E5-9AB8-40F1-B00D-61675608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09CFBE9-3E08-47A9-B687-16CF8470F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45ECBDB-CBEA-4FE2-9E19-DE507EB6A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1074F87-299E-4574-9457-E4F77FCE1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E00CA3D-9F09-45AE-A510-200EA63E7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3163250-DF2D-468F-B58F-00BAA42AA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81CDB55-0C2A-4128-AFAE-E4E44AF7A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1A5269C-2089-465D-A3AE-65A3CE6CBB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819BCAD-CAB9-4FE6-9F21-B85071FB5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B5EC56C-C8D8-4050-A2D1-B7B3FCCAA1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4491DEA-A55D-4C28-8AA6-9691A9A62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3D2A244-B4BB-40E3-B23C-5A15E1136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00BE7D9-15CD-4F76-8597-011B589BD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2903E31-22BB-47A0-BDF6-353CA627E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8FBC987-7B23-444C-9FC8-ADF3DB98A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BD496B3-1F2A-4819-87F8-C5495A4478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8223F66-B81A-4BA8-898A-9296BA771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4F6E2F1-3B98-4D0D-A2CC-CD3D34022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B0DE108-EDF9-4067-B14D-3F17C4178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055FFCF-CA93-4598-B922-5EA119443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7523144-7D36-41B0-86AA-C3B35B13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D512F63-F2C0-48C7-82E7-2A84D3F29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99DBCA8-4345-4F25-8A39-13AFB2301B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E38C341-8388-4F81-8CBC-B056FC5B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D20619E-EAE0-4725-B705-3D96E4F2BC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098F849-CF8B-4E75-97B7-14CB4C0AEE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BDDB4DD-24C7-4C8F-BE07-DC216C48D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6E2ABB4-F943-4C41-B285-49F7197BB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03E42AE-9861-4212-A16A-678589A4A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5CD4731-613E-42C2-A908-A29E0AF020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1001F03-2B3E-4023-8260-E9EA19376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7702AAD-5D5B-43DA-8A9F-6221A6FBB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6E0DD68-D9E9-4561-8866-9A2D4C773F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7220253-1375-4EAE-9C85-48074FA20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AEA6172-DD83-42B0-A5F8-EF4B4CC9E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3A7DA82-BA46-4425-BD0B-179C4381EB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B050357-22AB-495E-B0C2-817819D20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5872618-FD07-41C6-A602-6BA800CA8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60EBF58-84D1-4B32-9EC8-DF37EB906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6BFE94F-474A-453D-AE3A-E4D9D48B0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B3DA309-9228-4CBE-874D-94C7DDF02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5109F74-E11C-47CD-8176-A40CB370C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E8D113C-6520-46F0-95D7-D91F597A6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B703F40-0099-48A5-B79D-D7FF353A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6DEE307-85EF-4D2A-A1B3-A8D009DE45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600D9A5-388A-4962-914B-1E57A004C8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1D8C77F-83F8-4142-8766-2CDD2E28E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214FE36-2FD1-49AD-AA59-F50D2BAB0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59FD549-6C27-406B-8154-0FEEC74C2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BBFD3F1-CDDE-47A0-89AD-80663926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AFA091-C2EE-45A9-9D47-6641B3D009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87CC879-926F-4955-AB23-62E0F3B6A4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E6EA0EB-77AA-4D8F-A1C9-F0AFA039F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EDD9179-D665-453B-8A0D-C8AB1577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BC4C827-7F4E-4E60-A479-6CCAAC82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8DAB12A-BCD3-43ED-A83B-A624D1665F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0401A41-60CB-4425-AA21-70CDEE8B2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7DB940E-119E-46EA-8B0D-8048C979B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F999AF0-B77A-4AA0-9E7F-42E13BE7D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C14ECD8-D20A-4BB6-BF51-7CD2AF473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1E0E2E8-C70C-4BAC-AB01-192030B0E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A03B16D-75A6-46C2-94F8-7606F808B6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3410BDA-E31B-490A-B7C8-351F2FE9B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43741A8F-ACE2-4F43-8F65-B04C4E633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EB9D00F-067B-4545-AC39-D92652216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8D5F767-383B-4436-BEEA-66F30CAC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9361825-C629-4530-AE2C-7FC66CDDD6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EE53B6E-474F-4D28-87BC-DB5811B9F0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763B8F6-C347-40A9-B37B-4EECA3970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C178CC7-64D9-4B97-B662-2114AEB8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F746BDD-0A58-475C-88FC-C6DA717AE9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D7FA4519-C611-4777-AED5-EDDBCFDC1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6E45A983-6315-4DD7-9BB6-1F68AF308D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5FCA867F-6B2A-4332-98E3-F69F2377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06939764-DD85-4448-ABFB-95EB9E675D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93" r="26113"/>
          <a:stretch/>
        </p:blipFill>
        <p:spPr>
          <a:xfrm>
            <a:off x="-2334" y="-284470"/>
            <a:ext cx="5441859" cy="565493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7" name="CuadroTexto 6"/>
          <p:cNvSpPr txBox="1"/>
          <p:nvPr/>
        </p:nvSpPr>
        <p:spPr>
          <a:xfrm>
            <a:off x="6080591" y="3071566"/>
            <a:ext cx="4787317" cy="3415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1300" b="1">
                <a:solidFill>
                  <a:srgbClr val="FFFFFF"/>
                </a:solidFill>
              </a:rPr>
              <a:t>Arquitectura </a:t>
            </a:r>
            <a:r>
              <a:rPr lang="es-ES" sz="1300" b="1" err="1">
                <a:solidFill>
                  <a:srgbClr val="FFFFFF"/>
                </a:solidFill>
              </a:rPr>
              <a:t>Hosted</a:t>
            </a:r>
            <a:r>
              <a:rPr lang="es-ES" sz="1300" b="1">
                <a:solidFill>
                  <a:srgbClr val="FFFFFF"/>
                </a:solidFill>
              </a:rPr>
              <a:t>:</a:t>
            </a:r>
            <a:endParaRPr lang="es-ES" sz="130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2334" y="5089447"/>
            <a:ext cx="5441859" cy="56549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1300" b="1" dirty="0">
                <a:solidFill>
                  <a:srgbClr val="FFFFFF"/>
                </a:solidFill>
              </a:rPr>
              <a:t>Arquitectura </a:t>
            </a:r>
            <a:r>
              <a:rPr lang="es-ES" sz="1300" b="1" dirty="0" err="1">
                <a:solidFill>
                  <a:srgbClr val="FFFFFF"/>
                </a:solidFill>
              </a:rPr>
              <a:t>Unhosted</a:t>
            </a:r>
            <a:r>
              <a:rPr lang="es-ES" sz="1300" b="1" dirty="0">
                <a:solidFill>
                  <a:srgbClr val="FFFFFF"/>
                </a:solidFill>
              </a:rPr>
              <a:t>:</a:t>
            </a:r>
            <a:endParaRPr lang="es-ES" sz="13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s-ES" sz="1300" dirty="0">
                <a:solidFill>
                  <a:srgbClr val="FFFFFF"/>
                </a:solidFill>
              </a:rPr>
              <a:t> </a:t>
            </a:r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dirty="0">
                <a:solidFill>
                  <a:srgbClr val="FFFFFF"/>
                </a:solidFill>
              </a:rPr>
              <a:t>¿</a:t>
            </a:r>
            <a:r>
              <a:rPr lang="en-US" sz="3300" b="1" dirty="0" err="1">
                <a:solidFill>
                  <a:srgbClr val="FFFFFF"/>
                </a:solidFill>
              </a:rPr>
              <a:t>Qué</a:t>
            </a:r>
            <a:r>
              <a:rPr lang="en-US" sz="3300" b="1" dirty="0">
                <a:solidFill>
                  <a:srgbClr val="FFFFFF"/>
                </a:solidFill>
              </a:rPr>
              <a:t> </a:t>
            </a:r>
            <a:r>
              <a:rPr lang="en-US" sz="3300" b="1" dirty="0" err="1">
                <a:solidFill>
                  <a:srgbClr val="FFFFFF"/>
                </a:solidFill>
              </a:rPr>
              <a:t>diferencia</a:t>
            </a:r>
            <a:r>
              <a:rPr lang="en-US" sz="3300" b="1" dirty="0">
                <a:solidFill>
                  <a:srgbClr val="FFFFFF"/>
                </a:solidFill>
              </a:rPr>
              <a:t> </a:t>
            </a:r>
            <a:r>
              <a:rPr lang="en-US" sz="3300" b="1" dirty="0" err="1">
                <a:solidFill>
                  <a:srgbClr val="FFFFFF"/>
                </a:solidFill>
              </a:rPr>
              <a:t>existe</a:t>
            </a:r>
            <a:r>
              <a:rPr lang="en-US" sz="3300" b="1" dirty="0">
                <a:solidFill>
                  <a:srgbClr val="FFFFFF"/>
                </a:solidFill>
              </a:rPr>
              <a:t> entre </a:t>
            </a:r>
            <a:r>
              <a:rPr lang="en-US" sz="3300" b="1" dirty="0" err="1">
                <a:solidFill>
                  <a:srgbClr val="FFFFFF"/>
                </a:solidFill>
              </a:rPr>
              <a:t>montar</a:t>
            </a:r>
            <a:r>
              <a:rPr lang="en-US" sz="3300" b="1" dirty="0">
                <a:solidFill>
                  <a:srgbClr val="FFFFFF"/>
                </a:solidFill>
              </a:rPr>
              <a:t> un </a:t>
            </a:r>
            <a:r>
              <a:rPr lang="en-US" sz="3300" b="1" dirty="0" err="1">
                <a:solidFill>
                  <a:srgbClr val="FFFFFF"/>
                </a:solidFill>
              </a:rPr>
              <a:t>hipervisor</a:t>
            </a:r>
            <a:r>
              <a:rPr lang="en-US" sz="3300" b="1" dirty="0">
                <a:solidFill>
                  <a:srgbClr val="FFFFFF"/>
                </a:solidFill>
              </a:rPr>
              <a:t> </a:t>
            </a:r>
            <a:r>
              <a:rPr lang="en-US" sz="3300" b="1" dirty="0" err="1">
                <a:solidFill>
                  <a:srgbClr val="FFFFFF"/>
                </a:solidFill>
              </a:rPr>
              <a:t>en</a:t>
            </a:r>
            <a:r>
              <a:rPr lang="en-US" sz="3300" b="1" dirty="0">
                <a:solidFill>
                  <a:srgbClr val="FFFFFF"/>
                </a:solidFill>
              </a:rPr>
              <a:t> un </a:t>
            </a:r>
            <a:r>
              <a:rPr lang="en-US" sz="3300" b="1" dirty="0" err="1">
                <a:solidFill>
                  <a:srgbClr val="FFFFFF"/>
                </a:solidFill>
              </a:rPr>
              <a:t>computador</a:t>
            </a:r>
            <a:r>
              <a:rPr lang="en-US" sz="3300" b="1" dirty="0">
                <a:solidFill>
                  <a:srgbClr val="FFFFFF"/>
                </a:solidFill>
              </a:rPr>
              <a:t> de </a:t>
            </a:r>
            <a:r>
              <a:rPr lang="en-US" sz="3300" b="1" dirty="0" err="1">
                <a:solidFill>
                  <a:srgbClr val="FFFFFF"/>
                </a:solidFill>
              </a:rPr>
              <a:t>escritorio</a:t>
            </a:r>
            <a:r>
              <a:rPr lang="en-US" sz="3300" b="1" dirty="0">
                <a:solidFill>
                  <a:srgbClr val="FFFFFF"/>
                </a:solidFill>
              </a:rPr>
              <a:t>, un </a:t>
            </a:r>
            <a:r>
              <a:rPr lang="en-US" sz="3300" b="1" dirty="0" err="1">
                <a:solidFill>
                  <a:srgbClr val="FFFFFF"/>
                </a:solidFill>
              </a:rPr>
              <a:t>servidor</a:t>
            </a:r>
            <a:r>
              <a:rPr lang="en-US" sz="3300" b="1" dirty="0">
                <a:solidFill>
                  <a:srgbClr val="FFFFFF"/>
                </a:solidFill>
              </a:rPr>
              <a:t> local o </a:t>
            </a:r>
            <a:r>
              <a:rPr lang="en-US" sz="3300" b="1" dirty="0" err="1">
                <a:solidFill>
                  <a:srgbClr val="FFFFFF"/>
                </a:solidFill>
              </a:rPr>
              <a:t>en</a:t>
            </a:r>
            <a:r>
              <a:rPr lang="en-US" sz="3300" b="1" dirty="0">
                <a:solidFill>
                  <a:srgbClr val="FFFFFF"/>
                </a:solidFill>
              </a:rPr>
              <a:t> la </a:t>
            </a:r>
            <a:r>
              <a:rPr lang="en-US" sz="3300" b="1" dirty="0" err="1">
                <a:solidFill>
                  <a:srgbClr val="FFFFFF"/>
                </a:solidFill>
              </a:rPr>
              <a:t>nube</a:t>
            </a:r>
            <a:r>
              <a:rPr lang="en-US" sz="3300" b="1" dirty="0">
                <a:solidFill>
                  <a:srgbClr val="FFFFFF"/>
                </a:solidFill>
              </a:rPr>
              <a:t>? 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A72B4CFB-EDC4-4037-94D5-F848345FD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178249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22023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71" y="351591"/>
            <a:ext cx="11451773" cy="1485900"/>
          </a:xfrm>
        </p:spPr>
        <p:txBody>
          <a:bodyPr>
            <a:normAutofit/>
          </a:bodyPr>
          <a:lstStyle/>
          <a:p>
            <a:r>
              <a:rPr lang="es-ES" sz="2800" b="1" dirty="0"/>
              <a:t>Ejemplos de software de virtualización. 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 flipH="1">
            <a:off x="952500" y="1599497"/>
            <a:ext cx="49943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Nombre: </a:t>
            </a:r>
            <a:r>
              <a:rPr lang="es-ES" sz="2000" dirty="0"/>
              <a:t>VMWARE </a:t>
            </a:r>
          </a:p>
          <a:p>
            <a:endParaRPr lang="es-ES" sz="2000" dirty="0"/>
          </a:p>
          <a:p>
            <a:r>
              <a:rPr lang="es-ES" sz="2000" b="1" dirty="0"/>
              <a:t>Casa de Desarrollo: </a:t>
            </a:r>
            <a:r>
              <a:rPr lang="es-ES" sz="2000" dirty="0"/>
              <a:t>EMC </a:t>
            </a:r>
            <a:r>
              <a:rPr lang="es-ES" sz="2000" dirty="0" err="1"/>
              <a:t>Corporation</a:t>
            </a:r>
            <a:r>
              <a:rPr lang="es-ES" sz="2000" dirty="0"/>
              <a:t> </a:t>
            </a:r>
          </a:p>
          <a:p>
            <a:endParaRPr lang="es-ES" sz="2000" dirty="0"/>
          </a:p>
          <a:p>
            <a:r>
              <a:rPr lang="es-ES" sz="2000" b="1" dirty="0"/>
              <a:t>Sistemas Operativos sobre el que se Instala: </a:t>
            </a:r>
            <a:r>
              <a:rPr lang="es-ES" sz="2000" dirty="0"/>
              <a:t>Windows, Linux y </a:t>
            </a:r>
            <a:r>
              <a:rPr lang="es-ES" sz="2000" dirty="0" err="1"/>
              <a:t>MacOs</a:t>
            </a:r>
            <a:r>
              <a:rPr lang="es-ES" sz="2000" dirty="0"/>
              <a:t> que corra procesadores de Intel </a:t>
            </a:r>
          </a:p>
          <a:p>
            <a:endParaRPr lang="es-ES" sz="2000" dirty="0"/>
          </a:p>
          <a:p>
            <a:endParaRPr lang="es-ES" sz="2000" dirty="0">
              <a:cs typeface="Calibri"/>
            </a:endParaRPr>
          </a:p>
          <a:p>
            <a:endParaRPr lang="en-US" sz="2000" dirty="0"/>
          </a:p>
        </p:txBody>
      </p:sp>
      <p:sp>
        <p:nvSpPr>
          <p:cNvPr id="7" name="Rectángulo 6"/>
          <p:cNvSpPr/>
          <p:nvPr/>
        </p:nvSpPr>
        <p:spPr>
          <a:xfrm>
            <a:off x="840371" y="1537064"/>
            <a:ext cx="4985657" cy="510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7032170" y="1537064"/>
            <a:ext cx="4985657" cy="510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5FFECB-DE43-48A1-81B7-A52E6FC95D88}"/>
              </a:ext>
            </a:extLst>
          </p:cNvPr>
          <p:cNvSpPr txBox="1"/>
          <p:nvPr/>
        </p:nvSpPr>
        <p:spPr>
          <a:xfrm flipH="1">
            <a:off x="7160894" y="1516108"/>
            <a:ext cx="482019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Nombre</a:t>
            </a:r>
            <a:r>
              <a:rPr lang="en-US" sz="2000" b="1" dirty="0"/>
              <a:t>: </a:t>
            </a:r>
            <a:r>
              <a:rPr lang="en-US" sz="2000" dirty="0"/>
              <a:t>VirtualBox </a:t>
            </a:r>
          </a:p>
          <a:p>
            <a:endParaRPr lang="en-US" sz="2000" dirty="0"/>
          </a:p>
          <a:p>
            <a:r>
              <a:rPr lang="en-US" sz="2000" b="1" dirty="0"/>
              <a:t>Casa de Desarrollo: </a:t>
            </a:r>
            <a:r>
              <a:rPr lang="en-US" sz="2000" dirty="0"/>
              <a:t>Oracle Corporation </a:t>
            </a:r>
          </a:p>
          <a:p>
            <a:endParaRPr lang="en-US" sz="2000" dirty="0"/>
          </a:p>
          <a:p>
            <a:r>
              <a:rPr lang="en-US" sz="2000" b="1" dirty="0" err="1"/>
              <a:t>Sistemas</a:t>
            </a:r>
            <a:r>
              <a:rPr lang="en-US" sz="2000" b="1" dirty="0"/>
              <a:t> </a:t>
            </a:r>
            <a:r>
              <a:rPr lang="en-US" sz="2000" b="1" dirty="0" err="1"/>
              <a:t>Operativos</a:t>
            </a:r>
            <a:r>
              <a:rPr lang="en-US" sz="2000" b="1" dirty="0"/>
              <a:t> </a:t>
            </a:r>
            <a:r>
              <a:rPr lang="en-US" sz="2000" b="1" dirty="0" err="1"/>
              <a:t>sobre</a:t>
            </a:r>
            <a:r>
              <a:rPr lang="en-US" sz="2000" b="1" dirty="0"/>
              <a:t> el que se </a:t>
            </a:r>
            <a:r>
              <a:rPr lang="en-US" sz="2000" b="1" dirty="0" err="1"/>
              <a:t>Instala</a:t>
            </a:r>
            <a:r>
              <a:rPr lang="en-US" sz="2000" b="1" dirty="0"/>
              <a:t>: </a:t>
            </a:r>
            <a:r>
              <a:rPr lang="en-US" sz="2000" dirty="0"/>
              <a:t>Windows, Linux, Macintosh y Solaris Hosts </a:t>
            </a:r>
          </a:p>
          <a:p>
            <a:endParaRPr lang="en-US" sz="2300" dirty="0"/>
          </a:p>
        </p:txBody>
      </p:sp>
      <p:pic>
        <p:nvPicPr>
          <p:cNvPr id="5122" name="Picture 2" descr="7 ventajas de virtualizar servidores con VMware">
            <a:extLst>
              <a:ext uri="{FF2B5EF4-FFF2-40B4-BE49-F238E27FC236}">
                <a16:creationId xmlns:a16="http://schemas.microsoft.com/office/drawing/2014/main" id="{2E957163-899B-4F15-BA3F-C22850C6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019550"/>
            <a:ext cx="3933248" cy="24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rtualBox 6.1, nueva versión de una de las mejores soluciones gratuitas  para virtualización - MuyComputer">
            <a:extLst>
              <a:ext uri="{FF2B5EF4-FFF2-40B4-BE49-F238E27FC236}">
                <a16:creationId xmlns:a16="http://schemas.microsoft.com/office/drawing/2014/main" id="{454E4863-9A04-4850-A0C6-FCCE85AB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888405"/>
            <a:ext cx="4373560" cy="26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8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¿Qué son los contenedores?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Son ambientes de ejecución que proveen a las aplicaciones. 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Los contenedores comparten el sistema operativo host, no necesitan arrancar un sistema operativo ni cargar bibliotecas. 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  <p:pic>
        <p:nvPicPr>
          <p:cNvPr id="4098" name="Picture 2" descr="Redes de Contenedores: Qué son, para qué sirven y cómo implementarl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633499"/>
            <a:ext cx="6095593" cy="342877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7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72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/>
              <a:t>Ejemplos de soluciones de contenedores</a:t>
            </a:r>
          </a:p>
        </p:txBody>
      </p:sp>
      <p:pic>
        <p:nvPicPr>
          <p:cNvPr id="6146" name="Picture 2" descr="Usando Volúmenes En Docker | RicardoGeek">
            <a:extLst>
              <a:ext uri="{FF2B5EF4-FFF2-40B4-BE49-F238E27FC236}">
                <a16:creationId xmlns:a16="http://schemas.microsoft.com/office/drawing/2014/main" id="{5D0028EE-3B7F-4424-B39E-AA9A1744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263" y="645517"/>
            <a:ext cx="4823440" cy="373816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itHub - lpmatos/deploy-ecs: ✔️ Simple project that help you deploy in AWS  ECS">
            <a:extLst>
              <a:ext uri="{FF2B5EF4-FFF2-40B4-BE49-F238E27FC236}">
                <a16:creationId xmlns:a16="http://schemas.microsoft.com/office/drawing/2014/main" id="{AFE0CE94-AEA6-4381-8326-64AA3FAC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5816" y="645517"/>
            <a:ext cx="3738166" cy="373816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21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155078-021E-49AB-8F30-C53CA1A5999D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316</Words>
  <Application>Microsoft Office PowerPoint</Application>
  <PresentationFormat>Panorámica</PresentationFormat>
  <Paragraphs>47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Software de virtualización</vt:lpstr>
      <vt:lpstr>¿Qué son los hipervisores? </vt:lpstr>
      <vt:lpstr>¿Cómo se clasifican? ¿Qué características tienen? </vt:lpstr>
      <vt:lpstr>¿Cómo se clasifican? ¿Qué características tienen? </vt:lpstr>
      <vt:lpstr>Arquitectura </vt:lpstr>
      <vt:lpstr>¿Qué diferencia existe entre montar un hipervisor en un computador de escritorio, un servidor local o en la nube? </vt:lpstr>
      <vt:lpstr>Ejemplos de software de virtualización. </vt:lpstr>
      <vt:lpstr>¿Qué son los contenedores? </vt:lpstr>
      <vt:lpstr>Ejemplos de soluciones de contenedores</vt:lpstr>
      <vt:lpstr>¿Qué similitudes o diferencias existen entre las máquinas virtuales y los contenedores?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2021-06-03T16:37:54Z</dcterms:created>
  <dcterms:modified xsi:type="dcterms:W3CDTF">2021-08-14T19:37:47Z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