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047-B0B5-220D-3C5F-B9C2CD5C9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91C24-6370-F7D8-C0F7-C4FFD04F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B53-E6B4-4BCC-ED2C-278D57D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FCC0-13E1-C1C4-9E35-9A7E6198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A488-DE28-F79F-0B08-459A331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D3A-AE3B-E34D-F95B-6287EDB9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076E3-0F55-4403-B4C5-808F540E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5406-88F9-E50A-464B-C818ACA2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D03B-2C4F-C7AC-C7A7-5AFCDD17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D917-D916-A009-35D8-AB2C1B1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31ABE-A285-E13F-C045-E83B16F1D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AA82-059F-BBC5-6C9C-922B88BD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C172-7491-C8A6-7754-CEA8E37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0883-2F94-AC5F-3206-76594B51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9A29-0752-28B1-7D97-79213702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63EA-C7A9-C230-31EB-758249F8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19C3-0F52-4ACF-7DBD-89EC6A18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E7A6-BBD8-E081-F7C4-0148EA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83BD-44C5-86A7-1D16-EA72656E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30C2-507B-41EA-DAD7-B6923682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C84F-FA04-B252-3061-F854D0A0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F7A0-A406-6A12-5067-EFC2FAEF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A190-5893-AB90-C14C-406494F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7EE1-8AE8-A3A6-7201-ED89F25E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367F-34CE-858A-A2D8-A08BF783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E32-BE1C-1BC3-4239-7A3659B9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C410-F956-29F2-2D7B-46AEFDF7D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44AA-D11B-9348-15B1-7B2775FC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1068-B821-F357-7A9A-BB713E7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D9E7-3718-4D07-CDAE-13E3AE81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F370-5BDE-71F2-1C79-71E3921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4650-4D88-C38F-67F2-0646FA1C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C34F-7450-42C6-EC4B-EC779294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C9E0-1932-F1AF-815A-A854002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493E6-7D76-7709-9220-31447991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C3B32-2B7B-6C93-E5B2-CED74B0D4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D1E63-F1F7-D262-6FF0-C725A76B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164EA-3B5B-E399-EB8D-F8CF9F65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E4B62-0A22-EF62-A409-11566B2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643D-8DF2-ED5A-DE44-D4B69113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408B5-1704-35CC-DC14-EAEB77F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D7DC1-3620-54AF-ADA2-2A3D387D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559DE-B508-C3CC-19BC-6A2C226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17DBA-E1F1-E218-334A-6AAE0D59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02B45-92FD-DFBD-72E2-D50CA912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0E9D-5555-7A06-55FF-CD52FBC8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719E-3C90-9278-6EAF-E48576A4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14CA-CD25-6576-DB98-E3ED2EAD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05CC7-628B-86F5-3F78-DBAFCAB7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DC1-F149-FACB-6BD4-270B85D5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1689-373C-8BC2-EC7C-7426A46F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9F67-B41C-8D2B-EF59-A672411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A84D-0F16-1320-A495-F883B80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D9C93-03DD-D906-6ECC-91AE724EE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016B1-0C44-424B-81F5-F6DFC795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E767-C158-0600-B854-6EA73247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EC24-5C46-2328-4128-6F92478A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1562-F5C2-9F90-35F8-0D85CF1F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9028D-4391-0D18-EFD6-593966F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1F21-C44E-48F0-AF48-FB957F44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5993-F985-738D-F0F2-55F6143B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153D-DF5D-404F-89EE-00A025CDED66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CA10-B7CA-7115-0B97-9E9B95906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2D6B-6E5B-7D84-01AB-859BC6154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C3D8-352A-EB44-B427-C7717FDE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784-A090-E02B-9320-8048F2F3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899"/>
          </a:xfrm>
        </p:spPr>
        <p:txBody>
          <a:bodyPr>
            <a:normAutofit/>
          </a:bodyPr>
          <a:lstStyle/>
          <a:p>
            <a:r>
              <a:rPr lang="en-US" sz="7200" dirty="0" err="1"/>
              <a:t>Biometeorología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B0F6E-D669-5C8E-F353-31E668BF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013" y="2922212"/>
            <a:ext cx="9144000" cy="694114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err="1"/>
              <a:t>Intercepción</a:t>
            </a:r>
            <a:r>
              <a:rPr lang="en-US" sz="4000" dirty="0"/>
              <a:t> de la </a:t>
            </a:r>
            <a:r>
              <a:rPr lang="en-US" sz="4000" dirty="0" err="1"/>
              <a:t>radiación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dosel</a:t>
            </a:r>
            <a:r>
              <a:rPr lang="en-US" sz="4000" dirty="0"/>
              <a:t> –</a:t>
            </a:r>
            <a:r>
              <a:rPr lang="en-US" sz="4000" dirty="0" err="1"/>
              <a:t>canopia</a:t>
            </a:r>
            <a:r>
              <a:rPr lang="en-US" sz="40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5BD2-3C3D-D841-B275-ED5E851189C1}"/>
              </a:ext>
            </a:extLst>
          </p:cNvPr>
          <p:cNvSpPr txBox="1"/>
          <p:nvPr/>
        </p:nvSpPr>
        <p:spPr>
          <a:xfrm>
            <a:off x="8758989" y="5378116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Nicolas Raab</a:t>
            </a:r>
          </a:p>
          <a:p>
            <a:r>
              <a:rPr lang="en-US" dirty="0" err="1"/>
              <a:t>nraab@uc.cl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C4C9-C5D2-38E3-70E1-DFAF0364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</a:t>
            </a:r>
            <a:r>
              <a:rPr lang="en-US" dirty="0"/>
              <a:t> del Angulo de las hojas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DF2E7-6872-0DFE-0D26-8EC4EE77F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91863" cy="4351338"/>
              </a:xfrm>
            </p:spPr>
            <p:txBody>
              <a:bodyPr/>
              <a:lstStyle/>
              <a:p>
                <a:r>
                  <a:rPr lang="en-US" dirty="0"/>
                  <a:t>El </a:t>
                </a:r>
                <a:r>
                  <a:rPr lang="en-US" dirty="0" err="1"/>
                  <a:t>Coeficiente</a:t>
                </a:r>
                <a:r>
                  <a:rPr lang="en-US" dirty="0"/>
                  <a:t> de </a:t>
                </a:r>
                <a:r>
                  <a:rPr lang="en-US" dirty="0" err="1"/>
                  <a:t>Extincion</a:t>
                </a:r>
                <a:r>
                  <a:rPr lang="en-US" dirty="0"/>
                  <a:t> (K(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)) </a:t>
                </a:r>
                <a:r>
                  <a:rPr lang="en-US" dirty="0" err="1"/>
                  <a:t>depende</a:t>
                </a:r>
                <a:r>
                  <a:rPr lang="en-US" dirty="0"/>
                  <a:t> del Angulo </a:t>
                </a:r>
                <a:r>
                  <a:rPr lang="en-US" dirty="0" err="1"/>
                  <a:t>Zenital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 y de la </a:t>
                </a:r>
                <a:r>
                  <a:rPr lang="en-US" dirty="0" err="1"/>
                  <a:t>distribucion</a:t>
                </a:r>
                <a:r>
                  <a:rPr lang="en-US" dirty="0"/>
                  <a:t> de las hojas.</a:t>
                </a:r>
              </a:p>
              <a:p>
                <a:endParaRPr lang="en-US" dirty="0"/>
              </a:p>
              <a:p>
                <a:r>
                  <a:rPr lang="en-US" dirty="0"/>
                  <a:t>Para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distribucion</a:t>
                </a:r>
                <a:r>
                  <a:rPr lang="en-US" dirty="0"/>
                  <a:t> </a:t>
                </a:r>
                <a:r>
                  <a:rPr lang="en-US" dirty="0" err="1"/>
                  <a:t>erectofila</a:t>
                </a:r>
                <a:r>
                  <a:rPr lang="en-US" dirty="0"/>
                  <a:t> temenos un </a:t>
                </a:r>
                <a:r>
                  <a:rPr lang="en-US" dirty="0" err="1"/>
                  <a:t>cilindro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tan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𝜋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  <a:sym typeface="Wingdings" pitchFamily="2" charset="2"/>
                </a:endParaRPr>
              </a:p>
              <a:p>
                <a:endParaRPr lang="en-US" dirty="0"/>
              </a:p>
              <a:p>
                <a:r>
                  <a:rPr lang="en-US" dirty="0"/>
                  <a:t>Si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cultivotuviese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distribucion</a:t>
                </a:r>
                <a:r>
                  <a:rPr lang="en-US" dirty="0"/>
                  <a:t> de hojas </a:t>
                </a:r>
                <a:r>
                  <a:rPr lang="en-US" dirty="0" err="1"/>
                  <a:t>tal</a:t>
                </a:r>
                <a:r>
                  <a:rPr lang="en-US" dirty="0"/>
                  <a:t> que sus </a:t>
                </a:r>
                <a:r>
                  <a:rPr lang="en-US" dirty="0" err="1"/>
                  <a:t>angulos</a:t>
                </a:r>
                <a:r>
                  <a:rPr lang="en-US" dirty="0"/>
                  <a:t> </a:t>
                </a:r>
                <a:r>
                  <a:rPr lang="en-US" dirty="0" err="1"/>
                  <a:t>fuesen</a:t>
                </a:r>
                <a:r>
                  <a:rPr lang="en-US" dirty="0"/>
                  <a:t> </a:t>
                </a:r>
                <a:r>
                  <a:rPr lang="en-US" dirty="0" err="1"/>
                  <a:t>semejantes</a:t>
                </a:r>
                <a:r>
                  <a:rPr lang="en-US" dirty="0"/>
                  <a:t> a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angulos</a:t>
                </a:r>
                <a:r>
                  <a:rPr lang="en-US" dirty="0"/>
                  <a:t> de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esfera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DF2E7-6872-0DFE-0D26-8EC4EE77F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91863" cy="4351338"/>
              </a:xfrm>
              <a:blipFill>
                <a:blip r:embed="rId2"/>
                <a:stretch>
                  <a:fillRect l="-91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54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3264-742C-CBBA-A2E3-DC4528AD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</a:t>
            </a:r>
            <a:r>
              <a:rPr lang="en-US" dirty="0"/>
              <a:t> del Angulo de las hojas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D20B4-E8B4-4784-BF16-DD59CD6DF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Una forma ellipsoidal es un poco mas </a:t>
                </a:r>
                <a:r>
                  <a:rPr lang="en-US" dirty="0" err="1"/>
                  <a:t>realista</a:t>
                </a:r>
                <a:r>
                  <a:rPr lang="en-US" dirty="0"/>
                  <a:t> y </a:t>
                </a:r>
                <a:r>
                  <a:rPr lang="en-US" dirty="0" err="1"/>
                  <a:t>ademas</a:t>
                </a:r>
                <a:r>
                  <a:rPr lang="en-US" dirty="0"/>
                  <a:t> </a:t>
                </a:r>
                <a:r>
                  <a:rPr lang="en-US" dirty="0" err="1"/>
                  <a:t>permite</a:t>
                </a:r>
                <a:r>
                  <a:rPr lang="en-US" dirty="0"/>
                  <a:t> </a:t>
                </a:r>
                <a:r>
                  <a:rPr lang="en-US" dirty="0" err="1"/>
                  <a:t>generalizaciones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+1.744(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+1.182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−0.073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 </a:t>
                </a:r>
                <a:r>
                  <a:rPr lang="en-US" dirty="0" err="1"/>
                  <a:t>distribuciones</a:t>
                </a:r>
                <a:r>
                  <a:rPr lang="en-US" dirty="0"/>
                  <a:t> </a:t>
                </a:r>
                <a:r>
                  <a:rPr lang="en-US" dirty="0" err="1"/>
                  <a:t>esfericas</a:t>
                </a:r>
                <a:r>
                  <a:rPr lang="en-US" dirty="0"/>
                  <a:t> x = 1</a:t>
                </a:r>
              </a:p>
              <a:p>
                <a:pPr marL="0" indent="0">
                  <a:buNone/>
                </a:pPr>
                <a:r>
                  <a:rPr lang="en-US" dirty="0"/>
                  <a:t>Para </a:t>
                </a:r>
                <a:r>
                  <a:rPr lang="en-US" dirty="0" err="1"/>
                  <a:t>distribuciones</a:t>
                </a:r>
                <a:r>
                  <a:rPr lang="en-US" dirty="0"/>
                  <a:t> </a:t>
                </a:r>
                <a:r>
                  <a:rPr lang="en-US" dirty="0" err="1"/>
                  <a:t>verticales</a:t>
                </a:r>
                <a:r>
                  <a:rPr lang="en-US" dirty="0"/>
                  <a:t> x = 0</a:t>
                </a:r>
              </a:p>
              <a:p>
                <a:pPr marL="0" indent="0">
                  <a:buNone/>
                </a:pPr>
                <a:r>
                  <a:rPr lang="en-US" dirty="0"/>
                  <a:t>Para </a:t>
                </a:r>
                <a:r>
                  <a:rPr lang="en-US" dirty="0" err="1"/>
                  <a:t>distribuciones</a:t>
                </a:r>
                <a:r>
                  <a:rPr lang="en-US" dirty="0"/>
                  <a:t> </a:t>
                </a:r>
                <a:r>
                  <a:rPr lang="en-US" dirty="0" err="1"/>
                  <a:t>horizontales</a:t>
                </a:r>
                <a:r>
                  <a:rPr lang="en-US" dirty="0"/>
                  <a:t> x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D20B4-E8B4-4784-BF16-DD59CD6DF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8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EBC5D15-57D9-1036-5B42-FE0BD41B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0"/>
            <a:ext cx="831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1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596382-2573-487E-8377-D08969E7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25" y="-1"/>
            <a:ext cx="7421786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C115E-423E-6088-7238-238DFEFD805B}"/>
              </a:ext>
            </a:extLst>
          </p:cNvPr>
          <p:cNvSpPr txBox="1"/>
          <p:nvPr/>
        </p:nvSpPr>
        <p:spPr>
          <a:xfrm>
            <a:off x="6886575" y="1185862"/>
            <a:ext cx="49291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 hojas </a:t>
            </a:r>
            <a:r>
              <a:rPr lang="en-US" sz="3200" dirty="0" err="1"/>
              <a:t>erectofilas</a:t>
            </a:r>
            <a:r>
              <a:rPr lang="en-US" sz="3200" dirty="0"/>
              <a:t> (x = 0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coeficiente</a:t>
            </a:r>
            <a:r>
              <a:rPr lang="en-US" sz="3200" dirty="0"/>
              <a:t> de </a:t>
            </a:r>
            <a:r>
              <a:rPr lang="en-US" sz="3200" dirty="0" err="1"/>
              <a:t>extincion</a:t>
            </a:r>
            <a:r>
              <a:rPr lang="en-US" sz="3200" dirty="0"/>
              <a:t> es 0 </a:t>
            </a:r>
            <a:r>
              <a:rPr lang="en-US" sz="3200" dirty="0" err="1"/>
              <a:t>cuando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sol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sobre</a:t>
            </a:r>
            <a:r>
              <a:rPr lang="en-US" sz="3200" dirty="0"/>
              <a:t> </a:t>
            </a:r>
            <a:r>
              <a:rPr lang="en-US" sz="3200" dirty="0" err="1"/>
              <a:t>nuestras</a:t>
            </a:r>
            <a:r>
              <a:rPr lang="en-US" sz="3200" dirty="0"/>
              <a:t> cabezas.</a:t>
            </a:r>
          </a:p>
          <a:p>
            <a:r>
              <a:rPr lang="en-US" sz="3200" dirty="0"/>
              <a:t>Para hojas </a:t>
            </a:r>
            <a:r>
              <a:rPr lang="en-US" sz="3200" dirty="0" err="1"/>
              <a:t>planas</a:t>
            </a:r>
            <a:r>
              <a:rPr lang="en-US" sz="3200" dirty="0"/>
              <a:t> </a:t>
            </a:r>
            <a:r>
              <a:rPr lang="en-US" sz="3200" dirty="0" err="1"/>
              <a:t>horizontales</a:t>
            </a:r>
            <a:r>
              <a:rPr lang="en-US" sz="3200" dirty="0"/>
              <a:t> es  </a:t>
            </a:r>
            <a:r>
              <a:rPr lang="en-US" sz="3200" dirty="0" err="1"/>
              <a:t>siempre</a:t>
            </a:r>
            <a:r>
              <a:rPr lang="en-US" sz="3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6001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EC8794-25D9-4CAF-248B-CF4C754F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639" y="0"/>
            <a:ext cx="8743421" cy="590180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8BBEBBE-54ED-23F9-9324-9B1DC858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6" y="956191"/>
            <a:ext cx="6082189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92E1-EAEC-3411-9BEE-BAE0EB6E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para un </a:t>
            </a:r>
            <a:r>
              <a:rPr lang="en-US" dirty="0" err="1"/>
              <a:t>cultivo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hilera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32DF8-0A37-EB3F-C55D-99FD2F6D4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da un factor de “</a:t>
                </a:r>
                <a:r>
                  <a:rPr lang="en-US" dirty="0" err="1"/>
                  <a:t>clumpiness</a:t>
                </a:r>
                <a:r>
                  <a:rPr lang="en-US" dirty="0"/>
                  <a:t>”. Un </a:t>
                </a:r>
                <a:r>
                  <a:rPr lang="en-US" dirty="0" err="1"/>
                  <a:t>cultivo</a:t>
                </a:r>
                <a:r>
                  <a:rPr lang="en-US" dirty="0"/>
                  <a:t> de vid vinifera que </a:t>
                </a:r>
                <a:r>
                  <a:rPr lang="en-US" dirty="0" err="1"/>
                  <a:t>cubre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80% de la </a:t>
                </a:r>
                <a:r>
                  <a:rPr lang="en-US" dirty="0" err="1"/>
                  <a:t>superficie</a:t>
                </a:r>
                <a:r>
                  <a:rPr lang="en-US" dirty="0"/>
                  <a:t> </a:t>
                </a:r>
                <a:r>
                  <a:rPr lang="en-US" dirty="0" err="1"/>
                  <a:t>tiene</a:t>
                </a:r>
                <a:r>
                  <a:rPr lang="en-US" dirty="0"/>
                  <a:t> un valor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= 0.8</a:t>
                </a:r>
              </a:p>
              <a:p>
                <a:pPr marL="0" indent="0">
                  <a:buNone/>
                </a:pPr>
                <a:r>
                  <a:rPr lang="en-US" dirty="0"/>
                  <a:t>Una vid de mesa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parron</a:t>
                </a:r>
                <a:r>
                  <a:rPr lang="en-US" dirty="0"/>
                  <a:t> </a:t>
                </a:r>
                <a:r>
                  <a:rPr lang="en-US" dirty="0" err="1"/>
                  <a:t>tiene</a:t>
                </a:r>
                <a:r>
                  <a:rPr lang="en-US" dirty="0"/>
                  <a:t> un valor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= 1.0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32DF8-0A37-EB3F-C55D-99FD2F6D4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6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9DEF-BC3C-E21A-85E3-6909E4D1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Radiacion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</a:t>
            </a:r>
            <a:r>
              <a:rPr lang="en-US" dirty="0" err="1"/>
              <a:t>absorbida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canopia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EEA1E-7C52-6F7B-A2B1-EBBFE16CDCC1}"/>
              </a:ext>
            </a:extLst>
          </p:cNvPr>
          <p:cNvCxnSpPr/>
          <p:nvPr/>
        </p:nvCxnSpPr>
        <p:spPr>
          <a:xfrm>
            <a:off x="1685925" y="5500687"/>
            <a:ext cx="4638675" cy="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AB86-9B14-95AD-DC18-3B8A56658BCB}"/>
              </a:ext>
            </a:extLst>
          </p:cNvPr>
          <p:cNvCxnSpPr>
            <a:cxnSpLocks/>
          </p:cNvCxnSpPr>
          <p:nvPr/>
        </p:nvCxnSpPr>
        <p:spPr>
          <a:xfrm flipV="1">
            <a:off x="3690938" y="4433888"/>
            <a:ext cx="0" cy="1066799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BCAAF-AD00-F3E0-6F48-49930F310FF9}"/>
              </a:ext>
            </a:extLst>
          </p:cNvPr>
          <p:cNvSpPr/>
          <p:nvPr/>
        </p:nvSpPr>
        <p:spPr>
          <a:xfrm>
            <a:off x="2340769" y="2719387"/>
            <a:ext cx="2700338" cy="1728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15CCD-4037-0523-89E3-5E22C7C0E803}"/>
                  </a:ext>
                </a:extLst>
              </p:cNvPr>
              <p:cNvSpPr txBox="1"/>
              <p:nvPr/>
            </p:nvSpPr>
            <p:spPr>
              <a:xfrm>
                <a:off x="5321120" y="3457188"/>
                <a:ext cx="579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15CCD-4037-0523-89E3-5E22C7C0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20" y="3457188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 l="-8696" t="-4348" r="-130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A3A5F-92B6-735C-9D01-85A5F9766833}"/>
              </a:ext>
            </a:extLst>
          </p:cNvPr>
          <p:cNvCxnSpPr>
            <a:cxnSpLocks/>
          </p:cNvCxnSpPr>
          <p:nvPr/>
        </p:nvCxnSpPr>
        <p:spPr>
          <a:xfrm>
            <a:off x="2700337" y="1633537"/>
            <a:ext cx="800100" cy="1085850"/>
          </a:xfrm>
          <a:prstGeom prst="straightConnector1">
            <a:avLst/>
          </a:prstGeom>
          <a:ln w="155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1C8A9D-94C1-8196-18B4-4E285CD4E915}"/>
                  </a:ext>
                </a:extLst>
              </p:cNvPr>
              <p:cNvSpPr txBox="1"/>
              <p:nvPr/>
            </p:nvSpPr>
            <p:spPr>
              <a:xfrm>
                <a:off x="2220671" y="1916131"/>
                <a:ext cx="6654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1C8A9D-94C1-8196-18B4-4E285CD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71" y="1916131"/>
                <a:ext cx="665403" cy="430887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2C2A1-7E83-9765-8C7C-2BE42903A67A}"/>
              </a:ext>
            </a:extLst>
          </p:cNvPr>
          <p:cNvCxnSpPr>
            <a:cxnSpLocks/>
          </p:cNvCxnSpPr>
          <p:nvPr/>
        </p:nvCxnSpPr>
        <p:spPr>
          <a:xfrm>
            <a:off x="4197197" y="4544764"/>
            <a:ext cx="337651" cy="55155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1CED98-265D-B27C-3264-76D32336F950}"/>
                  </a:ext>
                </a:extLst>
              </p:cNvPr>
              <p:cNvSpPr txBox="1"/>
              <p:nvPr/>
            </p:nvSpPr>
            <p:spPr>
              <a:xfrm>
                <a:off x="2560466" y="4992029"/>
                <a:ext cx="6100762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1CED98-265D-B27C-3264-76D32336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66" y="4992029"/>
                <a:ext cx="6100762" cy="3808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F6EBA-F547-16F9-9C97-D76F1D0C08A3}"/>
                  </a:ext>
                </a:extLst>
              </p:cNvPr>
              <p:cNvSpPr txBox="1"/>
              <p:nvPr/>
            </p:nvSpPr>
            <p:spPr>
              <a:xfrm>
                <a:off x="5741193" y="3742081"/>
                <a:ext cx="7103259" cy="541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>
                    <a:ea typeface="Cambria Math" panose="02040503050406030204" pitchFamily="18" charset="0"/>
                  </a:rPr>
                  <a:t>Canopy absorption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𝐿𝐴𝐼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F6EBA-F547-16F9-9C97-D76F1D0C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93" y="3742081"/>
                <a:ext cx="7103259" cy="541110"/>
              </a:xfrm>
              <a:prstGeom prst="rect">
                <a:avLst/>
              </a:prstGeom>
              <a:blipFill>
                <a:blip r:embed="rId5"/>
                <a:stretch>
                  <a:fillRect l="-1786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43716B-D0F9-7A65-06C1-21137D58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318" y="478790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Nomenclature commonly used to describe parts of seagrasses and... |  Download Scientific Diagram">
            <a:extLst>
              <a:ext uri="{FF2B5EF4-FFF2-40B4-BE49-F238E27FC236}">
                <a16:creationId xmlns:a16="http://schemas.microsoft.com/office/drawing/2014/main" id="{FB7502A8-3EA2-0F25-A439-F31AE4B6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2550"/>
            <a:ext cx="6757118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ELO - Brasil - Light interception, leaf area and biomass production as a  function of the density of maize plants analyzed using mathematical models  Light interception, leaf area and biomass production as">
            <a:extLst>
              <a:ext uri="{FF2B5EF4-FFF2-40B4-BE49-F238E27FC236}">
                <a16:creationId xmlns:a16="http://schemas.microsoft.com/office/drawing/2014/main" id="{4C3D2379-6AA5-2BAE-55F6-BC0D7A27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18" y="2614612"/>
            <a:ext cx="45974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7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404-0505-72F4-C20B-B6B204A8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interceptar</a:t>
            </a:r>
            <a:r>
              <a:rPr lang="en-US" dirty="0"/>
              <a:t> un </a:t>
            </a:r>
            <a:r>
              <a:rPr lang="en-US" dirty="0" err="1"/>
              <a:t>haz</a:t>
            </a:r>
            <a:r>
              <a:rPr lang="en-US" dirty="0"/>
              <a:t> de luz</a:t>
            </a:r>
          </a:p>
        </p:txBody>
      </p:sp>
      <p:pic>
        <p:nvPicPr>
          <p:cNvPr id="2050" name="Picture 2" descr="Why Does the Sun Burn Us? | NASA Space Place – NASA Science for Kids">
            <a:extLst>
              <a:ext uri="{FF2B5EF4-FFF2-40B4-BE49-F238E27FC236}">
                <a16:creationId xmlns:a16="http://schemas.microsoft.com/office/drawing/2014/main" id="{2CA3382B-2048-D88A-8475-E4153E99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26" y="1119188"/>
            <a:ext cx="2588573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A3AC27B7-7A52-88AD-C302-67BAAB437AD6}"/>
              </a:ext>
            </a:extLst>
          </p:cNvPr>
          <p:cNvSpPr/>
          <p:nvPr/>
        </p:nvSpPr>
        <p:spPr>
          <a:xfrm>
            <a:off x="5555774" y="3002916"/>
            <a:ext cx="371475" cy="12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7A290-4492-305F-691D-402683F13DF4}"/>
              </a:ext>
            </a:extLst>
          </p:cNvPr>
          <p:cNvSpPr txBox="1"/>
          <p:nvPr/>
        </p:nvSpPr>
        <p:spPr>
          <a:xfrm>
            <a:off x="5900898" y="2857500"/>
            <a:ext cx="72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o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6192B6A-F5E6-09E3-00C3-C669E03042C6}"/>
              </a:ext>
            </a:extLst>
          </p:cNvPr>
          <p:cNvSpPr/>
          <p:nvPr/>
        </p:nvSpPr>
        <p:spPr>
          <a:xfrm>
            <a:off x="5394960" y="438615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2891D-5304-E866-9014-8235D727A358}"/>
              </a:ext>
            </a:extLst>
          </p:cNvPr>
          <p:cNvSpPr txBox="1"/>
          <p:nvPr/>
        </p:nvSpPr>
        <p:spPr>
          <a:xfrm>
            <a:off x="6054089" y="4471200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61D6BF3-B376-89E3-E38E-3125324AB6A6}"/>
              </a:ext>
            </a:extLst>
          </p:cNvPr>
          <p:cNvSpPr/>
          <p:nvPr/>
        </p:nvSpPr>
        <p:spPr>
          <a:xfrm>
            <a:off x="4298474" y="5190265"/>
            <a:ext cx="2514600" cy="1543050"/>
          </a:xfrm>
          <a:prstGeom prst="parallelogram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B724794-76B5-6979-04F3-9C19BFD2934A}"/>
              </a:ext>
            </a:extLst>
          </p:cNvPr>
          <p:cNvSpPr/>
          <p:nvPr/>
        </p:nvSpPr>
        <p:spPr>
          <a:xfrm>
            <a:off x="5337807" y="573881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F1D02-E83C-5AF0-E95B-3140EAD0A4EC}"/>
              </a:ext>
            </a:extLst>
          </p:cNvPr>
          <p:cNvSpPr txBox="1"/>
          <p:nvPr/>
        </p:nvSpPr>
        <p:spPr>
          <a:xfrm>
            <a:off x="6905307" y="5952373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A8DB6-E825-9A6C-45B5-5FD909B567BA}"/>
                  </a:ext>
                </a:extLst>
              </p:cNvPr>
              <p:cNvSpPr txBox="1"/>
              <p:nvPr/>
            </p:nvSpPr>
            <p:spPr>
              <a:xfrm>
                <a:off x="7843838" y="2857500"/>
                <a:ext cx="3509962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Interceptado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A8DB6-E825-9A6C-45B5-5FD909B5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38" y="2857500"/>
                <a:ext cx="3509962" cy="830677"/>
              </a:xfrm>
              <a:prstGeom prst="rect">
                <a:avLst/>
              </a:prstGeom>
              <a:blipFill>
                <a:blip r:embed="rId3"/>
                <a:stretch>
                  <a:fillRect l="-5396" t="-454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55682-BF20-8442-1375-C4E598B93E04}"/>
                  </a:ext>
                </a:extLst>
              </p:cNvPr>
              <p:cNvSpPr txBox="1"/>
              <p:nvPr/>
            </p:nvSpPr>
            <p:spPr>
              <a:xfrm>
                <a:off x="7129303" y="4102188"/>
                <a:ext cx="4939031" cy="8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 </a:t>
                </a:r>
                <a:r>
                  <a:rPr lang="en-US" sz="3600" dirty="0" err="1"/>
                  <a:t>interceptado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s-ES" sz="3600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55682-BF20-8442-1375-C4E598B9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03" y="4102188"/>
                <a:ext cx="4939031" cy="830677"/>
              </a:xfrm>
              <a:prstGeom prst="rect">
                <a:avLst/>
              </a:prstGeom>
              <a:blipFill>
                <a:blip r:embed="rId4"/>
                <a:stretch>
                  <a:fillRect l="-3846" t="-454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39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y Does the Sun Burn Us? | NASA Space Place – NASA Science for Kids">
            <a:extLst>
              <a:ext uri="{FF2B5EF4-FFF2-40B4-BE49-F238E27FC236}">
                <a16:creationId xmlns:a16="http://schemas.microsoft.com/office/drawing/2014/main" id="{3991E104-7058-36CB-4385-1D70970F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4" y="419100"/>
            <a:ext cx="2588573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8DA2BE80-A31B-238F-E32B-FD51964FF029}"/>
              </a:ext>
            </a:extLst>
          </p:cNvPr>
          <p:cNvSpPr/>
          <p:nvPr/>
        </p:nvSpPr>
        <p:spPr>
          <a:xfrm>
            <a:off x="5555774" y="2302828"/>
            <a:ext cx="402114" cy="79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51A43-9AF7-DC25-A836-FE58C7A71239}"/>
              </a:ext>
            </a:extLst>
          </p:cNvPr>
          <p:cNvSpPr txBox="1"/>
          <p:nvPr/>
        </p:nvSpPr>
        <p:spPr>
          <a:xfrm>
            <a:off x="5900897" y="2157412"/>
            <a:ext cx="78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116EF-687E-25E4-6770-0C25FA4EE686}"/>
              </a:ext>
            </a:extLst>
          </p:cNvPr>
          <p:cNvCxnSpPr/>
          <p:nvPr/>
        </p:nvCxnSpPr>
        <p:spPr>
          <a:xfrm>
            <a:off x="5653725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EA7A6A-1DBC-C298-28D7-2A64DDE0E884}"/>
              </a:ext>
            </a:extLst>
          </p:cNvPr>
          <p:cNvCxnSpPr>
            <a:cxnSpLocks/>
          </p:cNvCxnSpPr>
          <p:nvPr/>
        </p:nvCxnSpPr>
        <p:spPr>
          <a:xfrm>
            <a:off x="5722460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9471E2-E969-85B3-F228-C3B2E862CDCC}"/>
              </a:ext>
            </a:extLst>
          </p:cNvPr>
          <p:cNvCxnSpPr/>
          <p:nvPr/>
        </p:nvCxnSpPr>
        <p:spPr>
          <a:xfrm>
            <a:off x="5786594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4B3E63-1158-8D38-5BEF-F5F208B8B97C}"/>
              </a:ext>
            </a:extLst>
          </p:cNvPr>
          <p:cNvCxnSpPr/>
          <p:nvPr/>
        </p:nvCxnSpPr>
        <p:spPr>
          <a:xfrm>
            <a:off x="5863269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B2A6B6-5D79-E767-47E1-56D8AA7B1129}"/>
              </a:ext>
            </a:extLst>
          </p:cNvPr>
          <p:cNvCxnSpPr/>
          <p:nvPr/>
        </p:nvCxnSpPr>
        <p:spPr>
          <a:xfrm>
            <a:off x="5572764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BE9791AC-01AC-5CBC-1709-ABDB5BC8022C}"/>
              </a:ext>
            </a:extLst>
          </p:cNvPr>
          <p:cNvSpPr/>
          <p:nvPr/>
        </p:nvSpPr>
        <p:spPr>
          <a:xfrm>
            <a:off x="5895028" y="438615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9A22C-52D0-B359-968C-7A8F276D98A1}"/>
              </a:ext>
            </a:extLst>
          </p:cNvPr>
          <p:cNvSpPr txBox="1"/>
          <p:nvPr/>
        </p:nvSpPr>
        <p:spPr>
          <a:xfrm>
            <a:off x="6554157" y="4471200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9B9C48F-83A5-3084-42CB-EA38CCB8712A}"/>
              </a:ext>
            </a:extLst>
          </p:cNvPr>
          <p:cNvSpPr/>
          <p:nvPr/>
        </p:nvSpPr>
        <p:spPr>
          <a:xfrm>
            <a:off x="4298474" y="5190265"/>
            <a:ext cx="2514600" cy="1543050"/>
          </a:xfrm>
          <a:prstGeom prst="parallelogram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3DC245C-972F-1720-791B-58F1BAD76700}"/>
              </a:ext>
            </a:extLst>
          </p:cNvPr>
          <p:cNvSpPr/>
          <p:nvPr/>
        </p:nvSpPr>
        <p:spPr>
          <a:xfrm>
            <a:off x="5837875" y="5738812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F2CF4-8BC0-B86A-6E56-11EFDC6392A9}"/>
              </a:ext>
            </a:extLst>
          </p:cNvPr>
          <p:cNvSpPr txBox="1"/>
          <p:nvPr/>
        </p:nvSpPr>
        <p:spPr>
          <a:xfrm>
            <a:off x="6905307" y="5952373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9B26BC97-F30A-1180-173A-666444E57D52}"/>
              </a:ext>
            </a:extLst>
          </p:cNvPr>
          <p:cNvSpPr/>
          <p:nvPr/>
        </p:nvSpPr>
        <p:spPr>
          <a:xfrm>
            <a:off x="4933792" y="4677457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FC4D1-73A6-B9EF-7F9F-8A0EC5912BD0}"/>
              </a:ext>
            </a:extLst>
          </p:cNvPr>
          <p:cNvSpPr txBox="1"/>
          <p:nvPr/>
        </p:nvSpPr>
        <p:spPr>
          <a:xfrm>
            <a:off x="5592921" y="4762505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36E6964-9DBE-FD8B-BC7F-D3E6BC5DB461}"/>
              </a:ext>
            </a:extLst>
          </p:cNvPr>
          <p:cNvSpPr/>
          <p:nvPr/>
        </p:nvSpPr>
        <p:spPr>
          <a:xfrm>
            <a:off x="4876639" y="6030117"/>
            <a:ext cx="659130" cy="44586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DDDFF0-DAC9-98A3-7847-C62DD182E804}"/>
                  </a:ext>
                </a:extLst>
              </p:cNvPr>
              <p:cNvSpPr txBox="1"/>
              <p:nvPr/>
            </p:nvSpPr>
            <p:spPr>
              <a:xfrm>
                <a:off x="6688628" y="2891441"/>
                <a:ext cx="5753259" cy="103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 </a:t>
                </a:r>
                <a:r>
                  <a:rPr lang="en-US" sz="3600" dirty="0" err="1"/>
                  <a:t>interceptado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DDDFF0-DAC9-98A3-7847-C62DD182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28" y="2891441"/>
                <a:ext cx="5753259" cy="1030860"/>
              </a:xfrm>
              <a:prstGeom prst="rect">
                <a:avLst/>
              </a:prstGeom>
              <a:blipFill>
                <a:blip r:embed="rId3"/>
                <a:stretch>
                  <a:fillRect l="-3084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8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91CDB43-BBC8-50EB-0586-9CAA7D29509A}"/>
              </a:ext>
            </a:extLst>
          </p:cNvPr>
          <p:cNvSpPr/>
          <p:nvPr/>
        </p:nvSpPr>
        <p:spPr>
          <a:xfrm>
            <a:off x="5895028" y="4542523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BB0950C-5F8F-F4B6-1C66-4BB2E93D444F}"/>
              </a:ext>
            </a:extLst>
          </p:cNvPr>
          <p:cNvSpPr/>
          <p:nvPr/>
        </p:nvSpPr>
        <p:spPr>
          <a:xfrm>
            <a:off x="4298474" y="5190265"/>
            <a:ext cx="2514600" cy="1543050"/>
          </a:xfrm>
          <a:prstGeom prst="parallelogram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E7B37D5-2B85-A9F6-9695-DA9C5D40438B}"/>
              </a:ext>
            </a:extLst>
          </p:cNvPr>
          <p:cNvSpPr/>
          <p:nvPr/>
        </p:nvSpPr>
        <p:spPr>
          <a:xfrm>
            <a:off x="5837875" y="5895183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74176-5305-E9AA-7FB1-CA10CBEEFFB7}"/>
              </a:ext>
            </a:extLst>
          </p:cNvPr>
          <p:cNvSpPr txBox="1"/>
          <p:nvPr/>
        </p:nvSpPr>
        <p:spPr>
          <a:xfrm>
            <a:off x="6905307" y="5952373"/>
            <a:ext cx="57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04C77DF-7F41-B9E2-83B9-E5861125FEA8}"/>
              </a:ext>
            </a:extLst>
          </p:cNvPr>
          <p:cNvSpPr/>
          <p:nvPr/>
        </p:nvSpPr>
        <p:spPr>
          <a:xfrm>
            <a:off x="4933792" y="4833828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F6B0F9B-9C11-2C04-7D3C-4EA6B944A0BE}"/>
              </a:ext>
            </a:extLst>
          </p:cNvPr>
          <p:cNvSpPr/>
          <p:nvPr/>
        </p:nvSpPr>
        <p:spPr>
          <a:xfrm>
            <a:off x="4876639" y="6186488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BCFCE6-F17D-B9D9-A043-26912F9F2E04}"/>
              </a:ext>
            </a:extLst>
          </p:cNvPr>
          <p:cNvSpPr/>
          <p:nvPr/>
        </p:nvSpPr>
        <p:spPr>
          <a:xfrm>
            <a:off x="6403338" y="4019585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1E99B3F-7E9C-8F5D-A627-C886A1E566F4}"/>
              </a:ext>
            </a:extLst>
          </p:cNvPr>
          <p:cNvSpPr/>
          <p:nvPr/>
        </p:nvSpPr>
        <p:spPr>
          <a:xfrm>
            <a:off x="6346185" y="5372245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C9476D7-5F16-AC54-4922-309F112FE636}"/>
              </a:ext>
            </a:extLst>
          </p:cNvPr>
          <p:cNvSpPr/>
          <p:nvPr/>
        </p:nvSpPr>
        <p:spPr>
          <a:xfrm>
            <a:off x="5442102" y="4310890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66846BE-9295-758E-DADF-5CA458246B23}"/>
              </a:ext>
            </a:extLst>
          </p:cNvPr>
          <p:cNvSpPr/>
          <p:nvPr/>
        </p:nvSpPr>
        <p:spPr>
          <a:xfrm>
            <a:off x="5384949" y="5663550"/>
            <a:ext cx="427966" cy="289498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Why Does the Sun Burn Us? | NASA Space Place – NASA Science for Kids">
            <a:extLst>
              <a:ext uri="{FF2B5EF4-FFF2-40B4-BE49-F238E27FC236}">
                <a16:creationId xmlns:a16="http://schemas.microsoft.com/office/drawing/2014/main" id="{A729FA1F-7C45-9FB4-7986-DB7AD8B5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4" y="419100"/>
            <a:ext cx="2588573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174A674E-16A8-E853-023E-94F9FA28AD04}"/>
              </a:ext>
            </a:extLst>
          </p:cNvPr>
          <p:cNvSpPr/>
          <p:nvPr/>
        </p:nvSpPr>
        <p:spPr>
          <a:xfrm>
            <a:off x="5555774" y="2302828"/>
            <a:ext cx="402114" cy="79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5DE1B-5D2F-B70E-967E-DFCB604343DE}"/>
              </a:ext>
            </a:extLst>
          </p:cNvPr>
          <p:cNvSpPr txBox="1"/>
          <p:nvPr/>
        </p:nvSpPr>
        <p:spPr>
          <a:xfrm>
            <a:off x="5900897" y="2157412"/>
            <a:ext cx="78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baseline="-25000" dirty="0"/>
              <a:t>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309C7B-204D-1848-4653-B726AA34AA77}"/>
              </a:ext>
            </a:extLst>
          </p:cNvPr>
          <p:cNvCxnSpPr/>
          <p:nvPr/>
        </p:nvCxnSpPr>
        <p:spPr>
          <a:xfrm>
            <a:off x="5696589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21AFC5-362A-D112-E0CE-BF3EE98358A1}"/>
              </a:ext>
            </a:extLst>
          </p:cNvPr>
          <p:cNvCxnSpPr>
            <a:cxnSpLocks/>
          </p:cNvCxnSpPr>
          <p:nvPr/>
        </p:nvCxnSpPr>
        <p:spPr>
          <a:xfrm>
            <a:off x="5765324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3A2F29-AD6A-859E-3457-CC3D6E05BBD4}"/>
              </a:ext>
            </a:extLst>
          </p:cNvPr>
          <p:cNvCxnSpPr/>
          <p:nvPr/>
        </p:nvCxnSpPr>
        <p:spPr>
          <a:xfrm>
            <a:off x="5829458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0A96D4-0674-ADC1-B1BD-5B4E6580C310}"/>
              </a:ext>
            </a:extLst>
          </p:cNvPr>
          <p:cNvCxnSpPr/>
          <p:nvPr/>
        </p:nvCxnSpPr>
        <p:spPr>
          <a:xfrm>
            <a:off x="5906133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9C1F42-C51F-688D-687D-A4EF53942D9F}"/>
              </a:ext>
            </a:extLst>
          </p:cNvPr>
          <p:cNvCxnSpPr/>
          <p:nvPr/>
        </p:nvCxnSpPr>
        <p:spPr>
          <a:xfrm>
            <a:off x="5615628" y="3195638"/>
            <a:ext cx="0" cy="466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FC532B-8BA0-2582-63A5-18E1B7961129}"/>
                  </a:ext>
                </a:extLst>
              </p:cNvPr>
              <p:cNvSpPr txBox="1"/>
              <p:nvPr/>
            </p:nvSpPr>
            <p:spPr>
              <a:xfrm>
                <a:off x="6774151" y="2584958"/>
                <a:ext cx="5753259" cy="1031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 </a:t>
                </a:r>
                <a:r>
                  <a:rPr lang="en-US" sz="3600" dirty="0" err="1"/>
                  <a:t>interceptado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FC532B-8BA0-2582-63A5-18E1B796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51" y="2584958"/>
                <a:ext cx="5753259" cy="1031244"/>
              </a:xfrm>
              <a:prstGeom prst="rect">
                <a:avLst/>
              </a:prstGeom>
              <a:blipFill>
                <a:blip r:embed="rId3"/>
                <a:stretch>
                  <a:fillRect l="-3304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5EF8DA-0B01-A1DE-ADE8-326CC047C3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4325" y="365124"/>
                <a:ext cx="11877675" cy="5807075"/>
              </a:xfrm>
            </p:spPr>
            <p:txBody>
              <a:bodyPr/>
              <a:lstStyle/>
              <a:p>
                <a:r>
                  <a:rPr lang="en-US" dirty="0"/>
                  <a:t>La </a:t>
                </a:r>
                <a:r>
                  <a:rPr lang="en-US" dirty="0" err="1"/>
                  <a:t>probabilidad</a:t>
                </a:r>
                <a:r>
                  <a:rPr lang="en-US" dirty="0"/>
                  <a:t> que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haz</a:t>
                </a:r>
                <a:r>
                  <a:rPr lang="en-US" dirty="0"/>
                  <a:t> de luz no sea </a:t>
                </a:r>
                <a:r>
                  <a:rPr lang="en-US" dirty="0" err="1"/>
                  <a:t>interceptado</a:t>
                </a:r>
                <a:r>
                  <a:rPr lang="en-US" dirty="0"/>
                  <a:t>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lo tanto,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6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s-E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puede</a:t>
                </a:r>
                <a:r>
                  <a:rPr lang="en-US" dirty="0"/>
                  <a:t> ser </a:t>
                </a:r>
                <a:r>
                  <a:rPr lang="en-US" dirty="0" err="1"/>
                  <a:t>pensado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la </a:t>
                </a:r>
                <a:r>
                  <a:rPr lang="en-US" dirty="0" err="1"/>
                  <a:t>fraccion</a:t>
                </a:r>
                <a:r>
                  <a:rPr lang="en-US" dirty="0"/>
                  <a:t> Iluminada del </a:t>
                </a:r>
                <a:r>
                  <a:rPr lang="en-US" dirty="0" err="1"/>
                  <a:t>suelo</a:t>
                </a:r>
                <a:r>
                  <a:rPr lang="en-US" dirty="0"/>
                  <a:t> o la </a:t>
                </a:r>
                <a:r>
                  <a:rPr lang="en-US" i="1" dirty="0" err="1"/>
                  <a:t>Transmisividad</a:t>
                </a:r>
                <a:r>
                  <a:rPr lang="en-US" i="1" dirty="0"/>
                  <a:t> de la </a:t>
                </a:r>
                <a:r>
                  <a:rPr lang="en-US" i="1" dirty="0" err="1"/>
                  <a:t>Canopia</a:t>
                </a:r>
                <a:endParaRPr lang="en-US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5EF8DA-0B01-A1DE-ADE8-326CC047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4325" y="365124"/>
                <a:ext cx="11877675" cy="5807075"/>
              </a:xfrm>
              <a:blipFill>
                <a:blip r:embed="rId2"/>
                <a:stretch>
                  <a:fillRect l="-2028" r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2BC21-0FAB-CA6A-3C78-DC76B983D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239" y="511174"/>
                <a:ext cx="9803599" cy="29178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 </a:t>
                </a:r>
                <a:r>
                  <a:rPr lang="en-US" dirty="0" err="1"/>
                  <a:t>asumimos</a:t>
                </a:r>
                <a:r>
                  <a:rPr lang="en-US" dirty="0"/>
                  <a:t> que </a:t>
                </a:r>
                <a:r>
                  <a:rPr lang="en-US" i="1" dirty="0"/>
                  <a:t>a</a:t>
                </a:r>
                <a:r>
                  <a:rPr lang="en-US" dirty="0"/>
                  <a:t> es </a:t>
                </a:r>
                <a:r>
                  <a:rPr lang="en-US" dirty="0" err="1"/>
                  <a:t>pequeño</a:t>
                </a:r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asemeja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3600" dirty="0"/>
                  <a:t>.</a:t>
                </a:r>
              </a:p>
              <a:p>
                <a:r>
                  <a:rPr lang="en-US" sz="3600" dirty="0" err="1"/>
                  <a:t>Qué</a:t>
                </a:r>
                <a:r>
                  <a:rPr lang="en-US" sz="3600" dirty="0"/>
                  <a:t> es </a:t>
                </a:r>
                <a:r>
                  <a:rPr lang="en-US" sz="3600" i="1" dirty="0"/>
                  <a:t>Na/A</a:t>
                </a:r>
                <a:r>
                  <a:rPr lang="en-US" sz="3600" dirty="0"/>
                  <a:t>??? </a:t>
                </a:r>
                <a:r>
                  <a:rPr lang="en-US" sz="3600" dirty="0">
                    <a:sym typeface="Wingdings" pitchFamily="2" charset="2"/>
                  </a:rPr>
                  <a:t> LAI</a:t>
                </a:r>
              </a:p>
              <a:p>
                <a:r>
                  <a:rPr lang="en-US" sz="3600" dirty="0"/>
                  <a:t>Por lo tanto </a:t>
                </a:r>
                <a:r>
                  <a:rPr lang="en-US" sz="3600" dirty="0">
                    <a:sym typeface="Wingdings" pitchFamily="2" charset="2"/>
                  </a:rPr>
                  <a:t> </a:t>
                </a:r>
                <a:r>
                  <a:rPr lang="en-US" sz="3000" dirty="0" err="1">
                    <a:sym typeface="Wingdings" pitchFamily="2" charset="2"/>
                  </a:rPr>
                  <a:t>Transmisividad</a:t>
                </a:r>
                <a:r>
                  <a:rPr lang="en-US" sz="3000" dirty="0">
                    <a:sym typeface="Wingdings" pitchFamily="2" charset="2"/>
                  </a:rPr>
                  <a:t> (no </a:t>
                </a:r>
                <a:r>
                  <a:rPr lang="en-US" sz="3000" dirty="0" err="1">
                    <a:sym typeface="Wingdings" pitchFamily="2" charset="2"/>
                  </a:rPr>
                  <a:t>interceptado</a:t>
                </a:r>
                <a:r>
                  <a:rPr lang="en-US" sz="3000" dirty="0">
                    <a:sym typeface="Wingdings" pitchFamily="2" charset="2"/>
                  </a:rPr>
                  <a:t>)</a:t>
                </a:r>
                <a:r>
                  <a:rPr lang="en-US" sz="3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𝐿𝐴𝐼</m:t>
                        </m:r>
                      </m:sup>
                    </m:sSup>
                  </m:oMath>
                </a14:m>
                <a:endParaRPr lang="en-US" sz="4400" dirty="0"/>
              </a:p>
              <a:p>
                <a:r>
                  <a:rPr lang="en-US" sz="3600" dirty="0" err="1"/>
                  <a:t>Qué</a:t>
                </a:r>
                <a:r>
                  <a:rPr lang="en-US" sz="3600" dirty="0"/>
                  <a:t> </a:t>
                </a:r>
                <a:r>
                  <a:rPr lang="en-US" sz="3600" dirty="0" err="1"/>
                  <a:t>pasa</a:t>
                </a:r>
                <a:r>
                  <a:rPr lang="en-US" sz="3600" dirty="0"/>
                  <a:t> </a:t>
                </a:r>
                <a:r>
                  <a:rPr lang="en-US" sz="3600" dirty="0" err="1"/>
                  <a:t>cuando</a:t>
                </a:r>
                <a:r>
                  <a:rPr lang="en-US" sz="3600" dirty="0"/>
                  <a:t> las hojas </a:t>
                </a:r>
                <a:r>
                  <a:rPr lang="en-US" sz="3600" i="1" dirty="0"/>
                  <a:t>a </a:t>
                </a:r>
                <a:r>
                  <a:rPr lang="en-US" sz="3600" dirty="0"/>
                  <a:t>son </a:t>
                </a:r>
                <a:r>
                  <a:rPr lang="en-US" sz="3600" dirty="0" err="1"/>
                  <a:t>horizontales</a:t>
                </a:r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2BC21-0FAB-CA6A-3C78-DC76B983D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239" y="511174"/>
                <a:ext cx="9803599" cy="2917825"/>
              </a:xfrm>
              <a:blipFill>
                <a:blip r:embed="rId2"/>
                <a:stretch>
                  <a:fillRect l="-1552" t="-1739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3">
            <a:extLst>
              <a:ext uri="{FF2B5EF4-FFF2-40B4-BE49-F238E27FC236}">
                <a16:creationId xmlns:a16="http://schemas.microsoft.com/office/drawing/2014/main" id="{FCD5B623-D06E-692B-B561-92A32E5B72B7}"/>
              </a:ext>
            </a:extLst>
          </p:cNvPr>
          <p:cNvSpPr/>
          <p:nvPr/>
        </p:nvSpPr>
        <p:spPr>
          <a:xfrm>
            <a:off x="1042980" y="4457700"/>
            <a:ext cx="657225" cy="457200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402E3-9EE7-5381-7B69-0C07B8AB3ADF}"/>
              </a:ext>
            </a:extLst>
          </p:cNvPr>
          <p:cNvCxnSpPr/>
          <p:nvPr/>
        </p:nvCxnSpPr>
        <p:spPr>
          <a:xfrm>
            <a:off x="2071680" y="4600575"/>
            <a:ext cx="1328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62354-2FC5-BC93-97EE-0FA444DD6273}"/>
              </a:ext>
            </a:extLst>
          </p:cNvPr>
          <p:cNvCxnSpPr/>
          <p:nvPr/>
        </p:nvCxnSpPr>
        <p:spPr>
          <a:xfrm>
            <a:off x="3888579" y="4600575"/>
            <a:ext cx="84296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4E1A5-2E29-242E-168E-58A6FC088AEC}"/>
              </a:ext>
            </a:extLst>
          </p:cNvPr>
          <p:cNvCxnSpPr/>
          <p:nvPr/>
        </p:nvCxnSpPr>
        <p:spPr>
          <a:xfrm>
            <a:off x="3400417" y="4071938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01F65-FDEB-4B2A-1F76-09255E1A5C09}"/>
              </a:ext>
            </a:extLst>
          </p:cNvPr>
          <p:cNvCxnSpPr/>
          <p:nvPr/>
        </p:nvCxnSpPr>
        <p:spPr>
          <a:xfrm>
            <a:off x="3643304" y="437197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29574-B9D1-66CB-4CFE-25BD714A9BE1}"/>
              </a:ext>
            </a:extLst>
          </p:cNvPr>
          <p:cNvCxnSpPr/>
          <p:nvPr/>
        </p:nvCxnSpPr>
        <p:spPr>
          <a:xfrm>
            <a:off x="3857617" y="465772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0F4FF1-75D5-3C9F-2C3A-7B67B12EA869}"/>
              </a:ext>
            </a:extLst>
          </p:cNvPr>
          <p:cNvCxnSpPr/>
          <p:nvPr/>
        </p:nvCxnSpPr>
        <p:spPr>
          <a:xfrm>
            <a:off x="4067173" y="4924436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5EF23F-39F2-714C-9EF2-7C6955FE9330}"/>
              </a:ext>
            </a:extLst>
          </p:cNvPr>
          <p:cNvCxnSpPr/>
          <p:nvPr/>
        </p:nvCxnSpPr>
        <p:spPr>
          <a:xfrm>
            <a:off x="4310060" y="5224473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713744-FD2E-BD23-6C5F-2459660DA379}"/>
              </a:ext>
            </a:extLst>
          </p:cNvPr>
          <p:cNvCxnSpPr/>
          <p:nvPr/>
        </p:nvCxnSpPr>
        <p:spPr>
          <a:xfrm>
            <a:off x="4524373" y="5510223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49CB55-67D8-90C1-3CCA-59A1F2BDDB55}"/>
              </a:ext>
            </a:extLst>
          </p:cNvPr>
          <p:cNvCxnSpPr/>
          <p:nvPr/>
        </p:nvCxnSpPr>
        <p:spPr>
          <a:xfrm>
            <a:off x="4281482" y="399573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986974-C4CA-0F63-C01D-5966CE88F55D}"/>
              </a:ext>
            </a:extLst>
          </p:cNvPr>
          <p:cNvCxnSpPr/>
          <p:nvPr/>
        </p:nvCxnSpPr>
        <p:spPr>
          <a:xfrm>
            <a:off x="4524369" y="429577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9B8BD-6D88-5C02-CC2A-18787A55439B}"/>
              </a:ext>
            </a:extLst>
          </p:cNvPr>
          <p:cNvCxnSpPr/>
          <p:nvPr/>
        </p:nvCxnSpPr>
        <p:spPr>
          <a:xfrm>
            <a:off x="4738682" y="458152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9C336E-4E0A-7E46-67F7-2D5AEFED2410}"/>
              </a:ext>
            </a:extLst>
          </p:cNvPr>
          <p:cNvCxnSpPr/>
          <p:nvPr/>
        </p:nvCxnSpPr>
        <p:spPr>
          <a:xfrm>
            <a:off x="4948238" y="4848233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4F13ED-BB9A-ADC8-2CFF-0FDC8EFA4A7B}"/>
              </a:ext>
            </a:extLst>
          </p:cNvPr>
          <p:cNvCxnSpPr/>
          <p:nvPr/>
        </p:nvCxnSpPr>
        <p:spPr>
          <a:xfrm>
            <a:off x="5191125" y="5148270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8BEA63-4A13-E230-08C7-F650BAC5A44F}"/>
              </a:ext>
            </a:extLst>
          </p:cNvPr>
          <p:cNvCxnSpPr/>
          <p:nvPr/>
        </p:nvCxnSpPr>
        <p:spPr>
          <a:xfrm>
            <a:off x="5405438" y="5434020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C6A37D-3FB6-E376-C495-42425FEF2259}"/>
              </a:ext>
            </a:extLst>
          </p:cNvPr>
          <p:cNvCxnSpPr/>
          <p:nvPr/>
        </p:nvCxnSpPr>
        <p:spPr>
          <a:xfrm>
            <a:off x="4738682" y="5738823"/>
            <a:ext cx="84296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6D5D0D-1096-FD81-FDCC-5CC710997B65}"/>
              </a:ext>
            </a:extLst>
          </p:cNvPr>
          <p:cNvSpPr txBox="1"/>
          <p:nvPr/>
        </p:nvSpPr>
        <p:spPr>
          <a:xfrm>
            <a:off x="2736048" y="5076833"/>
            <a:ext cx="15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A/COS(0)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2423D0-6418-DC99-756B-941B20D82646}"/>
              </a:ext>
            </a:extLst>
          </p:cNvPr>
          <p:cNvCxnSpPr>
            <a:cxnSpLocks/>
          </p:cNvCxnSpPr>
          <p:nvPr/>
        </p:nvCxnSpPr>
        <p:spPr>
          <a:xfrm>
            <a:off x="8577257" y="5662620"/>
            <a:ext cx="108109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224A2D-E21B-A981-787A-9305B25DD8F0}"/>
              </a:ext>
            </a:extLst>
          </p:cNvPr>
          <p:cNvCxnSpPr/>
          <p:nvPr/>
        </p:nvCxnSpPr>
        <p:spPr>
          <a:xfrm>
            <a:off x="8034347" y="3690927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2CB144-DBCC-5ECF-6262-AA1A0E61548A}"/>
              </a:ext>
            </a:extLst>
          </p:cNvPr>
          <p:cNvCxnSpPr/>
          <p:nvPr/>
        </p:nvCxnSpPr>
        <p:spPr>
          <a:xfrm>
            <a:off x="8277234" y="399096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9E740F-3D30-6E91-A0AD-53CFA7BE83E6}"/>
              </a:ext>
            </a:extLst>
          </p:cNvPr>
          <p:cNvCxnSpPr/>
          <p:nvPr/>
        </p:nvCxnSpPr>
        <p:spPr>
          <a:xfrm>
            <a:off x="8491547" y="427671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F8C75-EFBB-79DF-27C0-DAF53A0432B1}"/>
              </a:ext>
            </a:extLst>
          </p:cNvPr>
          <p:cNvCxnSpPr/>
          <p:nvPr/>
        </p:nvCxnSpPr>
        <p:spPr>
          <a:xfrm>
            <a:off x="8701103" y="4543425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446EEE-2A6D-7788-9055-67BA44AA4A5B}"/>
              </a:ext>
            </a:extLst>
          </p:cNvPr>
          <p:cNvCxnSpPr/>
          <p:nvPr/>
        </p:nvCxnSpPr>
        <p:spPr>
          <a:xfrm>
            <a:off x="8943990" y="484346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36EEAB-385D-F30D-5489-11FCF5786B00}"/>
              </a:ext>
            </a:extLst>
          </p:cNvPr>
          <p:cNvCxnSpPr/>
          <p:nvPr/>
        </p:nvCxnSpPr>
        <p:spPr>
          <a:xfrm>
            <a:off x="9158303" y="5129212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907E05-2C74-ECF8-88F3-1C85C9A61C22}"/>
              </a:ext>
            </a:extLst>
          </p:cNvPr>
          <p:cNvCxnSpPr/>
          <p:nvPr/>
        </p:nvCxnSpPr>
        <p:spPr>
          <a:xfrm>
            <a:off x="7443794" y="4143369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FE63E3-1362-E90D-3ED6-67EBDE20462A}"/>
              </a:ext>
            </a:extLst>
          </p:cNvPr>
          <p:cNvCxnSpPr/>
          <p:nvPr/>
        </p:nvCxnSpPr>
        <p:spPr>
          <a:xfrm>
            <a:off x="7686681" y="4443406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B9B0-425C-6272-04CA-9A27B50EC12A}"/>
              </a:ext>
            </a:extLst>
          </p:cNvPr>
          <p:cNvCxnSpPr/>
          <p:nvPr/>
        </p:nvCxnSpPr>
        <p:spPr>
          <a:xfrm>
            <a:off x="7900994" y="4729156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B62DAB-C9CA-26A1-E14C-C0FF31AB29B1}"/>
              </a:ext>
            </a:extLst>
          </p:cNvPr>
          <p:cNvCxnSpPr/>
          <p:nvPr/>
        </p:nvCxnSpPr>
        <p:spPr>
          <a:xfrm>
            <a:off x="8110550" y="4995867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0FF2FB-F11A-8306-32D7-C329985B9B61}"/>
              </a:ext>
            </a:extLst>
          </p:cNvPr>
          <p:cNvCxnSpPr/>
          <p:nvPr/>
        </p:nvCxnSpPr>
        <p:spPr>
          <a:xfrm>
            <a:off x="8353437" y="529590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E93C81-0F8B-7FB7-E22D-88E002FCDEF2}"/>
              </a:ext>
            </a:extLst>
          </p:cNvPr>
          <p:cNvCxnSpPr/>
          <p:nvPr/>
        </p:nvCxnSpPr>
        <p:spPr>
          <a:xfrm>
            <a:off x="8567750" y="5581654"/>
            <a:ext cx="185738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49E69C-A937-7776-531D-1E8A4E8AAB00}"/>
              </a:ext>
            </a:extLst>
          </p:cNvPr>
          <p:cNvCxnSpPr>
            <a:cxnSpLocks/>
          </p:cNvCxnSpPr>
          <p:nvPr/>
        </p:nvCxnSpPr>
        <p:spPr>
          <a:xfrm flipV="1">
            <a:off x="7443794" y="3729033"/>
            <a:ext cx="550069" cy="404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34A45B-CB03-357B-8A87-260B13A52A64}"/>
              </a:ext>
            </a:extLst>
          </p:cNvPr>
          <p:cNvSpPr txBox="1"/>
          <p:nvPr/>
        </p:nvSpPr>
        <p:spPr>
          <a:xfrm>
            <a:off x="6985399" y="5029193"/>
            <a:ext cx="15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A/COS(45)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CE3809-475B-2A8D-CA38-2E9A76B011C0}"/>
              </a:ext>
            </a:extLst>
          </p:cNvPr>
          <p:cNvCxnSpPr>
            <a:cxnSpLocks/>
          </p:cNvCxnSpPr>
          <p:nvPr/>
        </p:nvCxnSpPr>
        <p:spPr>
          <a:xfrm>
            <a:off x="9455952" y="5434020"/>
            <a:ext cx="40489" cy="76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containing text, boat&#10;&#10;Description automatically generated">
            <a:extLst>
              <a:ext uri="{FF2B5EF4-FFF2-40B4-BE49-F238E27FC236}">
                <a16:creationId xmlns:a16="http://schemas.microsoft.com/office/drawing/2014/main" id="{8725665E-C35A-4D68-841C-D38D0075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770" y="2786841"/>
            <a:ext cx="3462790" cy="24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E6E-3FC7-4F4E-46B8-9A366693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Distribucion</a:t>
            </a:r>
            <a:r>
              <a:rPr lang="en-US" dirty="0"/>
              <a:t> del Angulo de las hojas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E4C56-72BD-595B-6A76-523A6E4EC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r>
                  <a:rPr lang="en-US" dirty="0"/>
                  <a:t>Independiente del Angulo de la hoja, la </a:t>
                </a:r>
                <a:r>
                  <a:rPr lang="en-US" dirty="0" err="1"/>
                  <a:t>proyeccion</a:t>
                </a:r>
                <a:r>
                  <a:rPr lang="en-US" dirty="0"/>
                  <a:t> </a:t>
                </a:r>
                <a:r>
                  <a:rPr lang="en-US" dirty="0" err="1"/>
                  <a:t>siempre</a:t>
                </a:r>
                <a:r>
                  <a:rPr lang="en-US" dirty="0"/>
                  <a:t> sera </a:t>
                </a:r>
                <a:r>
                  <a:rPr lang="en-US" dirty="0" err="1"/>
                  <a:t>una</a:t>
                </a:r>
                <a:r>
                  <a:rPr lang="en-US" dirty="0"/>
                  <a:t> area y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/>
                  <a:t>es </a:t>
                </a:r>
                <a:r>
                  <a:rPr lang="en-US" dirty="0" err="1"/>
                  <a:t>pequeño</a:t>
                </a:r>
                <a:r>
                  <a:rPr lang="en-US" dirty="0"/>
                  <a:t> y A es </a:t>
                </a:r>
                <a:r>
                  <a:rPr lang="en-US" dirty="0" err="1"/>
                  <a:t>grande</a:t>
                </a:r>
                <a:r>
                  <a:rPr lang="en-US" dirty="0"/>
                  <a:t> --&gt;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E4C56-72BD-595B-6A76-523A6E4EC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108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Azimuth - Wikipedia">
            <a:extLst>
              <a:ext uri="{FF2B5EF4-FFF2-40B4-BE49-F238E27FC236}">
                <a16:creationId xmlns:a16="http://schemas.microsoft.com/office/drawing/2014/main" id="{5698CB95-6550-E975-4AD8-71385313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65744"/>
            <a:ext cx="3595617" cy="34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DC6F80-289B-92E7-E907-32CF024B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17" y="3676649"/>
            <a:ext cx="8215383" cy="16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882A21-E5EE-F8D0-0F83-949070BD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55"/>
            <a:ext cx="8402638" cy="6671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76202-26EB-393C-9BE4-BC907CE2748B}"/>
                  </a:ext>
                </a:extLst>
              </p:cNvPr>
              <p:cNvSpPr txBox="1"/>
              <p:nvPr/>
            </p:nvSpPr>
            <p:spPr>
              <a:xfrm>
                <a:off x="7978775" y="2759586"/>
                <a:ext cx="3914775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𝐿𝐴𝐼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76202-26EB-393C-9BE4-BC907CE27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75" y="2759586"/>
                <a:ext cx="3914775" cy="669414"/>
              </a:xfrm>
              <a:prstGeom prst="rect">
                <a:avLst/>
              </a:prstGeom>
              <a:blipFill>
                <a:blip r:embed="rId3"/>
                <a:stretch>
                  <a:fillRect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DB5B5-585C-CFDD-DBBC-5B94657E4DD9}"/>
                  </a:ext>
                </a:extLst>
              </p:cNvPr>
              <p:cNvSpPr txBox="1"/>
              <p:nvPr/>
            </p:nvSpPr>
            <p:spPr>
              <a:xfrm>
                <a:off x="8104188" y="1057275"/>
                <a:ext cx="378936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La </a:t>
                </a:r>
                <a:r>
                  <a:rPr lang="en-US" sz="2800" dirty="0" err="1"/>
                  <a:t>Transmisibilidad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cuanta</a:t>
                </a:r>
                <a:r>
                  <a:rPr lang="en-US" sz="2800" dirty="0"/>
                  <a:t> luz </a:t>
                </a:r>
                <a:r>
                  <a:rPr lang="en-US" sz="2800" dirty="0" err="1"/>
                  <a:t>pasa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nuesrto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follaje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DB5B5-585C-CFDD-DBBC-5B94657E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88" y="1057275"/>
                <a:ext cx="3789362" cy="1384995"/>
              </a:xfrm>
              <a:prstGeom prst="rect">
                <a:avLst/>
              </a:prstGeom>
              <a:blipFill>
                <a:blip r:embed="rId4"/>
                <a:stretch>
                  <a:fillRect l="-300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5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391</Words>
  <Application>Microsoft Macintosh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Biometeorología</vt:lpstr>
      <vt:lpstr>PowerPoint Presentation</vt:lpstr>
      <vt:lpstr>Cual es la probabilidad de interceptar un haz de luz</vt:lpstr>
      <vt:lpstr>PowerPoint Presentation</vt:lpstr>
      <vt:lpstr>PowerPoint Presentation</vt:lpstr>
      <vt:lpstr>La probabilidad que el haz de luz no sea interceptado es (1-a/A)^N por lo tanto, (1-a/A)^N  puede ser pensado como la fraccion Iluminada del suelo o la Transmisividad de la Canopia</vt:lpstr>
      <vt:lpstr>PowerPoint Presentation</vt:lpstr>
      <vt:lpstr>Distribucion del Angulo de las hojas</vt:lpstr>
      <vt:lpstr>PowerPoint Presentation</vt:lpstr>
      <vt:lpstr>Distribucion del Angulo de las hojas</vt:lpstr>
      <vt:lpstr>Distribucion del Angulo de las hojas</vt:lpstr>
      <vt:lpstr>PowerPoint Presentation</vt:lpstr>
      <vt:lpstr>PowerPoint Presentation</vt:lpstr>
      <vt:lpstr>PowerPoint Presentation</vt:lpstr>
      <vt:lpstr>Que pasa para un cultivo en hilera</vt:lpstr>
      <vt:lpstr>Radiacion directa absorbida por la canopia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Biometeorología</dc:title>
  <dc:creator>Nicolas Raab</dc:creator>
  <cp:lastModifiedBy>Nicolas Raab</cp:lastModifiedBy>
  <cp:revision>12</cp:revision>
  <dcterms:created xsi:type="dcterms:W3CDTF">2022-09-12T20:35:18Z</dcterms:created>
  <dcterms:modified xsi:type="dcterms:W3CDTF">2022-09-13T00:45:30Z</dcterms:modified>
</cp:coreProperties>
</file>