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AEAF-E674-C353-93BC-DABD6579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14FA-F126-D6A4-DEDC-32A51EE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513E-B512-8C38-2781-AC1D4C3D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23F4-BA66-C571-CACE-B0A5B7AB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0F5D-6EDB-FEE3-E3E8-773FD5E8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CB9-6320-A121-9100-B4DDF5D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0A48-F335-46C0-ED19-F1347C5F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5B92-CD00-CDC9-ECE9-4AD1534E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7C32-6706-1A08-F639-949B92C2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8AFF-E2C8-0649-DF6E-0FBBAF9D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0F7D3-CB46-3BEF-32E6-61164EBC2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31AC-B6CC-233F-E593-4071EAD63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B8EE-917C-960E-137F-D331AA5A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C7B2-D063-5246-36D6-16F1C19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208E-F3A7-8CAC-28AE-75529092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824-F9CE-2DBF-B115-934E1F86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751B-3882-A4DD-C04F-204375AC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C49E-A221-4EDE-46A2-1B5D1A2E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9156-EE68-B1EB-3D63-342306DC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5319-164C-193F-DD6F-769A7553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487-1FCC-431E-815D-B219E20F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4295-B735-BF48-C01D-696C5024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88F8-989D-E5A2-65AF-84B31317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BF79-5872-6329-FDFE-4638DA3A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F965-3254-BCC7-71E0-B14F6A09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3C1-F5D2-7606-05B4-42A15DDB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EEFC-9BCB-2E3E-72C6-3A27C0B35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0A5-014F-766C-8E5A-7DD83096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2B8B-9280-97F7-EB0E-546285C9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789E-D57F-E45F-EE92-B9CC2609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A70B-528B-2AA0-B3EB-50C2E076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BAD-11ED-165D-60FA-0E69BCF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C65A3-9030-00B0-CBC7-35ECDDD0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15861-D1AB-CB64-0C82-8A589BA5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86BA-D7D7-A6E1-D232-25B5E3511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3B2CE-4D3F-26AF-6FD2-67F75DA58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0C39D-C1D5-64A3-BE14-FA7872B9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62CF1-E1E8-441E-EC81-BAD8484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AEB4-10BE-1F78-A1FF-E5ABDC41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DFA9-5618-0627-9617-D418A299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39798-781A-54BE-81A9-88F68A7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335FE-DA9F-9B73-4846-B3313C37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7F7B6-C879-DB63-CE75-9783FFC7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0678C-1CDD-0889-16A4-E8B5CEAF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E540-E65E-4780-1FF2-02CB079E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C4B90-A8A8-6DDC-65EE-59E5AAD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8063-98D2-05D2-9B5C-26C4682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E89B-E7A0-CD5C-B129-3BB9F659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4B9E-CDCD-C08A-EEF8-2CF0D8A3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56DD-9D24-B375-0495-39AA4640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7502-1333-163A-8F7D-B7262BD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9A1-8973-0B2F-02D2-49B05FC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A9B-14C8-F162-312F-8EA10CF3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1A06-EF1D-9A0F-26CB-82E690E4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4616-A428-7DCB-1677-5F48DEF4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9B2FF-FC81-9D6F-E554-D7113409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5872-7EC3-D587-117A-28C78D6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8304F-FE8B-B811-1ECF-69602557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FAB75-C6A0-05BF-DF75-92766003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8600-3467-B04A-CF5A-7E7A949C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3DC8-6FDE-B419-D992-C2BC3C81B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D80E-5EC6-C440-930E-A980C1E782A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C2DF-43C8-8661-D5B1-83AF26A3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52E-06A2-2BA4-8B72-CA807FC38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5081-E2E0-7545-9B03-67D02CE7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AD5A04-E7DB-2B7C-0D90-961B77D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10" y="1697990"/>
            <a:ext cx="33020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84075-268C-223E-CD1F-BA42E6F9B257}"/>
              </a:ext>
            </a:extLst>
          </p:cNvPr>
          <p:cNvSpPr txBox="1"/>
          <p:nvPr/>
        </p:nvSpPr>
        <p:spPr>
          <a:xfrm>
            <a:off x="2011680" y="811530"/>
            <a:ext cx="512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Biometeorología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DD645-ACFD-AAE1-3A8C-19948002A224}"/>
              </a:ext>
            </a:extLst>
          </p:cNvPr>
          <p:cNvSpPr txBox="1"/>
          <p:nvPr/>
        </p:nvSpPr>
        <p:spPr>
          <a:xfrm>
            <a:off x="1508760" y="2586990"/>
            <a:ext cx="770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Calor</a:t>
            </a:r>
            <a:r>
              <a:rPr lang="en-US" sz="4000" dirty="0"/>
              <a:t> Sensible y </a:t>
            </a:r>
            <a:r>
              <a:rPr lang="en-US" sz="4000" dirty="0" err="1"/>
              <a:t>Calor</a:t>
            </a:r>
            <a:r>
              <a:rPr lang="en-US" sz="4000" dirty="0"/>
              <a:t> </a:t>
            </a:r>
            <a:r>
              <a:rPr lang="en-US" sz="4000" dirty="0" err="1"/>
              <a:t>Latente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44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alifornia drought, water conservation at Jordan Winery">
            <a:extLst>
              <a:ext uri="{FF2B5EF4-FFF2-40B4-BE49-F238E27FC236}">
                <a16:creationId xmlns:a16="http://schemas.microsoft.com/office/drawing/2014/main" id="{07DC7C93-2D36-9B53-A8A7-705C9524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44601"/>
            <a:ext cx="6173742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adiómetro Neto de Apogee Instruments - BIOFÍSICA AMBIENTAL">
            <a:extLst>
              <a:ext uri="{FF2B5EF4-FFF2-40B4-BE49-F238E27FC236}">
                <a16:creationId xmlns:a16="http://schemas.microsoft.com/office/drawing/2014/main" id="{2EEA4CE2-74F9-7892-B59A-C9B1540F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56" y="198437"/>
            <a:ext cx="4733994" cy="2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oil Heat Flux Sensors: Thermocouples and thermopiles">
            <a:extLst>
              <a:ext uri="{FF2B5EF4-FFF2-40B4-BE49-F238E27FC236}">
                <a16:creationId xmlns:a16="http://schemas.microsoft.com/office/drawing/2014/main" id="{787AEB48-647A-696A-E216-D02D9D72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92563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FAB92-F605-908F-70BE-145AB43D2BB0}"/>
              </a:ext>
            </a:extLst>
          </p:cNvPr>
          <p:cNvSpPr txBox="1"/>
          <p:nvPr/>
        </p:nvSpPr>
        <p:spPr>
          <a:xfrm>
            <a:off x="9186863" y="2403772"/>
            <a:ext cx="130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</a:t>
            </a:r>
            <a:r>
              <a:rPr lang="en-US" sz="5400" baseline="-25000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9D0F2-5090-2140-194E-6AF61A620079}"/>
              </a:ext>
            </a:extLst>
          </p:cNvPr>
          <p:cNvSpPr txBox="1"/>
          <p:nvPr/>
        </p:nvSpPr>
        <p:spPr>
          <a:xfrm>
            <a:off x="10653713" y="5283199"/>
            <a:ext cx="130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</a:t>
            </a:r>
            <a:endParaRPr lang="en-US" sz="5400" baseline="-25000" dirty="0"/>
          </a:p>
        </p:txBody>
      </p:sp>
      <p:pic>
        <p:nvPicPr>
          <p:cNvPr id="6154" name="Picture 10" descr="Type E thermocouple">
            <a:extLst>
              <a:ext uri="{FF2B5EF4-FFF2-40B4-BE49-F238E27FC236}">
                <a16:creationId xmlns:a16="http://schemas.microsoft.com/office/drawing/2014/main" id="{973CD444-5E52-32FB-E727-CC43616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780849"/>
            <a:ext cx="3047999" cy="20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ampbell Scientific - FW1 - Type E Fine-Wire Thermocouple ...">
            <a:extLst>
              <a:ext uri="{FF2B5EF4-FFF2-40B4-BE49-F238E27FC236}">
                <a16:creationId xmlns:a16="http://schemas.microsoft.com/office/drawing/2014/main" id="{6281693F-E265-DC02-2232-14E28E78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0175" y="5134991"/>
            <a:ext cx="7415213" cy="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0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2653-FD75-4312-13A9-47123CE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Scentilometro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596E-88F8-D635-89D8-349EC759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49" y="1690688"/>
            <a:ext cx="10042901" cy="43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5EA2-A81C-7C18-FE91-CC7FA9A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Eddy Covariance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CCDC1-9B6E-0064-9913-89D283E4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504950"/>
            <a:ext cx="9678988" cy="52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FPRI FluxNet Web / observation_e.html">
            <a:extLst>
              <a:ext uri="{FF2B5EF4-FFF2-40B4-BE49-F238E27FC236}">
                <a16:creationId xmlns:a16="http://schemas.microsoft.com/office/drawing/2014/main" id="{B7960106-9E11-B4E0-BC53-789D6336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1" y="1016000"/>
            <a:ext cx="5530851" cy="39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t's So UnFAIR! - Eos">
            <a:extLst>
              <a:ext uri="{FF2B5EF4-FFF2-40B4-BE49-F238E27FC236}">
                <a16:creationId xmlns:a16="http://schemas.microsoft.com/office/drawing/2014/main" id="{10E71D3A-C39A-B7C7-E970-A9CF3CBD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7" y="1125536"/>
            <a:ext cx="4925474" cy="36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6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ddy Covariance Method - ppt download">
            <a:extLst>
              <a:ext uri="{FF2B5EF4-FFF2-40B4-BE49-F238E27FC236}">
                <a16:creationId xmlns:a16="http://schemas.microsoft.com/office/drawing/2014/main" id="{8F1517B8-44DB-0475-687E-0C087C7B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C56-AFC0-593C-128B-DBCD3E4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9971-7BDD-D5CF-3D08-8DEB5132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25A92249-CA75-13A0-1B22-ED91F44A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7" y="638395"/>
            <a:ext cx="9401173" cy="62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  <a:blipFill>
                <a:blip r:embed="rId2"/>
                <a:stretch>
                  <a:fillRect l="-3835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/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2F74DA-B239-AAE8-D582-20B29307E5BF}"/>
              </a:ext>
            </a:extLst>
          </p:cNvPr>
          <p:cNvCxnSpPr>
            <a:cxnSpLocks/>
          </p:cNvCxnSpPr>
          <p:nvPr/>
        </p:nvCxnSpPr>
        <p:spPr>
          <a:xfrm>
            <a:off x="2671763" y="1857375"/>
            <a:ext cx="697079" cy="11572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/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 es la </a:t>
                </a:r>
                <a:r>
                  <a:rPr lang="en-US" dirty="0" err="1"/>
                  <a:t>Difusividad</a:t>
                </a:r>
                <a:r>
                  <a:rPr lang="en-US" dirty="0"/>
                  <a:t> </a:t>
                </a:r>
                <a:r>
                  <a:rPr lang="en-US" dirty="0" err="1"/>
                  <a:t>termal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= 21.5 x 10</a:t>
                </a:r>
                <a:r>
                  <a:rPr lang="en-US" baseline="30000" dirty="0"/>
                  <a:t>-6 </a:t>
                </a:r>
                <a:r>
                  <a:rPr lang="en-US" dirty="0"/>
                  <a:t>[m</a:t>
                </a:r>
                <a:r>
                  <a:rPr lang="en-US" baseline="30000" dirty="0"/>
                  <a:t>2</a:t>
                </a:r>
                <a:r>
                  <a:rPr lang="en-US" dirty="0"/>
                  <a:t> s</a:t>
                </a:r>
                <a:r>
                  <a:rPr lang="en-US" baseline="30000" dirty="0"/>
                  <a:t>-1</a:t>
                </a:r>
                <a:r>
                  <a:rPr lang="en-US" dirty="0"/>
                  <a:t>]</a:t>
                </a:r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 </a:t>
                </a:r>
                <a:r>
                  <a:rPr lang="en-US" dirty="0"/>
                  <a:t>= Nusselt number [</a:t>
                </a:r>
                <a:r>
                  <a:rPr lang="en-US" dirty="0" err="1"/>
                  <a:t>ver</a:t>
                </a:r>
                <a:r>
                  <a:rPr lang="en-US" dirty="0"/>
                  <a:t> </a:t>
                </a:r>
                <a:r>
                  <a:rPr lang="en-US" dirty="0" err="1"/>
                  <a:t>tabla</a:t>
                </a:r>
                <a:r>
                  <a:rPr lang="en-US" dirty="0"/>
                  <a:t>]</a:t>
                </a:r>
                <a:endParaRPr lang="en-US" baseline="-25000" dirty="0"/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donde</a:t>
                </a:r>
                <a:r>
                  <a:rPr lang="en-US" dirty="0"/>
                  <a:t> V es la </a:t>
                </a:r>
                <a:r>
                  <a:rPr lang="en-US" dirty="0" err="1"/>
                  <a:t>velocidad</a:t>
                </a:r>
                <a:r>
                  <a:rPr lang="en-US" dirty="0"/>
                  <a:t> del </a:t>
                </a:r>
                <a:r>
                  <a:rPr lang="en-US" dirty="0" err="1"/>
                  <a:t>viendo</a:t>
                </a:r>
                <a:r>
                  <a:rPr lang="en-US" dirty="0"/>
                  <a:t> y v es la </a:t>
                </a:r>
                <a:r>
                  <a:rPr lang="en-US" dirty="0" err="1"/>
                  <a:t>viscosidad</a:t>
                </a:r>
                <a:r>
                  <a:rPr lang="en-US" dirty="0"/>
                  <a:t> </a:t>
                </a:r>
                <a:r>
                  <a:rPr lang="en-US" dirty="0" err="1"/>
                  <a:t>cinematica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(15.1 x 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blipFill>
                <a:blip r:embed="rId4"/>
                <a:stretch>
                  <a:fillRect l="-694" t="-1124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2A11D-F8BE-5420-E243-9D66C2BEA19A}"/>
              </a:ext>
            </a:extLst>
          </p:cNvPr>
          <p:cNvCxnSpPr/>
          <p:nvPr/>
        </p:nvCxnSpPr>
        <p:spPr>
          <a:xfrm>
            <a:off x="6915150" y="3014663"/>
            <a:ext cx="37433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B04D7-2FBC-7D57-1FAD-5A03753089F0}"/>
              </a:ext>
            </a:extLst>
          </p:cNvPr>
          <p:cNvGrpSpPr/>
          <p:nvPr/>
        </p:nvGrpSpPr>
        <p:grpSpPr>
          <a:xfrm>
            <a:off x="6786563" y="2351161"/>
            <a:ext cx="9525" cy="1278732"/>
            <a:chOff x="6772275" y="1857375"/>
            <a:chExt cx="9525" cy="12787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FC16E-DA26-7530-924C-FCDC72B1EBD8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226476-BE94-16DA-5ACC-E2FA554231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A605C6-0E31-CE59-0884-911EE258A9BA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69F244-F8CE-70B7-C108-7E78BD2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04BCC7-8B27-F27B-384C-056D4B0373C7}"/>
              </a:ext>
            </a:extLst>
          </p:cNvPr>
          <p:cNvGrpSpPr/>
          <p:nvPr/>
        </p:nvGrpSpPr>
        <p:grpSpPr>
          <a:xfrm>
            <a:off x="10768011" y="2436019"/>
            <a:ext cx="9525" cy="1278732"/>
            <a:chOff x="6772275" y="1857375"/>
            <a:chExt cx="9525" cy="12787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B0CA05-29F8-EAAF-9522-455815F13A8E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DBC886-6DDE-107A-BE61-B98F37479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B1B103-6052-B338-ED8B-6E1E68CAB3E3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7C224E-1FB4-C381-7178-AC96BC8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/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blipFill>
                <a:blip r:embed="rId5"/>
                <a:stretch>
                  <a:fillRect l="-6061" t="-9091" r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U-turn Arrow 25">
            <a:extLst>
              <a:ext uri="{FF2B5EF4-FFF2-40B4-BE49-F238E27FC236}">
                <a16:creationId xmlns:a16="http://schemas.microsoft.com/office/drawing/2014/main" id="{E3C9C8EF-CE3F-6CE6-8F6B-AAF125587BA4}"/>
              </a:ext>
            </a:extLst>
          </p:cNvPr>
          <p:cNvSpPr/>
          <p:nvPr/>
        </p:nvSpPr>
        <p:spPr>
          <a:xfrm>
            <a:off x="7086600" y="1514475"/>
            <a:ext cx="771525" cy="60007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3A312964-99A0-8821-EA34-554E2C3A769E}"/>
              </a:ext>
            </a:extLst>
          </p:cNvPr>
          <p:cNvSpPr/>
          <p:nvPr/>
        </p:nvSpPr>
        <p:spPr>
          <a:xfrm rot="9312362">
            <a:off x="7915498" y="1648590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3CE6B133-AC4C-6C8F-FD46-9E32E83EDAF8}"/>
              </a:ext>
            </a:extLst>
          </p:cNvPr>
          <p:cNvSpPr/>
          <p:nvPr/>
        </p:nvSpPr>
        <p:spPr>
          <a:xfrm rot="17748186">
            <a:off x="9003724" y="1423511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B7151E-1F69-BB33-3690-DCEC47541B50}"/>
              </a:ext>
            </a:extLst>
          </p:cNvPr>
          <p:cNvCxnSpPr>
            <a:cxnSpLocks/>
          </p:cNvCxnSpPr>
          <p:nvPr/>
        </p:nvCxnSpPr>
        <p:spPr>
          <a:xfrm flipV="1">
            <a:off x="7200900" y="235116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1CE2DC-B872-B377-2648-577FABEBCA50}"/>
              </a:ext>
            </a:extLst>
          </p:cNvPr>
          <p:cNvCxnSpPr>
            <a:cxnSpLocks/>
          </p:cNvCxnSpPr>
          <p:nvPr/>
        </p:nvCxnSpPr>
        <p:spPr>
          <a:xfrm flipV="1">
            <a:off x="745331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A75762-86BC-870B-4F1A-3858FAFF9803}"/>
              </a:ext>
            </a:extLst>
          </p:cNvPr>
          <p:cNvCxnSpPr>
            <a:cxnSpLocks/>
          </p:cNvCxnSpPr>
          <p:nvPr/>
        </p:nvCxnSpPr>
        <p:spPr>
          <a:xfrm flipV="1">
            <a:off x="7691437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077BC-0027-63A6-B3E7-3B8C5EBA6DD5}"/>
              </a:ext>
            </a:extLst>
          </p:cNvPr>
          <p:cNvCxnSpPr>
            <a:cxnSpLocks/>
          </p:cNvCxnSpPr>
          <p:nvPr/>
        </p:nvCxnSpPr>
        <p:spPr>
          <a:xfrm flipV="1">
            <a:off x="798671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F9084E-8816-CEF1-957C-5F04EB27CE64}"/>
              </a:ext>
            </a:extLst>
          </p:cNvPr>
          <p:cNvCxnSpPr>
            <a:cxnSpLocks/>
          </p:cNvCxnSpPr>
          <p:nvPr/>
        </p:nvCxnSpPr>
        <p:spPr>
          <a:xfrm flipV="1">
            <a:off x="831056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5ACBA7-25F5-46BB-7F60-9CCC7E756796}"/>
              </a:ext>
            </a:extLst>
          </p:cNvPr>
          <p:cNvCxnSpPr>
            <a:cxnSpLocks/>
          </p:cNvCxnSpPr>
          <p:nvPr/>
        </p:nvCxnSpPr>
        <p:spPr>
          <a:xfrm flipV="1">
            <a:off x="8562974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BEC69-FFBC-49F7-D2F3-9B1FBDDCC8B4}"/>
              </a:ext>
            </a:extLst>
          </p:cNvPr>
          <p:cNvCxnSpPr>
            <a:cxnSpLocks/>
          </p:cNvCxnSpPr>
          <p:nvPr/>
        </p:nvCxnSpPr>
        <p:spPr>
          <a:xfrm flipV="1">
            <a:off x="8791573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B0CED-7769-747B-98BC-3D6B96A62FFE}"/>
              </a:ext>
            </a:extLst>
          </p:cNvPr>
          <p:cNvCxnSpPr>
            <a:cxnSpLocks/>
          </p:cNvCxnSpPr>
          <p:nvPr/>
        </p:nvCxnSpPr>
        <p:spPr>
          <a:xfrm flipV="1">
            <a:off x="9086848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70728-279A-D50E-1C67-8855B1267DBF}"/>
              </a:ext>
            </a:extLst>
          </p:cNvPr>
          <p:cNvCxnSpPr>
            <a:cxnSpLocks/>
          </p:cNvCxnSpPr>
          <p:nvPr/>
        </p:nvCxnSpPr>
        <p:spPr>
          <a:xfrm flipV="1">
            <a:off x="9353548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FDA4AB-1138-74C2-CE91-0CF00812A119}"/>
              </a:ext>
            </a:extLst>
          </p:cNvPr>
          <p:cNvCxnSpPr>
            <a:cxnSpLocks/>
          </p:cNvCxnSpPr>
          <p:nvPr/>
        </p:nvCxnSpPr>
        <p:spPr>
          <a:xfrm flipV="1">
            <a:off x="9658348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17871A-0315-9A9F-2ED0-2B5AB3D0827F}"/>
              </a:ext>
            </a:extLst>
          </p:cNvPr>
          <p:cNvCxnSpPr>
            <a:cxnSpLocks/>
          </p:cNvCxnSpPr>
          <p:nvPr/>
        </p:nvCxnSpPr>
        <p:spPr>
          <a:xfrm flipV="1">
            <a:off x="9953623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8D7CB9-A08E-3A38-11B0-E67295831808}"/>
              </a:ext>
            </a:extLst>
          </p:cNvPr>
          <p:cNvCxnSpPr>
            <a:cxnSpLocks/>
          </p:cNvCxnSpPr>
          <p:nvPr/>
        </p:nvCxnSpPr>
        <p:spPr>
          <a:xfrm flipV="1">
            <a:off x="10220323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DE95E7-D5A4-C9B0-BC71-AFBDE56E45DA}"/>
              </a:ext>
            </a:extLst>
          </p:cNvPr>
          <p:cNvGrpSpPr/>
          <p:nvPr/>
        </p:nvGrpSpPr>
        <p:grpSpPr>
          <a:xfrm rot="10800000">
            <a:off x="7200900" y="3293686"/>
            <a:ext cx="3019423" cy="502372"/>
            <a:chOff x="7353300" y="4060455"/>
            <a:chExt cx="3019423" cy="50237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196A58-7672-B7BA-A3FF-218E615EE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300" y="406090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033048B-0751-D619-D80D-FC01E395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71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A780BF-7865-CA76-5D8A-66D59AA7F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837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E85661A-D5F5-69E4-7CC9-66BF70033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911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ACEBCA-0DFA-C3F7-8EA8-0D5DB42A8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296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6301FC-7DF6-4789-7FF8-006E443A3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5374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D7DF6D-EB9C-9E5B-55A1-0FB46F492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3973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BAD2E13-4705-2DFF-9FA5-90CCF1FC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48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92FB6D4-B120-07B3-8207-C5FC93A9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5948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6728900-95F3-49F1-3694-B3A99E957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748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4B34F8-7498-F437-8D0B-46508D136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3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D4BF38-51C1-C7B1-1608-69B19DEB9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2723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U-turn Arrow 56">
            <a:extLst>
              <a:ext uri="{FF2B5EF4-FFF2-40B4-BE49-F238E27FC236}">
                <a16:creationId xmlns:a16="http://schemas.microsoft.com/office/drawing/2014/main" id="{4FF60539-538A-E050-818A-1BD5C6CB49C0}"/>
              </a:ext>
            </a:extLst>
          </p:cNvPr>
          <p:cNvSpPr/>
          <p:nvPr/>
        </p:nvSpPr>
        <p:spPr>
          <a:xfrm>
            <a:off x="7410453" y="4067184"/>
            <a:ext cx="771525" cy="60007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U-turn Arrow 57">
            <a:extLst>
              <a:ext uri="{FF2B5EF4-FFF2-40B4-BE49-F238E27FC236}">
                <a16:creationId xmlns:a16="http://schemas.microsoft.com/office/drawing/2014/main" id="{48F63519-5C29-0CD6-40E9-74EC0AC5D682}"/>
              </a:ext>
            </a:extLst>
          </p:cNvPr>
          <p:cNvSpPr/>
          <p:nvPr/>
        </p:nvSpPr>
        <p:spPr>
          <a:xfrm rot="9312362">
            <a:off x="8239351" y="4201299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-turn Arrow 58">
            <a:extLst>
              <a:ext uri="{FF2B5EF4-FFF2-40B4-BE49-F238E27FC236}">
                <a16:creationId xmlns:a16="http://schemas.microsoft.com/office/drawing/2014/main" id="{39B4FE60-0EED-B084-85E0-83BD6DE8DE84}"/>
              </a:ext>
            </a:extLst>
          </p:cNvPr>
          <p:cNvSpPr/>
          <p:nvPr/>
        </p:nvSpPr>
        <p:spPr>
          <a:xfrm rot="17748186">
            <a:off x="9327577" y="3976220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D59276-7EA7-9AA9-C8ED-C7891D6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36" y="0"/>
            <a:ext cx="6915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82AE-3FDE-3D23-EFFE-279116C7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8854"/>
            <a:ext cx="10515600" cy="1325563"/>
          </a:xfrm>
        </p:spPr>
        <p:txBody>
          <a:bodyPr/>
          <a:lstStyle/>
          <a:p>
            <a:r>
              <a:rPr lang="en-US" dirty="0" err="1"/>
              <a:t>Flujos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Canopia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E92DF3-2934-76B0-5EC6-7A92D7EE450B}"/>
              </a:ext>
            </a:extLst>
          </p:cNvPr>
          <p:cNvCxnSpPr>
            <a:cxnSpLocks/>
          </p:cNvCxnSpPr>
          <p:nvPr/>
        </p:nvCxnSpPr>
        <p:spPr>
          <a:xfrm>
            <a:off x="2788920" y="2148840"/>
            <a:ext cx="0" cy="3951923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F05B7C-F4D8-E541-C697-C7825CBAB8CF}"/>
              </a:ext>
            </a:extLst>
          </p:cNvPr>
          <p:cNvSpPr/>
          <p:nvPr/>
        </p:nvSpPr>
        <p:spPr>
          <a:xfrm rot="19468712">
            <a:off x="2686050" y="4857750"/>
            <a:ext cx="1028700" cy="3857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F51CC-2332-AA0C-8FF9-6E5DFC2D88DA}"/>
              </a:ext>
            </a:extLst>
          </p:cNvPr>
          <p:cNvSpPr/>
          <p:nvPr/>
        </p:nvSpPr>
        <p:spPr>
          <a:xfrm rot="2710831">
            <a:off x="1859580" y="4291504"/>
            <a:ext cx="1028700" cy="46253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C5219B-CFDE-D7D8-9CF5-C613CDB1EEEB}"/>
              </a:ext>
            </a:extLst>
          </p:cNvPr>
          <p:cNvSpPr/>
          <p:nvPr/>
        </p:nvSpPr>
        <p:spPr>
          <a:xfrm rot="18371080">
            <a:off x="2614701" y="3643831"/>
            <a:ext cx="1028700" cy="3857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5AD9E-2C5B-71CE-D033-946B05E4ED4F}"/>
              </a:ext>
            </a:extLst>
          </p:cNvPr>
          <p:cNvSpPr/>
          <p:nvPr/>
        </p:nvSpPr>
        <p:spPr>
          <a:xfrm rot="2828335">
            <a:off x="1897879" y="3064733"/>
            <a:ext cx="1028700" cy="3857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820DC6-3E70-E057-C2F2-7915D3FBB14E}"/>
              </a:ext>
            </a:extLst>
          </p:cNvPr>
          <p:cNvSpPr/>
          <p:nvPr/>
        </p:nvSpPr>
        <p:spPr>
          <a:xfrm rot="18826535">
            <a:off x="2660376" y="2234100"/>
            <a:ext cx="1051104" cy="42275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3B041-AEDD-7C97-6510-B74C830BA85A}"/>
              </a:ext>
            </a:extLst>
          </p:cNvPr>
          <p:cNvCxnSpPr/>
          <p:nvPr/>
        </p:nvCxnSpPr>
        <p:spPr>
          <a:xfrm>
            <a:off x="3091319" y="5057135"/>
            <a:ext cx="65722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B5410A-C6D1-4784-9DA9-C480C7221994}"/>
              </a:ext>
            </a:extLst>
          </p:cNvPr>
          <p:cNvGrpSpPr/>
          <p:nvPr/>
        </p:nvGrpSpPr>
        <p:grpSpPr>
          <a:xfrm>
            <a:off x="2390804" y="4451332"/>
            <a:ext cx="621508" cy="286942"/>
            <a:chOff x="4964905" y="3844937"/>
            <a:chExt cx="621508" cy="28694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F01A95-98F8-C48A-1DA4-00F9FA831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905" y="3857945"/>
              <a:ext cx="157162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301B0A-8026-85E0-8578-6C6FF13B2A88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9" y="3844937"/>
              <a:ext cx="128589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ED3DCA-926A-8D3D-B6B7-952C22C3C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375" y="3844937"/>
              <a:ext cx="142875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99A425-E0D6-FF55-4EE3-9EE79C3FB4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537" y="3857945"/>
              <a:ext cx="142876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4DD03-E831-06D6-B41E-512F01BF7C73}"/>
              </a:ext>
            </a:extLst>
          </p:cNvPr>
          <p:cNvGrpSpPr/>
          <p:nvPr/>
        </p:nvGrpSpPr>
        <p:grpSpPr>
          <a:xfrm>
            <a:off x="3531364" y="4907160"/>
            <a:ext cx="621508" cy="286942"/>
            <a:chOff x="5117305" y="3997337"/>
            <a:chExt cx="621508" cy="28694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43A05B-A11F-CE22-3F88-A30C64E5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305" y="4010345"/>
              <a:ext cx="157162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B776DA-B3DA-3545-73B6-3C959E2E68E0}"/>
                </a:ext>
              </a:extLst>
            </p:cNvPr>
            <p:cNvCxnSpPr>
              <a:cxnSpLocks/>
            </p:cNvCxnSpPr>
            <p:nvPr/>
          </p:nvCxnSpPr>
          <p:spPr>
            <a:xfrm>
              <a:off x="5295899" y="3997337"/>
              <a:ext cx="128589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824D37-10FD-94C4-851D-75E1C427E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775" y="3997337"/>
              <a:ext cx="142875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664E2C-31D9-8ED7-19F3-1022EBADB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5937" y="4010345"/>
              <a:ext cx="142876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81C135-48AF-6DBE-A93C-9746E30815B1}"/>
              </a:ext>
            </a:extLst>
          </p:cNvPr>
          <p:cNvGrpSpPr/>
          <p:nvPr/>
        </p:nvGrpSpPr>
        <p:grpSpPr>
          <a:xfrm>
            <a:off x="3112749" y="3639529"/>
            <a:ext cx="621508" cy="286942"/>
            <a:chOff x="4964905" y="3844937"/>
            <a:chExt cx="621508" cy="28694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ABFE50-BC74-3CE6-4DA5-C1671A2E1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905" y="3857945"/>
              <a:ext cx="157162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655FC6-A769-9815-4794-8BCF347105E6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9" y="3844937"/>
              <a:ext cx="128589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7885B9-AB5D-51BE-8EA7-4E9FB5E3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375" y="3844937"/>
              <a:ext cx="142875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8C1A62-39AE-2E58-769D-3CFD17730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537" y="3857945"/>
              <a:ext cx="142876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CEF915-7DCA-4B01-76E3-E6D250461DCF}"/>
              </a:ext>
            </a:extLst>
          </p:cNvPr>
          <p:cNvGrpSpPr/>
          <p:nvPr/>
        </p:nvGrpSpPr>
        <p:grpSpPr>
          <a:xfrm>
            <a:off x="2370556" y="3104393"/>
            <a:ext cx="621508" cy="286942"/>
            <a:chOff x="4964905" y="3844937"/>
            <a:chExt cx="621508" cy="28694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BD0BB7-DD2C-DB98-8422-ECABEE437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905" y="3857945"/>
              <a:ext cx="157162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AFF2F5-C9BA-4AF8-C713-22C81F6E4814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9" y="3844937"/>
              <a:ext cx="128589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758CD7-5A34-2C58-7229-4089FAB84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375" y="3844937"/>
              <a:ext cx="142875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F56914-1F7A-B413-3FF5-6F9C95E1E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537" y="3857945"/>
              <a:ext cx="142876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6B2F4D-9646-6CEB-D549-A320F1818416}"/>
              </a:ext>
            </a:extLst>
          </p:cNvPr>
          <p:cNvGrpSpPr/>
          <p:nvPr/>
        </p:nvGrpSpPr>
        <p:grpSpPr>
          <a:xfrm>
            <a:off x="3177625" y="2302007"/>
            <a:ext cx="621508" cy="286942"/>
            <a:chOff x="4964905" y="3844937"/>
            <a:chExt cx="621508" cy="28694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A8865A-0409-1466-B88B-0440F4221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905" y="3857945"/>
              <a:ext cx="157162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42AEE6-25A7-F641-DB00-2FDF1F35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9" y="3844937"/>
              <a:ext cx="128589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FACFC1-813A-99C0-B5C7-4F70A1F3F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375" y="3844937"/>
              <a:ext cx="142875" cy="2798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9236AD-EC09-A624-5D81-88BA4FE51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537" y="3857945"/>
              <a:ext cx="142876" cy="273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E42D62-D4AC-4165-E546-F146C5900362}"/>
              </a:ext>
            </a:extLst>
          </p:cNvPr>
          <p:cNvCxnSpPr/>
          <p:nvPr/>
        </p:nvCxnSpPr>
        <p:spPr>
          <a:xfrm>
            <a:off x="4137329" y="5057135"/>
            <a:ext cx="65722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0B6311-DCF6-A375-B7A8-353C343A0E3C}"/>
              </a:ext>
            </a:extLst>
          </p:cNvPr>
          <p:cNvCxnSpPr>
            <a:cxnSpLocks/>
          </p:cNvCxnSpPr>
          <p:nvPr/>
        </p:nvCxnSpPr>
        <p:spPr>
          <a:xfrm>
            <a:off x="3090176" y="4601307"/>
            <a:ext cx="166818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0A7671-5446-6D09-2E60-F07574D859EA}"/>
              </a:ext>
            </a:extLst>
          </p:cNvPr>
          <p:cNvCxnSpPr>
            <a:cxnSpLocks/>
          </p:cNvCxnSpPr>
          <p:nvPr/>
        </p:nvCxnSpPr>
        <p:spPr>
          <a:xfrm>
            <a:off x="3459622" y="3840089"/>
            <a:ext cx="132534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BD188-02FA-6E26-1E26-5BACAD44EBE5}"/>
              </a:ext>
            </a:extLst>
          </p:cNvPr>
          <p:cNvCxnSpPr>
            <a:cxnSpLocks/>
          </p:cNvCxnSpPr>
          <p:nvPr/>
        </p:nvCxnSpPr>
        <p:spPr>
          <a:xfrm>
            <a:off x="2883630" y="3276311"/>
            <a:ext cx="1872759" cy="227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CA1BE-37D2-67D7-0834-2CD676036731}"/>
              </a:ext>
            </a:extLst>
          </p:cNvPr>
          <p:cNvCxnSpPr>
            <a:cxnSpLocks/>
          </p:cNvCxnSpPr>
          <p:nvPr/>
        </p:nvCxnSpPr>
        <p:spPr>
          <a:xfrm>
            <a:off x="3047403" y="2465147"/>
            <a:ext cx="1659702" cy="33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B78CA-E6A3-A706-1948-180B3499C2F4}"/>
              </a:ext>
            </a:extLst>
          </p:cNvPr>
          <p:cNvCxnSpPr>
            <a:cxnSpLocks/>
          </p:cNvCxnSpPr>
          <p:nvPr/>
        </p:nvCxnSpPr>
        <p:spPr>
          <a:xfrm flipH="1" flipV="1">
            <a:off x="4784969" y="1939092"/>
            <a:ext cx="20248" cy="37952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4B14DC-4F51-164A-F4C7-9860FDDEA588}"/>
              </a:ext>
            </a:extLst>
          </p:cNvPr>
          <p:cNvSpPr txBox="1"/>
          <p:nvPr/>
        </p:nvSpPr>
        <p:spPr>
          <a:xfrm>
            <a:off x="4905655" y="4907160"/>
            <a:ext cx="127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57B9C3-03A6-E47E-EB76-9027016E7993}"/>
              </a:ext>
            </a:extLst>
          </p:cNvPr>
          <p:cNvSpPr txBox="1"/>
          <p:nvPr/>
        </p:nvSpPr>
        <p:spPr>
          <a:xfrm>
            <a:off x="4888112" y="4391209"/>
            <a:ext cx="127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6D9CF6-25B9-683F-9E10-F7EC8869EA7D}"/>
              </a:ext>
            </a:extLst>
          </p:cNvPr>
          <p:cNvSpPr txBox="1"/>
          <p:nvPr/>
        </p:nvSpPr>
        <p:spPr>
          <a:xfrm>
            <a:off x="4883081" y="3636656"/>
            <a:ext cx="127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2A54E1-3ABE-1965-1F83-D21872CC5753}"/>
              </a:ext>
            </a:extLst>
          </p:cNvPr>
          <p:cNvSpPr txBox="1"/>
          <p:nvPr/>
        </p:nvSpPr>
        <p:spPr>
          <a:xfrm>
            <a:off x="4883080" y="3082158"/>
            <a:ext cx="127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462C6C-1C53-E801-DEE1-9BBA43D1143B}"/>
              </a:ext>
            </a:extLst>
          </p:cNvPr>
          <p:cNvSpPr txBox="1"/>
          <p:nvPr/>
        </p:nvSpPr>
        <p:spPr>
          <a:xfrm>
            <a:off x="4863832" y="2199519"/>
            <a:ext cx="127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3D295-5928-052D-5917-8149873B4D65}"/>
              </a:ext>
            </a:extLst>
          </p:cNvPr>
          <p:cNvSpPr txBox="1"/>
          <p:nvPr/>
        </p:nvSpPr>
        <p:spPr>
          <a:xfrm>
            <a:off x="4758365" y="1414511"/>
            <a:ext cx="11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71" name="U-turn Arrow 70">
            <a:extLst>
              <a:ext uri="{FF2B5EF4-FFF2-40B4-BE49-F238E27FC236}">
                <a16:creationId xmlns:a16="http://schemas.microsoft.com/office/drawing/2014/main" id="{E2335C26-96BD-74B4-02B1-51D67C002E81}"/>
              </a:ext>
            </a:extLst>
          </p:cNvPr>
          <p:cNvSpPr/>
          <p:nvPr/>
        </p:nvSpPr>
        <p:spPr>
          <a:xfrm>
            <a:off x="3431752" y="4278485"/>
            <a:ext cx="261940" cy="22485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U-turn Arrow 71">
            <a:extLst>
              <a:ext uri="{FF2B5EF4-FFF2-40B4-BE49-F238E27FC236}">
                <a16:creationId xmlns:a16="http://schemas.microsoft.com/office/drawing/2014/main" id="{E56F597F-79B7-0C35-3068-A74C0B086910}"/>
              </a:ext>
            </a:extLst>
          </p:cNvPr>
          <p:cNvSpPr/>
          <p:nvPr/>
        </p:nvSpPr>
        <p:spPr>
          <a:xfrm rot="8790195">
            <a:off x="3957609" y="4291556"/>
            <a:ext cx="288222" cy="24011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U-turn Arrow 72">
            <a:extLst>
              <a:ext uri="{FF2B5EF4-FFF2-40B4-BE49-F238E27FC236}">
                <a16:creationId xmlns:a16="http://schemas.microsoft.com/office/drawing/2014/main" id="{1C10A9DD-B133-B8F5-B7BB-3EE99005B3F7}"/>
              </a:ext>
            </a:extLst>
          </p:cNvPr>
          <p:cNvSpPr/>
          <p:nvPr/>
        </p:nvSpPr>
        <p:spPr>
          <a:xfrm rot="8790195">
            <a:off x="3695643" y="3558811"/>
            <a:ext cx="288222" cy="24011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U-turn Arrow 73">
            <a:extLst>
              <a:ext uri="{FF2B5EF4-FFF2-40B4-BE49-F238E27FC236}">
                <a16:creationId xmlns:a16="http://schemas.microsoft.com/office/drawing/2014/main" id="{B1B4BC9E-8F13-853E-C9BC-141E84C143B2}"/>
              </a:ext>
            </a:extLst>
          </p:cNvPr>
          <p:cNvSpPr/>
          <p:nvPr/>
        </p:nvSpPr>
        <p:spPr>
          <a:xfrm rot="21112642">
            <a:off x="4047109" y="3565493"/>
            <a:ext cx="288222" cy="24011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U-turn Arrow 74">
            <a:extLst>
              <a:ext uri="{FF2B5EF4-FFF2-40B4-BE49-F238E27FC236}">
                <a16:creationId xmlns:a16="http://schemas.microsoft.com/office/drawing/2014/main" id="{587ADBA7-F6FC-6C76-3B81-C2BC308F5F68}"/>
              </a:ext>
            </a:extLst>
          </p:cNvPr>
          <p:cNvSpPr/>
          <p:nvPr/>
        </p:nvSpPr>
        <p:spPr>
          <a:xfrm rot="8795787">
            <a:off x="4345630" y="3576101"/>
            <a:ext cx="288222" cy="24011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453AAC-1FED-D2E9-6027-AED009CD75DE}"/>
              </a:ext>
            </a:extLst>
          </p:cNvPr>
          <p:cNvGrpSpPr/>
          <p:nvPr/>
        </p:nvGrpSpPr>
        <p:grpSpPr>
          <a:xfrm>
            <a:off x="3019360" y="2971024"/>
            <a:ext cx="1593220" cy="309207"/>
            <a:chOff x="3019360" y="2971024"/>
            <a:chExt cx="1593220" cy="309207"/>
          </a:xfrm>
        </p:grpSpPr>
        <p:sp>
          <p:nvSpPr>
            <p:cNvPr id="76" name="U-turn Arrow 75">
              <a:extLst>
                <a:ext uri="{FF2B5EF4-FFF2-40B4-BE49-F238E27FC236}">
                  <a16:creationId xmlns:a16="http://schemas.microsoft.com/office/drawing/2014/main" id="{5E5624A7-8CEC-53C5-D04C-5E46ED7512D4}"/>
                </a:ext>
              </a:extLst>
            </p:cNvPr>
            <p:cNvSpPr/>
            <p:nvPr/>
          </p:nvSpPr>
          <p:spPr>
            <a:xfrm rot="8790195">
              <a:off x="3019360" y="2982544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U-turn Arrow 76">
              <a:extLst>
                <a:ext uri="{FF2B5EF4-FFF2-40B4-BE49-F238E27FC236}">
                  <a16:creationId xmlns:a16="http://schemas.microsoft.com/office/drawing/2014/main" id="{DF5633A4-199B-A03B-82CF-7D9BB647AAE8}"/>
                </a:ext>
              </a:extLst>
            </p:cNvPr>
            <p:cNvSpPr/>
            <p:nvPr/>
          </p:nvSpPr>
          <p:spPr>
            <a:xfrm rot="21112642">
              <a:off x="3370826" y="2989226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U-turn Arrow 77">
              <a:extLst>
                <a:ext uri="{FF2B5EF4-FFF2-40B4-BE49-F238E27FC236}">
                  <a16:creationId xmlns:a16="http://schemas.microsoft.com/office/drawing/2014/main" id="{9767F6AE-A1E6-809E-6939-9A773FC421E4}"/>
                </a:ext>
              </a:extLst>
            </p:cNvPr>
            <p:cNvSpPr/>
            <p:nvPr/>
          </p:nvSpPr>
          <p:spPr>
            <a:xfrm rot="8795787">
              <a:off x="3669347" y="2999834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U-turn Arrow 78">
              <a:extLst>
                <a:ext uri="{FF2B5EF4-FFF2-40B4-BE49-F238E27FC236}">
                  <a16:creationId xmlns:a16="http://schemas.microsoft.com/office/drawing/2014/main" id="{163B9F32-2963-EC90-E425-6F2C647A139A}"/>
                </a:ext>
              </a:extLst>
            </p:cNvPr>
            <p:cNvSpPr/>
            <p:nvPr/>
          </p:nvSpPr>
          <p:spPr>
            <a:xfrm rot="17873333">
              <a:off x="4065038" y="2995078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U-turn Arrow 79">
              <a:extLst>
                <a:ext uri="{FF2B5EF4-FFF2-40B4-BE49-F238E27FC236}">
                  <a16:creationId xmlns:a16="http://schemas.microsoft.com/office/drawing/2014/main" id="{080C4663-AA63-F8F1-F7F4-C69CDFB2E6A2}"/>
                </a:ext>
              </a:extLst>
            </p:cNvPr>
            <p:cNvSpPr/>
            <p:nvPr/>
          </p:nvSpPr>
          <p:spPr>
            <a:xfrm rot="7476721">
              <a:off x="4348412" y="3016063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99BF5E4-393C-FFF1-B191-A8B6E94950B9}"/>
              </a:ext>
            </a:extLst>
          </p:cNvPr>
          <p:cNvGrpSpPr/>
          <p:nvPr/>
        </p:nvGrpSpPr>
        <p:grpSpPr>
          <a:xfrm>
            <a:off x="3200400" y="1809747"/>
            <a:ext cx="1593220" cy="309207"/>
            <a:chOff x="3019360" y="2971024"/>
            <a:chExt cx="1593220" cy="309207"/>
          </a:xfrm>
        </p:grpSpPr>
        <p:sp>
          <p:nvSpPr>
            <p:cNvPr id="83" name="U-turn Arrow 82">
              <a:extLst>
                <a:ext uri="{FF2B5EF4-FFF2-40B4-BE49-F238E27FC236}">
                  <a16:creationId xmlns:a16="http://schemas.microsoft.com/office/drawing/2014/main" id="{BDD6AD30-67DC-7C16-962E-DB13EDFB1547}"/>
                </a:ext>
              </a:extLst>
            </p:cNvPr>
            <p:cNvSpPr/>
            <p:nvPr/>
          </p:nvSpPr>
          <p:spPr>
            <a:xfrm rot="8790195">
              <a:off x="3019360" y="2982544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U-turn Arrow 83">
              <a:extLst>
                <a:ext uri="{FF2B5EF4-FFF2-40B4-BE49-F238E27FC236}">
                  <a16:creationId xmlns:a16="http://schemas.microsoft.com/office/drawing/2014/main" id="{C37FB52C-E668-F6AD-A05E-6BE972BC1B45}"/>
                </a:ext>
              </a:extLst>
            </p:cNvPr>
            <p:cNvSpPr/>
            <p:nvPr/>
          </p:nvSpPr>
          <p:spPr>
            <a:xfrm rot="21112642">
              <a:off x="3370826" y="2989226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U-turn Arrow 84">
              <a:extLst>
                <a:ext uri="{FF2B5EF4-FFF2-40B4-BE49-F238E27FC236}">
                  <a16:creationId xmlns:a16="http://schemas.microsoft.com/office/drawing/2014/main" id="{0FD4EB1A-8AA6-C28B-CABA-7404634EC15E}"/>
                </a:ext>
              </a:extLst>
            </p:cNvPr>
            <p:cNvSpPr/>
            <p:nvPr/>
          </p:nvSpPr>
          <p:spPr>
            <a:xfrm rot="8795787">
              <a:off x="3669347" y="2999834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U-turn Arrow 85">
              <a:extLst>
                <a:ext uri="{FF2B5EF4-FFF2-40B4-BE49-F238E27FC236}">
                  <a16:creationId xmlns:a16="http://schemas.microsoft.com/office/drawing/2014/main" id="{5CE7D6B8-B4FD-EFE5-53F3-6E3822C2D0DF}"/>
                </a:ext>
              </a:extLst>
            </p:cNvPr>
            <p:cNvSpPr/>
            <p:nvPr/>
          </p:nvSpPr>
          <p:spPr>
            <a:xfrm rot="17873333">
              <a:off x="4065038" y="2995078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U-turn Arrow 86">
              <a:extLst>
                <a:ext uri="{FF2B5EF4-FFF2-40B4-BE49-F238E27FC236}">
                  <a16:creationId xmlns:a16="http://schemas.microsoft.com/office/drawing/2014/main" id="{18E961CD-D579-4410-0A7E-015996773D0B}"/>
                </a:ext>
              </a:extLst>
            </p:cNvPr>
            <p:cNvSpPr/>
            <p:nvPr/>
          </p:nvSpPr>
          <p:spPr>
            <a:xfrm rot="7476721">
              <a:off x="4348412" y="3016063"/>
              <a:ext cx="288222" cy="240114"/>
            </a:xfrm>
            <a:prstGeom prst="utur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U-turn Arrow 87">
            <a:extLst>
              <a:ext uri="{FF2B5EF4-FFF2-40B4-BE49-F238E27FC236}">
                <a16:creationId xmlns:a16="http://schemas.microsoft.com/office/drawing/2014/main" id="{89371177-A167-A095-C11F-6882AB1F6776}"/>
              </a:ext>
            </a:extLst>
          </p:cNvPr>
          <p:cNvSpPr/>
          <p:nvPr/>
        </p:nvSpPr>
        <p:spPr>
          <a:xfrm>
            <a:off x="3529522" y="800569"/>
            <a:ext cx="771525" cy="60007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U-turn Arrow 88">
            <a:extLst>
              <a:ext uri="{FF2B5EF4-FFF2-40B4-BE49-F238E27FC236}">
                <a16:creationId xmlns:a16="http://schemas.microsoft.com/office/drawing/2014/main" id="{28147943-7F9F-17B7-E75E-072C16886E99}"/>
              </a:ext>
            </a:extLst>
          </p:cNvPr>
          <p:cNvSpPr/>
          <p:nvPr/>
        </p:nvSpPr>
        <p:spPr>
          <a:xfrm rot="9312362">
            <a:off x="4358420" y="934684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U-turn Arrow 89">
            <a:extLst>
              <a:ext uri="{FF2B5EF4-FFF2-40B4-BE49-F238E27FC236}">
                <a16:creationId xmlns:a16="http://schemas.microsoft.com/office/drawing/2014/main" id="{B97D180F-64C7-A8E9-24CB-2659DABF99E1}"/>
              </a:ext>
            </a:extLst>
          </p:cNvPr>
          <p:cNvSpPr/>
          <p:nvPr/>
        </p:nvSpPr>
        <p:spPr>
          <a:xfrm rot="17748186">
            <a:off x="5446646" y="709605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1" name="Picture 2" descr="Schematic profile of wind speed (í µí±¼ (í µí²›) ) in the inertial and... |  Download Scientific Diagram">
            <a:extLst>
              <a:ext uri="{FF2B5EF4-FFF2-40B4-BE49-F238E27FC236}">
                <a16:creationId xmlns:a16="http://schemas.microsoft.com/office/drawing/2014/main" id="{C5D1D7F5-435B-BD0C-CE55-517EC61F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31" y="841235"/>
            <a:ext cx="4381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d sheltering of a lake by a tree canopy or bluff topography">
            <a:extLst>
              <a:ext uri="{FF2B5EF4-FFF2-40B4-BE49-F238E27FC236}">
                <a16:creationId xmlns:a16="http://schemas.microsoft.com/office/drawing/2014/main" id="{E60AA9C6-CEFB-FFBB-4B62-62E6D33C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1206500"/>
            <a:ext cx="8101014" cy="418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240D39-26F5-6A8B-7CB6-0136B214A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4" r="9895"/>
          <a:stretch/>
        </p:blipFill>
        <p:spPr>
          <a:xfrm>
            <a:off x="6315865" y="5078227"/>
            <a:ext cx="5223673" cy="1545049"/>
          </a:xfrm>
          <a:prstGeom prst="rect">
            <a:avLst/>
          </a:prstGeom>
        </p:spPr>
      </p:pic>
      <p:pic>
        <p:nvPicPr>
          <p:cNvPr id="2054" name="Picture 6" descr="The Bowen Ratio Method and PAN Evaporation Explained - CivilDigital -">
            <a:extLst>
              <a:ext uri="{FF2B5EF4-FFF2-40B4-BE49-F238E27FC236}">
                <a16:creationId xmlns:a16="http://schemas.microsoft.com/office/drawing/2014/main" id="{DFC056DF-77ED-F7C0-FD3A-B4950CD5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72400" cy="50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D902A-C8D8-D22A-99FB-688E4D8CCA68}"/>
                  </a:ext>
                </a:extLst>
              </p:cNvPr>
              <p:cNvSpPr txBox="1"/>
              <p:nvPr/>
            </p:nvSpPr>
            <p:spPr>
              <a:xfrm>
                <a:off x="559988" y="4831054"/>
                <a:ext cx="4443413" cy="179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D902A-C8D8-D22A-99FB-688E4D8C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8" y="4831054"/>
                <a:ext cx="4443413" cy="1792222"/>
              </a:xfrm>
              <a:prstGeom prst="rect">
                <a:avLst/>
              </a:prstGeom>
              <a:blipFill>
                <a:blip r:embed="rId4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27709D-9706-2C0E-7AC0-34C856F7B760}"/>
              </a:ext>
            </a:extLst>
          </p:cNvPr>
          <p:cNvSpPr txBox="1"/>
          <p:nvPr/>
        </p:nvSpPr>
        <p:spPr>
          <a:xfrm>
            <a:off x="8586788" y="542925"/>
            <a:ext cx="3186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Bowen Ratio</a:t>
            </a:r>
          </a:p>
        </p:txBody>
      </p:sp>
    </p:spTree>
    <p:extLst>
      <p:ext uri="{BB962C8B-B14F-4D97-AF65-F5344CB8AC3E}">
        <p14:creationId xmlns:p14="http://schemas.microsoft.com/office/powerpoint/2010/main" val="9483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C0F4-8875-D0FD-771F-0FBCCE24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Model of Sensible Heat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comerical</a:t>
            </a:r>
            <a:r>
              <a:rPr lang="en-US" dirty="0"/>
              <a:t> TULE)</a:t>
            </a:r>
          </a:p>
        </p:txBody>
      </p:sp>
      <p:pic>
        <p:nvPicPr>
          <p:cNvPr id="4" name="Picture 4" descr="Boundary Layers Walk - Head Full of Air">
            <a:extLst>
              <a:ext uri="{FF2B5EF4-FFF2-40B4-BE49-F238E27FC236}">
                <a16:creationId xmlns:a16="http://schemas.microsoft.com/office/drawing/2014/main" id="{E7943C9B-4720-F763-91E6-FE5D6CF4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007633"/>
            <a:ext cx="5845174" cy="2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 idealized ramp model in stable and unstable atmospheric conditions, where A is the positive or negative ramp amplitude. In this case the scalar is the temperature. τ represents ramp time duration in seconds">
            <a:extLst>
              <a:ext uri="{FF2B5EF4-FFF2-40B4-BE49-F238E27FC236}">
                <a16:creationId xmlns:a16="http://schemas.microsoft.com/office/drawing/2014/main" id="{18A0C72A-A567-8F26-E4C1-0A023464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91" y="3490120"/>
            <a:ext cx="4161809" cy="31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0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66BFD-2A8C-A60E-672E-9C0374CF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1" y="176184"/>
            <a:ext cx="8643937" cy="66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0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104</Words>
  <Application>Microsoft Macintosh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Flujos en la Canopia</vt:lpstr>
      <vt:lpstr>PowerPoint Presentation</vt:lpstr>
      <vt:lpstr>PowerPoint Presentation</vt:lpstr>
      <vt:lpstr>Ramp Model of Sensible Heat (Aplicación comerical TULE)</vt:lpstr>
      <vt:lpstr>PowerPoint Presentation</vt:lpstr>
      <vt:lpstr>PowerPoint Presentation</vt:lpstr>
      <vt:lpstr>Scentilometro</vt:lpstr>
      <vt:lpstr>Eddy Covariance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Raab</dc:creator>
  <cp:lastModifiedBy>Nicolas Raab</cp:lastModifiedBy>
  <cp:revision>3</cp:revision>
  <dcterms:created xsi:type="dcterms:W3CDTF">2022-10-10T18:13:52Z</dcterms:created>
  <dcterms:modified xsi:type="dcterms:W3CDTF">2022-10-11T01:31:57Z</dcterms:modified>
</cp:coreProperties>
</file>