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D44A-9B33-DE14-7928-68F26F4C6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E6CB8-13C1-8D7E-C056-30B602346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7ECE-1692-A9D0-23D4-EA81CF21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6CB8-7C30-8503-7CB6-34DDB903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A60A-21A9-EE9B-714A-5B0562C5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3D35-AF2C-4A0D-695B-E2646EAA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7395C-DE94-C78E-EE36-2E49D8D26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2288-0C5C-190B-D1C8-2F0D8553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E89F-1D4C-E9B2-CCC2-ECB20295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86DA-C888-1090-B970-C46EB71C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8A5AB-2E6B-66AC-DC8F-2D47C77D6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79059-2DDD-01B9-3ABE-AB5785E4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C894-5F25-60E4-ED60-B4CB5F3D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C744-23F4-628F-F68C-910F106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2154-E177-3966-8000-6718664D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F36B-C39C-D7F7-B5E1-EAC42BA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6FA5-13D4-0A6C-8BEB-8A52DA58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7EE4-FE3E-A7EC-7402-28396DDC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8408-58D4-8EE7-D99A-339649B9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C91A-F626-D210-57EE-A21B20BE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B3D0-260D-3ABF-A59E-6C5B110A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26486-E02F-2511-A36B-A7461648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587E-E8F4-705C-A25D-919397A0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8127E-6CBA-ABAA-B32F-C066B24D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0443-AA19-075E-C5B1-97DE8D55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231F-BBC0-DE7D-0562-35A7861C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B85A-79EB-D294-64B8-8EFBC397A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B047B-60F6-8AC7-8E80-E9355D98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14FE4-4E5B-EFE3-F16F-564F44E8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A873-A8CE-5AFC-0225-3B71E180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3845-886E-A48C-DE8E-97EBCDB9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1C52-844E-8672-3617-2F8CB71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F67-2CEB-D8B0-8690-874CEC4E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C46E2-E988-7B47-AAF0-448331A8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1F27A-84DB-B8F6-6ED9-CDACD1CB7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622AD-595A-6F9D-4B16-DECCAB21C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C2CFC-8163-BB58-EB72-B8B36369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A9A43-4FA8-BB86-404C-127FC36A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D82F0-3D7C-FB36-AA31-4D281D6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F689-076C-C995-7DAD-983C673A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BF117-8CAD-54D4-C4AD-787224E8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5D442-179C-01D4-E07C-88922E6D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C9B0A-9B8E-3E18-138A-DA79FF97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E3A2D-79B9-2D10-801A-ACE242B1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F30C1-62DE-35BB-725A-D89990AD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901C9-47AE-9697-92CD-3EB0BAC5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0CBF-D7CC-7459-57AA-DCF2EF63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197D-0C88-BD4D-D5CD-4B7820B8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3E36-946C-4AC7-CD74-9ED25C5AC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EA19E-9953-225E-E3B5-20E540E3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2CA8-3B74-E798-AF0E-2519976D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AB7E1-E160-AD97-7119-17E53606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8A91-EE2B-9666-5825-07C10CBD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90D19-480C-C934-0251-4444E7011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DA82C-2EB6-F9CE-AB9B-4AA47187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F741-219A-543A-D958-B799657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4DE5-12C8-C0D7-3B65-D5CAA00A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7E3E0-6E8F-791F-AE7B-23E626D1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BF515-1414-A264-76C4-87522200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8083-1A9E-4131-041A-62DEE162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53F-08C8-0D49-542F-6C1584DDD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EF99-FB43-1D72-EEDE-CF1B66FC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1A12A-3F49-6E52-46A2-E4AC96AA8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F784-A090-E02B-9320-8048F2F3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4899"/>
          </a:xfrm>
        </p:spPr>
        <p:txBody>
          <a:bodyPr>
            <a:normAutofit/>
          </a:bodyPr>
          <a:lstStyle/>
          <a:p>
            <a:r>
              <a:rPr lang="en-US" sz="7200" dirty="0" err="1"/>
              <a:t>Biometeorología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B0F6E-D669-5C8E-F353-31E668BFA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625"/>
            <a:ext cx="9144000" cy="694114"/>
          </a:xfrm>
        </p:spPr>
        <p:txBody>
          <a:bodyPr>
            <a:normAutofit/>
          </a:bodyPr>
          <a:lstStyle/>
          <a:p>
            <a:r>
              <a:rPr lang="en-US" sz="4000" dirty="0" err="1"/>
              <a:t>Flujo</a:t>
            </a:r>
            <a:r>
              <a:rPr lang="en-US" sz="4000" dirty="0"/>
              <a:t> de </a:t>
            </a:r>
            <a:r>
              <a:rPr lang="en-US" sz="4000" dirty="0" err="1"/>
              <a:t>Calor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el</a:t>
            </a:r>
            <a:r>
              <a:rPr lang="en-US" sz="4000" dirty="0"/>
              <a:t> </a:t>
            </a:r>
            <a:r>
              <a:rPr lang="en-US" sz="4000" dirty="0" err="1"/>
              <a:t>Suelo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C5BD2-3C3D-D841-B275-ED5E851189C1}"/>
              </a:ext>
            </a:extLst>
          </p:cNvPr>
          <p:cNvSpPr txBox="1"/>
          <p:nvPr/>
        </p:nvSpPr>
        <p:spPr>
          <a:xfrm>
            <a:off x="8758989" y="5378116"/>
            <a:ext cx="19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Nicolas Raab</a:t>
            </a:r>
          </a:p>
          <a:p>
            <a:r>
              <a:rPr lang="en-US" dirty="0" err="1"/>
              <a:t>nraab@uc.cl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3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75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A155-7B1A-E96C-64FF-B28525FE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Recapitulando</a:t>
            </a:r>
            <a:r>
              <a:rPr lang="en-US" dirty="0"/>
              <a:t>….</a:t>
            </a:r>
          </a:p>
        </p:txBody>
      </p:sp>
      <p:pic>
        <p:nvPicPr>
          <p:cNvPr id="1026" name="Picture 2" descr="Surface Energy | Atmospheric Turbulence &amp; Diffusion Division">
            <a:extLst>
              <a:ext uri="{FF2B5EF4-FFF2-40B4-BE49-F238E27FC236}">
                <a16:creationId xmlns:a16="http://schemas.microsoft.com/office/drawing/2014/main" id="{79DA4B3B-F567-5C73-F6C9-A8323860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1593075"/>
            <a:ext cx="7958137" cy="526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6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E5BA-C98B-5743-13DE-9CEDE01C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de </a:t>
            </a:r>
            <a:r>
              <a:rPr lang="en-US" dirty="0" err="1"/>
              <a:t>radiacion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B8836-35E1-5798-5B1E-AA593476B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6554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B8836-35E1-5798-5B1E-AA593476B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6554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6A88C27-645E-0CF3-7A1D-215345A5180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Balance de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sz="3200" dirty="0"/>
              <a:t>(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hacemos</a:t>
            </a:r>
            <a:r>
              <a:rPr lang="en-US" sz="3200" dirty="0"/>
              <a:t> con la </a:t>
            </a:r>
            <a:r>
              <a:rPr lang="en-US" sz="3200" dirty="0" err="1"/>
              <a:t>energía</a:t>
            </a:r>
            <a:r>
              <a:rPr lang="en-US" sz="3200" dirty="0"/>
              <a:t> de Rn)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D98127C-6F98-FE91-ED65-004B1CE31F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1547" y="4345657"/>
                <a:ext cx="10515600" cy="655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D98127C-6F98-FE91-ED65-004B1CE3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47" y="4345657"/>
                <a:ext cx="10515600" cy="655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4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076F-39FF-82DE-D3D6-DA1D1E314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726" y="466056"/>
                <a:ext cx="5261811" cy="13025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Radiación</a:t>
                </a:r>
                <a:r>
                  <a:rPr lang="en-US" dirty="0"/>
                  <a:t> (Stefan-Boltzmann)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𝜀𝜎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076F-39FF-82DE-D3D6-DA1D1E314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466056"/>
                <a:ext cx="5261811" cy="1302586"/>
              </a:xfrm>
              <a:blipFill>
                <a:blip r:embed="rId2"/>
                <a:stretch>
                  <a:fillRect l="-2404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Boltzmann memes. Best Collection of funny Boltzmann pictures ...">
            <a:extLst>
              <a:ext uri="{FF2B5EF4-FFF2-40B4-BE49-F238E27FC236}">
                <a16:creationId xmlns:a16="http://schemas.microsoft.com/office/drawing/2014/main" id="{3D70F6F7-04B1-71B5-43CD-E28B7570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812" y="466056"/>
            <a:ext cx="3057525" cy="534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B36BE-87DA-707B-B391-D49B58616E8F}"/>
              </a:ext>
            </a:extLst>
          </p:cNvPr>
          <p:cNvSpPr txBox="1">
            <a:spLocks/>
          </p:cNvSpPr>
          <p:nvPr/>
        </p:nvSpPr>
        <p:spPr>
          <a:xfrm>
            <a:off x="918411" y="1768642"/>
            <a:ext cx="5261811" cy="1302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</a:t>
            </a:r>
            <a:r>
              <a:rPr lang="en-US" dirty="0" err="1"/>
              <a:t>Conducción</a:t>
            </a:r>
            <a:r>
              <a:rPr lang="en-US" dirty="0"/>
              <a:t> (G)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</a:t>
            </a:r>
            <a:r>
              <a:rPr lang="en-US" dirty="0" err="1"/>
              <a:t>Turbulento</a:t>
            </a:r>
            <a:r>
              <a:rPr lang="en-US" dirty="0"/>
              <a:t> (H + 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</a:t>
            </a:r>
            <a:r>
              <a:rPr lang="en-US" dirty="0" err="1"/>
              <a:t>Bioquímico</a:t>
            </a:r>
            <a:r>
              <a:rPr lang="en-US" dirty="0"/>
              <a:t> (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56D5E-4738-2BF3-DEED-E40E489AF3BD}"/>
              </a:ext>
            </a:extLst>
          </p:cNvPr>
          <p:cNvSpPr/>
          <p:nvPr/>
        </p:nvSpPr>
        <p:spPr>
          <a:xfrm>
            <a:off x="3986213" y="1768642"/>
            <a:ext cx="330717" cy="130258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32AB-03E1-3D8D-EAF4-DE52A205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60" y="-185738"/>
            <a:ext cx="10515600" cy="1325563"/>
          </a:xfrm>
        </p:spPr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Suelo</a:t>
            </a:r>
            <a:r>
              <a:rPr lang="en-US" dirty="0"/>
              <a:t> (G)</a:t>
            </a:r>
          </a:p>
        </p:txBody>
      </p:sp>
      <p:pic>
        <p:nvPicPr>
          <p:cNvPr id="3074" name="Picture 2" descr="SRC-2 – Cámara para respiración de suelos - Instrumentos del Sur">
            <a:extLst>
              <a:ext uri="{FF2B5EF4-FFF2-40B4-BE49-F238E27FC236}">
                <a16:creationId xmlns:a16="http://schemas.microsoft.com/office/drawing/2014/main" id="{F3855496-E1EA-126D-D851-0BC9332C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375174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mperaturas y tiempos para la germinación de las semillas -  PortalFruticola.com">
            <a:extLst>
              <a:ext uri="{FF2B5EF4-FFF2-40B4-BE49-F238E27FC236}">
                <a16:creationId xmlns:a16="http://schemas.microsoft.com/office/drawing/2014/main" id="{0AB4F43B-A7BF-B27B-FED0-B0FB34F1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57" y="1738313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sparagus Root System - Innovak Global">
            <a:extLst>
              <a:ext uri="{FF2B5EF4-FFF2-40B4-BE49-F238E27FC236}">
                <a16:creationId xmlns:a16="http://schemas.microsoft.com/office/drawing/2014/main" id="{19CE1B53-1B6C-E56E-1105-09F34E72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540" y="1139825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ransformations of nitrogen - ScienceDirect">
            <a:extLst>
              <a:ext uri="{FF2B5EF4-FFF2-40B4-BE49-F238E27FC236}">
                <a16:creationId xmlns:a16="http://schemas.microsoft.com/office/drawing/2014/main" id="{11E21674-70C9-E844-41A1-560C1F43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3883025"/>
            <a:ext cx="57150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9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6B1B10-C22F-CF8F-9A4E-CC645E40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60" y="-185738"/>
            <a:ext cx="10515600" cy="1325563"/>
          </a:xfrm>
        </p:spPr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Suelo</a:t>
            </a:r>
            <a:r>
              <a:rPr lang="en-US" dirty="0"/>
              <a:t> (G)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08D29A-75CF-49FB-B5CD-6AC56388D7F1}"/>
                  </a:ext>
                </a:extLst>
              </p:cNvPr>
              <p:cNvSpPr txBox="1"/>
              <p:nvPr/>
            </p:nvSpPr>
            <p:spPr>
              <a:xfrm>
                <a:off x="1997787" y="2402457"/>
                <a:ext cx="5041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08D29A-75CF-49FB-B5CD-6AC56388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787" y="2402457"/>
                <a:ext cx="5041188" cy="369332"/>
              </a:xfrm>
              <a:prstGeom prst="rect">
                <a:avLst/>
              </a:prstGeom>
              <a:blipFill>
                <a:blip r:embed="rId2"/>
                <a:stretch>
                  <a:fillRect l="-1005" t="-6667" r="-2010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08361-61C2-E2B6-B6EF-53202BE875AA}"/>
              </a:ext>
            </a:extLst>
          </p:cNvPr>
          <p:cNvCxnSpPr>
            <a:cxnSpLocks/>
          </p:cNvCxnSpPr>
          <p:nvPr/>
        </p:nvCxnSpPr>
        <p:spPr>
          <a:xfrm flipH="1" flipV="1">
            <a:off x="5691216" y="2771789"/>
            <a:ext cx="471487" cy="614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6F54BB-7F3E-4898-4DAD-7F7C8CE3CFB6}"/>
                  </a:ext>
                </a:extLst>
              </p:cNvPr>
              <p:cNvSpPr txBox="1"/>
              <p:nvPr/>
            </p:nvSpPr>
            <p:spPr>
              <a:xfrm>
                <a:off x="6215059" y="3114684"/>
                <a:ext cx="147161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6F54BB-7F3E-4898-4DAD-7F7C8CE3C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59" y="3114684"/>
                <a:ext cx="1471613" cy="786177"/>
              </a:xfrm>
              <a:prstGeom prst="rect">
                <a:avLst/>
              </a:prstGeom>
              <a:blipFill>
                <a:blip r:embed="rId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ine -- from Wolfram MathWorld">
            <a:extLst>
              <a:ext uri="{FF2B5EF4-FFF2-40B4-BE49-F238E27FC236}">
                <a16:creationId xmlns:a16="http://schemas.microsoft.com/office/drawing/2014/main" id="{048914FA-8ED4-4CC0-121E-47EF18C5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5" y="2315656"/>
            <a:ext cx="3619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669178-1C86-EDA4-C5B2-9F2294625A49}"/>
              </a:ext>
            </a:extLst>
          </p:cNvPr>
          <p:cNvCxnSpPr>
            <a:cxnSpLocks/>
          </p:cNvCxnSpPr>
          <p:nvPr/>
        </p:nvCxnSpPr>
        <p:spPr>
          <a:xfrm flipV="1">
            <a:off x="4400550" y="2771789"/>
            <a:ext cx="1995486" cy="2171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596393-8F40-CA4D-A132-3EBA78CFE65B}"/>
              </a:ext>
            </a:extLst>
          </p:cNvPr>
          <p:cNvCxnSpPr>
            <a:cxnSpLocks/>
          </p:cNvCxnSpPr>
          <p:nvPr/>
        </p:nvCxnSpPr>
        <p:spPr>
          <a:xfrm flipH="1">
            <a:off x="4657753" y="1871663"/>
            <a:ext cx="457172" cy="530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AE13C5-8DDD-E26E-768B-2DDF00678E8F}"/>
                  </a:ext>
                </a:extLst>
              </p:cNvPr>
              <p:cNvSpPr txBox="1"/>
              <p:nvPr/>
            </p:nvSpPr>
            <p:spPr>
              <a:xfrm>
                <a:off x="5286375" y="1314450"/>
                <a:ext cx="2400297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AE13C5-8DDD-E26E-768B-2DDF0067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5" y="1314450"/>
                <a:ext cx="2400297" cy="666529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3AB48D5-47E6-FB2E-9B79-0B179E8CD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7" y="3368688"/>
            <a:ext cx="4381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D2730F-0773-FB9C-BFA7-5F4E8488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60" y="-185738"/>
            <a:ext cx="10515600" cy="1325563"/>
          </a:xfrm>
        </p:spPr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Suelo</a:t>
            </a:r>
            <a:r>
              <a:rPr lang="en-US" dirty="0"/>
              <a:t> (G)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E6B7B0-A45E-75D0-6D76-567AD7470D17}"/>
                  </a:ext>
                </a:extLst>
              </p:cNvPr>
              <p:cNvSpPr txBox="1"/>
              <p:nvPr/>
            </p:nvSpPr>
            <p:spPr>
              <a:xfrm>
                <a:off x="1297810" y="2157413"/>
                <a:ext cx="9258300" cy="538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(0)×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E6B7B0-A45E-75D0-6D76-567AD747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10" y="2157413"/>
                <a:ext cx="9258300" cy="538417"/>
              </a:xfrm>
              <a:prstGeom prst="rect">
                <a:avLst/>
              </a:prstGeom>
              <a:blipFill>
                <a:blip r:embed="rId2"/>
                <a:stretch>
                  <a:fillRect t="-127273" b="-20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10DB95-A2C3-117B-AA38-2B20079D7464}"/>
              </a:ext>
            </a:extLst>
          </p:cNvPr>
          <p:cNvCxnSpPr>
            <a:cxnSpLocks/>
          </p:cNvCxnSpPr>
          <p:nvPr/>
        </p:nvCxnSpPr>
        <p:spPr>
          <a:xfrm flipV="1">
            <a:off x="8372475" y="2695830"/>
            <a:ext cx="938211" cy="113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4E03AB-9E1E-F9CF-BA0E-7AC07D3DD4D8}"/>
                  </a:ext>
                </a:extLst>
              </p:cNvPr>
              <p:cNvSpPr txBox="1"/>
              <p:nvPr/>
            </p:nvSpPr>
            <p:spPr>
              <a:xfrm>
                <a:off x="6586539" y="3937111"/>
                <a:ext cx="2450306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4E03AB-9E1E-F9CF-BA0E-7AC07D3DD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39" y="3937111"/>
                <a:ext cx="2450306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5BF26-4DB1-9D21-F1E7-73DAC1020A7A}"/>
                  </a:ext>
                </a:extLst>
              </p:cNvPr>
              <p:cNvSpPr txBox="1"/>
              <p:nvPr/>
            </p:nvSpPr>
            <p:spPr>
              <a:xfrm>
                <a:off x="9652642" y="4095615"/>
                <a:ext cx="1189685" cy="86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5BF26-4DB1-9D21-F1E7-73DAC102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642" y="4095615"/>
                <a:ext cx="1189685" cy="866519"/>
              </a:xfrm>
              <a:prstGeom prst="rect">
                <a:avLst/>
              </a:prstGeom>
              <a:blipFill>
                <a:blip r:embed="rId4"/>
                <a:stretch>
                  <a:fillRect l="-8421" t="-1449" r="-4211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50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E183E-7459-62E2-9CA0-2179441C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3" y="0"/>
            <a:ext cx="5824539" cy="4676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45FA2-4BF2-EA49-4C9A-1CE88D9C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40" y="2284732"/>
            <a:ext cx="5695948" cy="45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A4C19-8F8F-1055-9DC2-1A98C4E7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-126620"/>
            <a:ext cx="8558213" cy="71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154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Biometeorología</vt:lpstr>
      <vt:lpstr>Recapitulando….</vt:lpstr>
      <vt:lpstr>Balance de radiacion</vt:lpstr>
      <vt:lpstr>PowerPoint Presentation</vt:lpstr>
      <vt:lpstr>Flujo de Calor en el Suelo (G)</vt:lpstr>
      <vt:lpstr>Flujo de Calor en el Suelo (G)</vt:lpstr>
      <vt:lpstr>Flujo de Calor en el Suelo (G)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Biometeorología</dc:title>
  <dc:creator>Nicolas Raab</dc:creator>
  <cp:lastModifiedBy>Nicolas Raab</cp:lastModifiedBy>
  <cp:revision>6</cp:revision>
  <dcterms:created xsi:type="dcterms:W3CDTF">2022-09-07T15:47:45Z</dcterms:created>
  <dcterms:modified xsi:type="dcterms:W3CDTF">2022-09-07T21:57:09Z</dcterms:modified>
</cp:coreProperties>
</file>