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6" r:id="rId4"/>
    <p:sldId id="268" r:id="rId5"/>
    <p:sldId id="257" r:id="rId6"/>
    <p:sldId id="264" r:id="rId7"/>
    <p:sldId id="258" r:id="rId8"/>
    <p:sldId id="267" r:id="rId9"/>
    <p:sldId id="270" r:id="rId10"/>
    <p:sldId id="265" r:id="rId11"/>
    <p:sldId id="269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717BF-8B71-4B9F-9956-3D01E8F2B49F}" v="9" dt="2020-10-11T04:42:40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a90420d68c4c1de8/Desktop/Copy%20of%20Nicholas%20work(3552)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d.docs.live.net/a90420d68c4c1de8/Desktop/Copy%20of%20Nicholas%20work(3552).xlsx" TargetMode="External"/><Relationship Id="rId4" Type="http://schemas.openxmlformats.org/officeDocument/2006/relationships/themeOverride" Target="../theme/themeOverride1.xm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d.docs.live.net/a90420d68c4c1de8/Desktop/Copy%20of%20Nicholas%20work(3552)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'[Copy of Nicholas work(3552).xlsx]Mult reg advanced'!$B$21:$I$21</cx:f>
        <cx:lvl ptCount="8" formatCode="General">
          <cx:pt idx="0">1053.7715432511086</cx:pt>
          <cx:pt idx="1">42.878942653796067</cx:pt>
          <cx:pt idx="2">24.575502053752679</cx:pt>
          <cx:pt idx="3">7.7756076216548275e-112</cx:pt>
          <cx:pt idx="4">969.66039176685138</cx:pt>
          <cx:pt idx="5">1137.8826947353659</cx:pt>
          <cx:pt idx="6">969.66039176685138</cx:pt>
          <cx:pt idx="7">1137.8826947353659</cx:pt>
        </cx:lvl>
      </cx:numDim>
    </cx:data>
    <cx:data id="1">
      <cx:numDim type="val">
        <cx:f dir="row">'[Copy of Nicholas work(3552).xlsx]Mult reg advanced'!$B$22:$I$22</cx:f>
        <cx:lvl ptCount="8" formatCode="General">
          <cx:pt idx="0">1150.0244759859438</cx:pt>
          <cx:pt idx="1">43.522889449405476</cx:pt>
          <cx:pt idx="2">26.423440413413388</cx:pt>
          <cx:pt idx="3">5.1741652571846408e-126</cx:pt>
          <cx:pt idx="4">1064.6502100236723</cx:pt>
          <cx:pt idx="5">1235.3987419482153</cx:pt>
          <cx:pt idx="6">1064.6502100236723</cx:pt>
          <cx:pt idx="7">1235.3987419482153</cx:pt>
        </cx:lvl>
      </cx:numDim>
    </cx:data>
  </cx:chartData>
  <cx:chart>
    <cx:title pos="t" align="ctr" overlay="0">
      <cx:tx>
        <cx:txData>
          <cx:v>Chart Title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kumimoji="0" lang="en-US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502020204030204"/>
            </a:rPr>
            <a:t>Chart Title</a:t>
          </a:r>
        </a:p>
      </cx:txPr>
    </cx:title>
    <cx:plotArea>
      <cx:plotAreaRegion>
        <cx:series layoutId="boxWhisker" uniqueId="{DDF354FD-CBF6-4255-A52D-4B4D1FE796B6}">
          <cx:tx>
            <cx:txData>
              <cx:f>'[Copy of Nicholas work(3552).xlsx]Mult reg advanced'!$A$21</cx:f>
              <cx:v>YearBuilt</cx:v>
            </cx:txData>
          </cx:tx>
          <cx:dataId val="0"/>
          <cx:layoutPr>
            <cx:statistics quartileMethod="exclusive"/>
          </cx:layoutPr>
        </cx:series>
        <cx:series layoutId="boxWhisker" uniqueId="{9DAB2A03-6826-4A85-A444-AEFFA0B53C2F}">
          <cx:tx>
            <cx:txData>
              <cx:f>'[Copy of Nicholas work(3552).xlsx]Mult reg advanced'!$A$22</cx:f>
              <cx:v>YearRemodAdd</cx:v>
            </cx:txData>
          </cx:tx>
          <cx:dataId val="1"/>
          <cx:layoutPr>
            <cx:statistics quartileMethod="exclusive"/>
          </cx:layoutPr>
        </cx:series>
      </cx:plotAreaRegion>
      <cx:axis id="0">
        <cx:catScaling gapWidth="1.5"/>
        <cx:tickLabels/>
      </cx:axis>
      <cx:axis id="1">
        <cx:valScaling/>
        <cx:majorGridlines/>
        <cx:tickLabels/>
      </cx:axis>
    </cx:plotArea>
    <cx:legend pos="b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'[Copy of Nicholas work(3552).xlsx]Mult reg advanced'!$B$22:$G$22</cx:f>
        <cx:lvl ptCount="6" formatCode="General">
          <cx:pt idx="0">7714.9360995257002</cx:pt>
          <cx:pt idx="1">814.50528170881</cx:pt>
          <cx:pt idx="2">8.7168147688186473</cx:pt>
          <cx:pt idx="3">7.6549652575199631e-18</cx:pt>
          <cx:pt idx="4">5528.72728050961</cx:pt>
          <cx:pt idx="5">9901.1449185418005</cx:pt>
        </cx:lvl>
      </cx:numDim>
    </cx:data>
    <cx:data id="1">
      <cx:numDim type="val">
        <cx:f dir="row">'[Copy of Nicholas work(3552).xlsx]Mult reg advanced'!$B$23:$G$23</cx:f>
        <cx:lvl ptCount="6" formatCode="General">
          <cx:pt idx="0">9916.6934266102035</cx:pt>
          <cx:pt idx="1">1156.8767923286607</cx:pt>
          <cx:pt idx="2">8.5719529446597615</cx:pt>
          <cx:pt idx="3">2.5567636170051898e-17</cx:pt>
          <cx:pt idx="4">7647.3701302178124</cx:pt>
          <cx:pt idx="5">12186.016723002595</cx:pt>
        </cx:lvl>
      </cx:numDim>
    </cx:data>
  </cx:chartData>
  <cx:chart>
    <cx:title pos="t" align="ctr" overlay="0">
      <cx:tx>
        <cx:txData>
          <cx:v>Chart Title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kumimoji="0" lang="en-US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502020204030204"/>
            </a:rPr>
            <a:t>Chart Title</a:t>
          </a:r>
        </a:p>
      </cx:txPr>
    </cx:title>
    <cx:plotArea>
      <cx:plotAreaRegion>
        <cx:series layoutId="boxWhisker" uniqueId="{0106537E-1D22-43A8-923D-1619AC7BDF8E}">
          <cx:tx>
            <cx:txData>
              <cx:f>'[Copy of Nicholas work(3552).xlsx]Mult reg advanced'!$A$22</cx:f>
              <cx:v>OverallQual</cx:v>
            </cx:txData>
          </cx:tx>
          <cx:dataId val="0"/>
          <cx:layoutPr>
            <cx:statistics quartileMethod="exclusive"/>
          </cx:layoutPr>
        </cx:series>
        <cx:series layoutId="boxWhisker" uniqueId="{F94FA0A8-2CFB-4B91-A509-3989279A30BA}">
          <cx:tx>
            <cx:txData>
              <cx:f>'[Copy of Nicholas work(3552).xlsx]Mult reg advanced'!$A$23</cx:f>
              <cx:v>OverallCond</cx:v>
            </cx:txData>
          </cx:tx>
          <cx:dataId val="1"/>
          <cx:layoutPr>
            <cx:statistics quartileMethod="exclusive"/>
          </cx:layoutPr>
        </cx:series>
      </cx:plotAreaRegion>
      <cx:axis id="0">
        <cx:catScaling gapWidth="1.5"/>
        <cx:tickLabels/>
      </cx:axis>
      <cx:axis id="1">
        <cx:valScaling/>
        <cx:majorGridlines/>
        <cx:tickLabels/>
      </cx:axis>
    </cx:plotArea>
    <cx:legend pos="b" align="ctr" overlay="0"/>
  </cx:chart>
  <cx:clrMapOvr bg1="lt1" tx1="dk1" bg2="lt2" tx2="dk2" accent1="accent1" accent2="accent2" accent3="accent3" accent4="accent4" accent5="accent5" accent6="accent6" hlink="hlink" folHlink="folHlink"/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'[Copy of Nicholas work(3552).xlsx]Mult reg advanced'!$B$20:$I$20</cx:f>
        <cx:lvl ptCount="8" formatCode="General">
          <cx:pt idx="0">96.512182568613497</cx:pt>
          <cx:pt idx="1">2.3452451096185651</cx:pt>
          <cx:pt idx="2">41.15227963712092</cx:pt>
          <cx:pt idx="3">3.2758786049872933e-246</cx:pt>
          <cx:pt idx="4">91.911762369765086</cx:pt>
          <cx:pt idx="5">101.11260276746191</cx:pt>
          <cx:pt idx="6">91.911762369765086</cx:pt>
          <cx:pt idx="7">101.11260276746191</cx:pt>
        </cx:lvl>
      </cx:numDim>
    </cx:data>
    <cx:data id="1">
      <cx:numDim type="val">
        <cx:f dir="row">'[Copy of Nicholas work(3552).xlsx]Mult reg advanced'!$B$21:$I$21</cx:f>
        <cx:lvl ptCount="8" formatCode="General">
          <cx:pt idx="0">112.23307711212544</cx:pt>
          <cx:pt idx="1">2.6955783623930669</cx:pt>
          <cx:pt idx="2">41.635991250681997</cx:pt>
          <cx:pt idx="3">3.721280382731615e-250</cx:pt>
          <cx:pt idx="4">106.94544206460272</cx:pt>
          <cx:pt idx="5">117.52071215964817</cx:pt>
          <cx:pt idx="6">106.94544206460272</cx:pt>
          <cx:pt idx="7">117.52071215964817</cx:pt>
        </cx:lvl>
      </cx:numDim>
    </cx:data>
  </cx:chartData>
  <cx:chart>
    <cx:title pos="t" align="ctr" overlay="0">
      <cx:tx>
        <cx:txData>
          <cx:v>Chart Title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kumimoji="0" lang="en-US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502020204030204"/>
            </a:rPr>
            <a:t>Chart Title</a:t>
          </a:r>
        </a:p>
      </cx:txPr>
    </cx:title>
    <cx:plotArea>
      <cx:plotAreaRegion>
        <cx:series layoutId="boxWhisker" uniqueId="{435D51BF-6D6B-4B4D-A82A-2D699C4AA928}">
          <cx:tx>
            <cx:txData>
              <cx:f>'[Copy of Nicholas work(3552).xlsx]Mult reg advanced'!$A$20</cx:f>
              <cx:v>2ndFlrSF</cx:v>
            </cx:txData>
          </cx:tx>
          <cx:dataId val="0"/>
          <cx:layoutPr>
            <cx:statistics quartileMethod="exclusive"/>
          </cx:layoutPr>
        </cx:series>
        <cx:series layoutId="boxWhisker" uniqueId="{56E0174F-584E-478B-AC46-95D7F71912E8}">
          <cx:tx>
            <cx:txData>
              <cx:f>'[Copy of Nicholas work(3552).xlsx]Mult reg advanced'!$A$21</cx:f>
              <cx:v>1stFlrSF</cx:v>
            </cx:txData>
          </cx:tx>
          <cx:dataId val="1"/>
          <cx:layoutPr>
            <cx:statistics quartileMethod="exclusive"/>
          </cx:layoutPr>
        </cx:series>
      </cx:plotAreaRegion>
      <cx:axis id="0">
        <cx:catScaling gapWidth="1.5"/>
        <cx:tickLabels/>
      </cx:axis>
      <cx:axis id="1">
        <cx:valScaling/>
        <cx:majorGridlines/>
        <cx:tickLabels/>
      </cx:axis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2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7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5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9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8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5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8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3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5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13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ortgagefit.com/blog/second-mortgage-myths-explore-the-facts-being-a-borrower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f-assets-prod.s3.amazonaws.com/tf-curric/data-analytics-bootcamp/epa-fuel-economy.csv" TargetMode="External"/><Relationship Id="rId2" Type="http://schemas.openxmlformats.org/officeDocument/2006/relationships/hyperlink" Target="https://www.kaggle.com/epa/fuel-economy/version/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9ED7AB-8FE4-4205-B086-E0DFC8E04D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008" r="16897"/>
          <a:stretch/>
        </p:blipFill>
        <p:spPr>
          <a:xfrm>
            <a:off x="0" y="10"/>
            <a:ext cx="7556889" cy="6857990"/>
          </a:xfrm>
          <a:prstGeom prst="rect">
            <a:avLst/>
          </a:prstGeom>
        </p:spPr>
      </p:pic>
      <p:sp>
        <p:nvSpPr>
          <p:cNvPr id="26" name="Rectangle 2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92965-FF26-4D91-9227-CB9F94688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800948"/>
            <a:ext cx="3659246" cy="2850320"/>
          </a:xfrm>
        </p:spPr>
        <p:txBody>
          <a:bodyPr>
            <a:normAutofit/>
          </a:bodyPr>
          <a:lstStyle/>
          <a:p>
            <a:r>
              <a:rPr lang="en-US" sz="8800">
                <a:solidFill>
                  <a:srgbClr val="FFFFFF"/>
                </a:solidFill>
              </a:rPr>
              <a:t>Home Prices</a:t>
            </a:r>
            <a:br>
              <a:rPr lang="en-US" sz="5000">
                <a:solidFill>
                  <a:srgbClr val="FFFFFF"/>
                </a:solidFill>
              </a:rPr>
            </a:br>
            <a:r>
              <a:rPr lang="en-US" sz="1600">
                <a:solidFill>
                  <a:srgbClr val="FFFFFF"/>
                </a:solidFill>
              </a:rPr>
              <a:t>Investment Bank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64CB7-210F-42EB-9712-219A24E8A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  <a:p>
            <a:r>
              <a:rPr lang="en-US" sz="1800">
                <a:solidFill>
                  <a:srgbClr val="FFFFFF"/>
                </a:solidFill>
              </a:rPr>
              <a:t>Case Study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4EA45F0-DC3B-4F3F-8EC2-FD96F4750FC5}"/>
              </a:ext>
            </a:extLst>
          </p:cNvPr>
          <p:cNvSpPr txBox="1"/>
          <p:nvPr/>
        </p:nvSpPr>
        <p:spPr>
          <a:xfrm>
            <a:off x="4994986" y="6657945"/>
            <a:ext cx="256191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mortgagefit.com/blog/second-mortgage-myths-explore-the-facts-being-a-borrower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028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394D-E974-460B-BCA7-BD78CE90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7F1C-243F-45B7-B700-FA88EF629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Considering the 1stFlrSF and 2ndFlrSF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      Statistically significant difference between 1stFlrSF and 2ndFlrSF :</a:t>
            </a:r>
          </a:p>
          <a:p>
            <a:pPr marL="0" indent="0">
              <a:buNone/>
            </a:pPr>
            <a:r>
              <a:rPr lang="en-US" sz="2400" dirty="0"/>
              <a:t>         With 95% confidence, the average sale is on a scale of 100 and 117 higher for houses with larger 1stFlrSF</a:t>
            </a:r>
          </a:p>
          <a:p>
            <a:pPr marL="0" indent="0">
              <a:buNone/>
            </a:pPr>
            <a:r>
              <a:rPr lang="en-US" sz="2400" dirty="0"/>
              <a:t>          For the 1281 in our sample, this translates to a possible lift of between $185, 000 and $225,000.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6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6DEB-2897-4BCC-98FE-5D153CF2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3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FE07381-CD7F-47F9-8F1E-CA6A7467A25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096963" y="2108200"/>
              <a:ext cx="10058400" cy="37607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FE07381-CD7F-47F9-8F1E-CA6A7467A2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6963" y="2108200"/>
                <a:ext cx="10058400" cy="37607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05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703E-CA47-462C-978F-07390E92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766F3-19BF-4E51-83DA-9CABC089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I would recommend  that we adopt that the investment being done by the bank focus on the year </a:t>
            </a:r>
            <a:r>
              <a:rPr lang="en-US" sz="2400" dirty="0" err="1"/>
              <a:t>remod</a:t>
            </a:r>
            <a:r>
              <a:rPr lang="en-US" sz="2400" dirty="0"/>
              <a:t> add, the </a:t>
            </a:r>
            <a:r>
              <a:rPr lang="en-US" sz="2400" dirty="0" err="1"/>
              <a:t>OverAll</a:t>
            </a:r>
            <a:r>
              <a:rPr lang="en-US" sz="2400" dirty="0"/>
              <a:t> Cond and houses with greater 1stFlrSF</a:t>
            </a:r>
            <a:r>
              <a:rPr lang="en-US" sz="2400" baseline="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8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31EAF-A951-4170-9DE9-BF0A9C1A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0724EDDB-7D45-4406-AAC2-F69EA0D44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711306"/>
            <a:ext cx="5115347" cy="51153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BFAB-9143-4500-B2AD-86B17102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      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237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C780C-753B-430A-A51C-266D2EE9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46BF-79BE-4F37-B676-925873D80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10340023" cy="3229714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Let’s have a glance over the </a:t>
            </a:r>
            <a:r>
              <a:rPr lang="en-US" sz="2800" b="0" i="0" dirty="0">
                <a:effectLst/>
                <a:latin typeface="MaisonNeue"/>
              </a:rPr>
              <a:t> baseline situation of </a:t>
            </a:r>
            <a:r>
              <a:rPr lang="en-US" sz="2800" dirty="0">
                <a:latin typeface="MaisonNeue"/>
              </a:rPr>
              <a:t>the mortgage</a:t>
            </a:r>
            <a:r>
              <a:rPr lang="en-US" sz="2800" b="0" i="0" dirty="0">
                <a:effectLst/>
                <a:latin typeface="MaisonNeue"/>
              </a:rPr>
              <a:t> current </a:t>
            </a:r>
            <a:r>
              <a:rPr lang="en-US" sz="2800" dirty="0">
                <a:latin typeface="MaisonNeue"/>
              </a:rPr>
              <a:t>data</a:t>
            </a:r>
            <a:r>
              <a:rPr lang="en-US" sz="2800" b="0" i="0" dirty="0">
                <a:effectLst/>
                <a:latin typeface="MaisonNeue"/>
              </a:rPr>
              <a:t> .</a:t>
            </a:r>
          </a:p>
          <a:p>
            <a:endParaRPr lang="en-US" dirty="0">
              <a:latin typeface="MaisonNeue"/>
            </a:endParaRP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737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A8E221-2E8E-4B78-B0C9-6D5C1F488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700895"/>
              </p:ext>
            </p:extLst>
          </p:nvPr>
        </p:nvGraphicFramePr>
        <p:xfrm>
          <a:off x="759655" y="633046"/>
          <a:ext cx="10705513" cy="1062600"/>
        </p:xfrm>
        <a:graphic>
          <a:graphicData uri="http://schemas.openxmlformats.org/drawingml/2006/table">
            <a:tbl>
              <a:tblPr/>
              <a:tblGrid>
                <a:gridCol w="1688123">
                  <a:extLst>
                    <a:ext uri="{9D8B030D-6E8A-4147-A177-3AD203B41FA5}">
                      <a16:colId xmlns:a16="http://schemas.microsoft.com/office/drawing/2014/main" val="1023166482"/>
                    </a:ext>
                  </a:extLst>
                </a:gridCol>
                <a:gridCol w="1678187">
                  <a:extLst>
                    <a:ext uri="{9D8B030D-6E8A-4147-A177-3AD203B41FA5}">
                      <a16:colId xmlns:a16="http://schemas.microsoft.com/office/drawing/2014/main" val="1383991957"/>
                    </a:ext>
                  </a:extLst>
                </a:gridCol>
                <a:gridCol w="3630042">
                  <a:extLst>
                    <a:ext uri="{9D8B030D-6E8A-4147-A177-3AD203B41FA5}">
                      <a16:colId xmlns:a16="http://schemas.microsoft.com/office/drawing/2014/main" val="3632034787"/>
                    </a:ext>
                  </a:extLst>
                </a:gridCol>
                <a:gridCol w="1835592">
                  <a:extLst>
                    <a:ext uri="{9D8B030D-6E8A-4147-A177-3AD203B41FA5}">
                      <a16:colId xmlns:a16="http://schemas.microsoft.com/office/drawing/2014/main" val="2974335091"/>
                    </a:ext>
                  </a:extLst>
                </a:gridCol>
                <a:gridCol w="1873569">
                  <a:extLst>
                    <a:ext uri="{9D8B030D-6E8A-4147-A177-3AD203B41FA5}">
                      <a16:colId xmlns:a16="http://schemas.microsoft.com/office/drawing/2014/main" val="40185708"/>
                    </a:ext>
                  </a:extLst>
                </a:gridCol>
              </a:tblGrid>
              <a:tr h="1062600">
                <a:tc>
                  <a:txBody>
                    <a:bodyPr/>
                    <a:lstStyle/>
                    <a:p>
                      <a:pPr marL="0" indent="0" algn="l" defTabSz="914400" fontAlgn="b">
                        <a:tabLst/>
                      </a:pPr>
                      <a:endParaRPr lang="en-US" sz="3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7975" indent="0" algn="l" fontAlgn="b"/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15529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BFBD22-D2E4-43D7-A5E0-E2747B6F2F39}"/>
              </a:ext>
            </a:extLst>
          </p:cNvPr>
          <p:cNvCxnSpPr/>
          <p:nvPr/>
        </p:nvCxnSpPr>
        <p:spPr>
          <a:xfrm>
            <a:off x="773723" y="5514535"/>
            <a:ext cx="10592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D7F4E5A1-97FE-4A7C-BC3A-ACB325A2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Analyzed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A11F9-F785-43AF-A090-62E3F699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total of 1460 home sales from Jan 2006 – July 2010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include Overall Condition, Year Built, Total Square Feet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Those data originally come </a:t>
            </a:r>
            <a:r>
              <a:rPr lang="en-US" b="0" i="0" dirty="0">
                <a:solidFill>
                  <a:srgbClr val="373A36"/>
                </a:solidFill>
                <a:effectLst/>
                <a:latin typeface="MaisonNeue"/>
              </a:rPr>
              <a:t>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MaisonNeue"/>
                <a:hlinkClick r:id="rId2"/>
              </a:rPr>
              <a:t>from Kaggle </a:t>
            </a:r>
            <a:r>
              <a:rPr lang="en-US" dirty="0"/>
              <a:t>and the </a:t>
            </a:r>
            <a:r>
              <a:rPr lang="en-US" b="0" i="0" dirty="0">
                <a:solidFill>
                  <a:srgbClr val="373A36"/>
                </a:solidFill>
                <a:effectLst/>
                <a:latin typeface="MaisonNeue"/>
              </a:rPr>
              <a:t> </a:t>
            </a:r>
            <a:r>
              <a:rPr lang="en-US" b="1" i="0" u="none" strike="noStrike" dirty="0">
                <a:solidFill>
                  <a:srgbClr val="595959"/>
                </a:solidFill>
                <a:effectLst/>
                <a:latin typeface="MaisonNeue"/>
                <a:hlinkClick r:id="rId3"/>
              </a:rPr>
              <a:t>raw data is available here</a:t>
            </a:r>
            <a:r>
              <a:rPr lang="en-US" b="0" i="0" dirty="0">
                <a:solidFill>
                  <a:srgbClr val="373A36"/>
                </a:solidFill>
                <a:effectLst/>
                <a:latin typeface="MaisonNeu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8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B03D5-AFC5-4E81-BCCF-02B68E2CE1B9}"/>
              </a:ext>
            </a:extLst>
          </p:cNvPr>
          <p:cNvSpPr txBox="1"/>
          <p:nvPr/>
        </p:nvSpPr>
        <p:spPr>
          <a:xfrm>
            <a:off x="450166" y="1645920"/>
            <a:ext cx="1108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sz="2400" u="sng" dirty="0"/>
              <a:t>Problematic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39873-6EE1-49B6-9BF7-2631384C9F19}"/>
              </a:ext>
            </a:extLst>
          </p:cNvPr>
          <p:cNvSpPr txBox="1"/>
          <p:nvPr/>
        </p:nvSpPr>
        <p:spPr>
          <a:xfrm>
            <a:off x="450166" y="2588455"/>
            <a:ext cx="10649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Factors of significant differences that drive house sale prices.</a:t>
            </a:r>
          </a:p>
        </p:txBody>
      </p:sp>
    </p:spTree>
    <p:extLst>
      <p:ext uri="{BB962C8B-B14F-4D97-AF65-F5344CB8AC3E}">
        <p14:creationId xmlns:p14="http://schemas.microsoft.com/office/powerpoint/2010/main" val="198770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E1587-47C4-4FA5-A29B-11D8DEB0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265043"/>
            <a:ext cx="3642309" cy="64803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to allocate dollars earmarked for investment into mortgage-backed securities?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A7C6-9E9B-408A-8208-BA6E2CB84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We will analyze  how to boost the house prices from 3 different strategies:</a:t>
            </a:r>
          </a:p>
        </p:txBody>
      </p:sp>
    </p:spTree>
    <p:extLst>
      <p:ext uri="{BB962C8B-B14F-4D97-AF65-F5344CB8AC3E}">
        <p14:creationId xmlns:p14="http://schemas.microsoft.com/office/powerpoint/2010/main" val="261946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B17E-E1D6-449A-9CE2-415A4654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#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B9C93-A37E-4C38-A918-B65FE6077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Considering the year built and the year remodeling added</a:t>
            </a:r>
          </a:p>
          <a:p>
            <a:pPr marL="0" indent="0">
              <a:buNone/>
            </a:pPr>
            <a:r>
              <a:rPr lang="en-US" sz="2000" dirty="0"/>
              <a:t>        Statistically significant difference between year built and year </a:t>
            </a:r>
            <a:r>
              <a:rPr lang="en-US" sz="2000" dirty="0" err="1"/>
              <a:t>remod</a:t>
            </a:r>
            <a:r>
              <a:rPr lang="en-US" sz="2000" dirty="0"/>
              <a:t> add:</a:t>
            </a:r>
          </a:p>
          <a:p>
            <a:pPr marL="0" indent="0">
              <a:buNone/>
            </a:pPr>
            <a:r>
              <a:rPr lang="en-US" sz="2000" dirty="0"/>
              <a:t>         With 95% confidence, the average sale is on a scale base 1100 and 1230 higher for houses </a:t>
            </a:r>
            <a:r>
              <a:rPr lang="en-US" sz="2000" dirty="0" err="1"/>
              <a:t>remod</a:t>
            </a:r>
            <a:r>
              <a:rPr lang="en-US" sz="2000" dirty="0"/>
              <a:t> add</a:t>
            </a:r>
          </a:p>
          <a:p>
            <a:pPr marL="0" indent="0">
              <a:buNone/>
            </a:pPr>
            <a:r>
              <a:rPr lang="en-US" sz="2000" dirty="0"/>
              <a:t>          For the 1460 in our sample, this translates to a possible lift from $135,000 to $143,000.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310794-CFE8-4FF1-8ED4-1C8EAC47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1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1B56A546-EE01-4A83-941A-EE4D23759D9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9453692"/>
                  </p:ext>
                </p:extLst>
              </p:nvPr>
            </p:nvGraphicFramePr>
            <p:xfrm>
              <a:off x="1096963" y="2108200"/>
              <a:ext cx="10058400" cy="37607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1B56A546-EE01-4A83-941A-EE4D23759D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6963" y="2108200"/>
                <a:ext cx="10058400" cy="37607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41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91B2-0981-4540-B45A-741911AF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62369"/>
          </a:xfrm>
        </p:spPr>
        <p:txBody>
          <a:bodyPr/>
          <a:lstStyle/>
          <a:p>
            <a:r>
              <a:rPr lang="en-US" dirty="0"/>
              <a:t>Strategy #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2DF77-FA72-4F67-8B68-46B1E6F08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Considering the </a:t>
            </a:r>
            <a:r>
              <a:rPr lang="en-US" sz="1800" dirty="0" err="1"/>
              <a:t>OverAll</a:t>
            </a:r>
            <a:r>
              <a:rPr lang="en-US" sz="1800" dirty="0"/>
              <a:t> Qual and the </a:t>
            </a:r>
            <a:r>
              <a:rPr lang="en-US" sz="1800" dirty="0" err="1"/>
              <a:t>OverAll</a:t>
            </a:r>
            <a:r>
              <a:rPr lang="en-US" sz="1800" dirty="0"/>
              <a:t> Condition</a:t>
            </a:r>
          </a:p>
          <a:p>
            <a:pPr marL="0" indent="0">
              <a:buNone/>
            </a:pPr>
            <a:r>
              <a:rPr lang="en-US" sz="1800" dirty="0"/>
              <a:t>        Statistically significant difference between </a:t>
            </a:r>
            <a:r>
              <a:rPr lang="en-US" sz="1800" dirty="0" err="1"/>
              <a:t>OverAll</a:t>
            </a:r>
            <a:r>
              <a:rPr lang="en-US" sz="1800" dirty="0"/>
              <a:t> Qual and </a:t>
            </a:r>
            <a:r>
              <a:rPr lang="en-US" sz="1800" dirty="0" err="1"/>
              <a:t>OverAll</a:t>
            </a:r>
            <a:r>
              <a:rPr lang="en-US" sz="1800" dirty="0"/>
              <a:t> Cond:</a:t>
            </a:r>
          </a:p>
          <a:p>
            <a:pPr marL="0" indent="0">
              <a:buNone/>
            </a:pPr>
            <a:r>
              <a:rPr lang="en-US" sz="1800" dirty="0"/>
              <a:t>         With 95% confidence, the average sale is on a scale base 8100 and 10300 higher for </a:t>
            </a:r>
            <a:r>
              <a:rPr lang="en-US" sz="1800" dirty="0" err="1"/>
              <a:t>OverAll</a:t>
            </a:r>
            <a:r>
              <a:rPr lang="en-US" sz="1800" dirty="0"/>
              <a:t> Cond</a:t>
            </a:r>
          </a:p>
          <a:p>
            <a:pPr marL="0" indent="0">
              <a:buNone/>
            </a:pPr>
            <a:r>
              <a:rPr lang="en-US" sz="1800" dirty="0"/>
              <a:t>          For the 1418 sales in our sample, this translates to a possible lift of between $120,000 to $188,000.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9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05EF-8D1C-4F82-B765-BF9F8D6C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1B6DF-E116-4CF3-8CFB-504BDC71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EAB92BE5-2DFC-4B5A-9CA3-B46066CF52D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19943805"/>
                  </p:ext>
                </p:extLst>
              </p:nvPr>
            </p:nvGraphicFramePr>
            <p:xfrm>
              <a:off x="1237957" y="2057399"/>
              <a:ext cx="9856763" cy="41323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EAB92BE5-2DFC-4B5A-9CA3-B46066CF52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7957" y="2057399"/>
                <a:ext cx="9856763" cy="41323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25813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8E6E2"/>
      </a:lt2>
      <a:accent1>
        <a:srgbClr val="90A5C3"/>
      </a:accent1>
      <a:accent2>
        <a:srgbClr val="7BA9B4"/>
      </a:accent2>
      <a:accent3>
        <a:srgbClr val="80AAA0"/>
      </a:accent3>
      <a:accent4>
        <a:srgbClr val="77AF8A"/>
      </a:accent4>
      <a:accent5>
        <a:srgbClr val="85AB82"/>
      </a:accent5>
      <a:accent6>
        <a:srgbClr val="8EAA74"/>
      </a:accent6>
      <a:hlink>
        <a:srgbClr val="977F5B"/>
      </a:hlink>
      <a:folHlink>
        <a:srgbClr val="82828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MaisonNeue</vt:lpstr>
      <vt:lpstr>Sagona Book</vt:lpstr>
      <vt:lpstr>Sagona ExtraLight</vt:lpstr>
      <vt:lpstr>RetrospectVTI</vt:lpstr>
      <vt:lpstr>Home Prices Investment Bank</vt:lpstr>
      <vt:lpstr>Overview</vt:lpstr>
      <vt:lpstr>Data Analyzed</vt:lpstr>
      <vt:lpstr>PowerPoint Presentation</vt:lpstr>
      <vt:lpstr>How to allocate dollars earmarked for investment into mortgage-backed securities?</vt:lpstr>
      <vt:lpstr>Strategy # 1</vt:lpstr>
      <vt:lpstr>Visual 1</vt:lpstr>
      <vt:lpstr>Strategy # 2</vt:lpstr>
      <vt:lpstr>Visual 2 </vt:lpstr>
      <vt:lpstr>Strategy #3</vt:lpstr>
      <vt:lpstr>Visual 3</vt:lpstr>
      <vt:lpstr>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Prices Investment Bank</dc:title>
  <dc:creator>Nicolas Raoul Evens BARTHELEMY</dc:creator>
  <cp:lastModifiedBy>Nicolas Raoul Evens BARTHELEMY</cp:lastModifiedBy>
  <cp:revision>1</cp:revision>
  <dcterms:created xsi:type="dcterms:W3CDTF">2020-10-11T04:43:31Z</dcterms:created>
  <dcterms:modified xsi:type="dcterms:W3CDTF">2020-10-11T04:47:13Z</dcterms:modified>
</cp:coreProperties>
</file>