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68" r:id="rId5"/>
    <p:sldId id="257" r:id="rId6"/>
    <p:sldId id="264" r:id="rId7"/>
    <p:sldId id="258" r:id="rId8"/>
    <p:sldId id="267" r:id="rId9"/>
    <p:sldId id="270" r:id="rId10"/>
    <p:sldId id="265" r:id="rId11"/>
    <p:sldId id="259" r:id="rId12"/>
    <p:sldId id="269" r:id="rId13"/>
    <p:sldId id="260" r:id="rId14"/>
    <p:sldId id="262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2A3C44-0C95-4FF3-B0A6-FB2C2BE98865}" v="25" dt="2020-08-20T00:26:16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22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7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5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79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8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5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3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3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92965-FF26-4D91-9227-CB9F9468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Lariat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4CB7-210F-42EB-9712-219A24E8A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Case Study</a:t>
            </a:r>
          </a:p>
        </p:txBody>
      </p:sp>
      <p:pic>
        <p:nvPicPr>
          <p:cNvPr id="4" name="Picture 3" descr="A body of water with a mountain in the background&#10;&#10;Description automatically generated">
            <a:extLst>
              <a:ext uri="{FF2B5EF4-FFF2-40B4-BE49-F238E27FC236}">
                <a16:creationId xmlns:a16="http://schemas.microsoft.com/office/drawing/2014/main" id="{D49ED7AB-8FE4-4205-B086-E0DFC8E04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6" r="1163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002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394D-E974-460B-BCA7-BD78CE90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7F1C-243F-45B7-B700-FA88EF629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increasing rental sales by a certain percentage that will bring the bottom 10 least profitable cars into positive territory.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6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286B-261E-4805-8C7F-FBDAA05B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3351"/>
            <a:ext cx="10058400" cy="1450757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6DCDA1-6F50-4086-AED6-DCE275CE3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882713"/>
              </p:ext>
            </p:extLst>
          </p:nvPr>
        </p:nvGraphicFramePr>
        <p:xfrm>
          <a:off x="1709530" y="2027584"/>
          <a:ext cx="8772940" cy="37120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5407">
                  <a:extLst>
                    <a:ext uri="{9D8B030D-6E8A-4147-A177-3AD203B41FA5}">
                      <a16:colId xmlns:a16="http://schemas.microsoft.com/office/drawing/2014/main" val="3320373008"/>
                    </a:ext>
                  </a:extLst>
                </a:gridCol>
                <a:gridCol w="3425051">
                  <a:extLst>
                    <a:ext uri="{9D8B030D-6E8A-4147-A177-3AD203B41FA5}">
                      <a16:colId xmlns:a16="http://schemas.microsoft.com/office/drawing/2014/main" val="2404533432"/>
                    </a:ext>
                  </a:extLst>
                </a:gridCol>
                <a:gridCol w="1682482">
                  <a:extLst>
                    <a:ext uri="{9D8B030D-6E8A-4147-A177-3AD203B41FA5}">
                      <a16:colId xmlns:a16="http://schemas.microsoft.com/office/drawing/2014/main" val="3843522216"/>
                    </a:ext>
                  </a:extLst>
                </a:gridCol>
              </a:tblGrid>
              <a:tr h="3202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Rev % to Break Even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Amount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8108844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 Nissan Cube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57.17%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$3,175.96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8698170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Saab 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$2,497.64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8262059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 Ford Focus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32.54%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$2,462.96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664468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 Mitsubishi Galant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29.99%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$2,427.92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0483920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Buick Skylark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33.44%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$2,320.76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647960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Audi S8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27.24%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$2,247.92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2140842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Honda Passport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$2,234.40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643952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Nissan GT-R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32.19%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$2,224.08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730463"/>
                  </a:ext>
                </a:extLst>
              </a:tr>
              <a:tr h="305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2017 Mitsubishi Outlander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32.41%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$2,092.96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471046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2018 Ford Edge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28.61%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$2,074.20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4276407"/>
                  </a:ext>
                </a:extLst>
              </a:tr>
              <a:tr h="32025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$23,758.80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163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12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DEB-2897-4BCC-98FE-5D153CF2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70D22-4C0E-4AF1-9196-FCE73FCF2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598" y="2025749"/>
            <a:ext cx="8918916" cy="4093698"/>
          </a:xfrm>
        </p:spPr>
      </p:pic>
    </p:spTree>
    <p:extLst>
      <p:ext uri="{BB962C8B-B14F-4D97-AF65-F5344CB8AC3E}">
        <p14:creationId xmlns:p14="http://schemas.microsoft.com/office/powerpoint/2010/main" val="333805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5D06-1A10-4A79-8BAE-9C049B78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9399-9365-4E5C-BE59-1FCA238D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aseline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aseline="0" dirty="0"/>
              <a:t>If we go for the second strategy and increase the daily revenue by </a:t>
            </a:r>
            <a:r>
              <a:rPr lang="en-US" sz="2400" dirty="0"/>
              <a:t>such abovementioned</a:t>
            </a:r>
            <a:r>
              <a:rPr lang="en-US" sz="2400" baseline="0" dirty="0"/>
              <a:t> % rate, we could break even but this is not realistic to keep our customers’ fidelity at such a rate.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301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703E-CA47-462C-978F-07390E92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766F3-19BF-4E51-83DA-9CABC0896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 would recommend  that we adopt the first strategy that is replacing the 10 bottom cars with the top 10 cars with significant profits. </a:t>
            </a:r>
            <a:r>
              <a:rPr lang="en-US" sz="2400" baseline="0" dirty="0"/>
              <a:t>Currently these cars yield a total loss of (23,758.80).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8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31EAF-A951-4170-9DE9-BF0A9C1A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724EDDB-7D45-4406-AAC2-F69EA0D44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711306"/>
            <a:ext cx="5115347" cy="51153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BFAB-9143-4500-B2AD-86B17102F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407436"/>
            <a:ext cx="5127172" cy="346165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      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237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C780C-753B-430A-A51C-266D2EE9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46BF-79BE-4F37-B676-925873D8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10340023" cy="3229714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Let’s have a glance over the </a:t>
            </a:r>
            <a:r>
              <a:rPr lang="en-US" sz="2800" b="0" i="0" dirty="0">
                <a:effectLst/>
                <a:latin typeface="MaisonNeue"/>
              </a:rPr>
              <a:t> baseline situation of Lariat’s current fleet in terms of </a:t>
            </a:r>
            <a:r>
              <a:rPr lang="en-US" sz="2800" dirty="0">
                <a:latin typeface="MaisonNeue"/>
              </a:rPr>
              <a:t>profit</a:t>
            </a:r>
            <a:r>
              <a:rPr lang="en-US" sz="2800" b="0" i="0" dirty="0">
                <a:effectLst/>
                <a:latin typeface="MaisonNeue"/>
              </a:rPr>
              <a:t> &amp; </a:t>
            </a:r>
            <a:r>
              <a:rPr lang="en-US" sz="2800" dirty="0">
                <a:latin typeface="MaisonNeue"/>
              </a:rPr>
              <a:t>loss</a:t>
            </a:r>
            <a:r>
              <a:rPr lang="en-US" sz="2800" b="0" i="0" dirty="0">
                <a:effectLst/>
                <a:latin typeface="MaisonNeue"/>
              </a:rPr>
              <a:t> .</a:t>
            </a:r>
          </a:p>
          <a:p>
            <a:endParaRPr lang="en-US" dirty="0">
              <a:latin typeface="MaisonNeue"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73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A8E221-2E8E-4B78-B0C9-6D5C1F48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7487"/>
              </p:ext>
            </p:extLst>
          </p:nvPr>
        </p:nvGraphicFramePr>
        <p:xfrm>
          <a:off x="759655" y="633046"/>
          <a:ext cx="10705513" cy="5373856"/>
        </p:xfrm>
        <a:graphic>
          <a:graphicData uri="http://schemas.openxmlformats.org/drawingml/2006/table">
            <a:tbl>
              <a:tblPr/>
              <a:tblGrid>
                <a:gridCol w="2902137">
                  <a:extLst>
                    <a:ext uri="{9D8B030D-6E8A-4147-A177-3AD203B41FA5}">
                      <a16:colId xmlns:a16="http://schemas.microsoft.com/office/drawing/2014/main" val="1023166482"/>
                    </a:ext>
                  </a:extLst>
                </a:gridCol>
                <a:gridCol w="464173">
                  <a:extLst>
                    <a:ext uri="{9D8B030D-6E8A-4147-A177-3AD203B41FA5}">
                      <a16:colId xmlns:a16="http://schemas.microsoft.com/office/drawing/2014/main" val="1383991957"/>
                    </a:ext>
                  </a:extLst>
                </a:gridCol>
                <a:gridCol w="3630042">
                  <a:extLst>
                    <a:ext uri="{9D8B030D-6E8A-4147-A177-3AD203B41FA5}">
                      <a16:colId xmlns:a16="http://schemas.microsoft.com/office/drawing/2014/main" val="3632034787"/>
                    </a:ext>
                  </a:extLst>
                </a:gridCol>
                <a:gridCol w="1835592">
                  <a:extLst>
                    <a:ext uri="{9D8B030D-6E8A-4147-A177-3AD203B41FA5}">
                      <a16:colId xmlns:a16="http://schemas.microsoft.com/office/drawing/2014/main" val="2974335091"/>
                    </a:ext>
                  </a:extLst>
                </a:gridCol>
                <a:gridCol w="1873569">
                  <a:extLst>
                    <a:ext uri="{9D8B030D-6E8A-4147-A177-3AD203B41FA5}">
                      <a16:colId xmlns:a16="http://schemas.microsoft.com/office/drawing/2014/main" val="40185708"/>
                    </a:ext>
                  </a:extLst>
                </a:gridCol>
              </a:tblGrid>
              <a:tr h="1062600">
                <a:tc>
                  <a:txBody>
                    <a:bodyPr/>
                    <a:lstStyle/>
                    <a:p>
                      <a:pPr algn="l" fontAlgn="b"/>
                      <a:r>
                        <a:rPr lang="en-US" sz="3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Baseline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155292"/>
                  </a:ext>
                </a:extLst>
              </a:tr>
              <a:tr h="16867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of net profit 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$31,853,606.60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3941 cars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906140"/>
                  </a:ext>
                </a:extLst>
              </a:tr>
              <a:tr h="93777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of loss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$64,255.24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cars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94886"/>
                  </a:ext>
                </a:extLst>
              </a:tr>
              <a:tr h="168674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of gross revenue</a:t>
                      </a:r>
                    </a:p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of cost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$64,866,040.00</a:t>
                      </a:r>
                    </a:p>
                    <a:p>
                      <a:pPr algn="r" fontAlgn="b"/>
                      <a:endParaRPr lang="en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$33,076,688.64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 cars</a:t>
                      </a: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9445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FBD22-D2E4-43D7-A5E0-E2747B6F2F39}"/>
              </a:ext>
            </a:extLst>
          </p:cNvPr>
          <p:cNvCxnSpPr/>
          <p:nvPr/>
        </p:nvCxnSpPr>
        <p:spPr>
          <a:xfrm>
            <a:off x="773723" y="5514535"/>
            <a:ext cx="1059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8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5B03D5-AFC5-4E81-BCCF-02B68E2CE1B9}"/>
              </a:ext>
            </a:extLst>
          </p:cNvPr>
          <p:cNvSpPr txBox="1"/>
          <p:nvPr/>
        </p:nvSpPr>
        <p:spPr>
          <a:xfrm>
            <a:off x="450166" y="1645920"/>
            <a:ext cx="1108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400" u="sng" dirty="0"/>
              <a:t>Problematic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39873-6EE1-49B6-9BF7-2631384C9F19}"/>
              </a:ext>
            </a:extLst>
          </p:cNvPr>
          <p:cNvSpPr txBox="1"/>
          <p:nvPr/>
        </p:nvSpPr>
        <p:spPr>
          <a:xfrm>
            <a:off x="450166" y="2588455"/>
            <a:ext cx="10649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Lariat is facing a significant loss of $ 64255.24 relevant to 59 cars independently on the branch location.</a:t>
            </a:r>
          </a:p>
        </p:txBody>
      </p:sp>
    </p:spTree>
    <p:extLst>
      <p:ext uri="{BB962C8B-B14F-4D97-AF65-F5344CB8AC3E}">
        <p14:creationId xmlns:p14="http://schemas.microsoft.com/office/powerpoint/2010/main" val="198770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E1587-47C4-4FA5-A29B-11D8DEB0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How can we increase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A7C6-9E9B-408A-8208-BA6E2CB8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We will analyze  how to overcome the loss from 2 different strategies:</a:t>
            </a:r>
          </a:p>
        </p:txBody>
      </p:sp>
    </p:spTree>
    <p:extLst>
      <p:ext uri="{BB962C8B-B14F-4D97-AF65-F5344CB8AC3E}">
        <p14:creationId xmlns:p14="http://schemas.microsoft.com/office/powerpoint/2010/main" val="26194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17E-E1D6-449A-9CE2-415A4654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9C93-A37E-4C38-A918-B65FE6077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replacing the bottom 10 least profitable cars with the top 10 most profitable cars.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5B573-B81D-4EAD-9DB1-839ADAB64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426434"/>
              </p:ext>
            </p:extLst>
          </p:nvPr>
        </p:nvGraphicFramePr>
        <p:xfrm>
          <a:off x="943356" y="1256062"/>
          <a:ext cx="10337291" cy="4339476"/>
        </p:xfrm>
        <a:graphic>
          <a:graphicData uri="http://schemas.openxmlformats.org/drawingml/2006/table">
            <a:tbl>
              <a:tblPr firstRow="1" bandRow="1"/>
              <a:tblGrid>
                <a:gridCol w="8499025">
                  <a:extLst>
                    <a:ext uri="{9D8B030D-6E8A-4147-A177-3AD203B41FA5}">
                      <a16:colId xmlns:a16="http://schemas.microsoft.com/office/drawing/2014/main" val="1478970657"/>
                    </a:ext>
                  </a:extLst>
                </a:gridCol>
                <a:gridCol w="1838266">
                  <a:extLst>
                    <a:ext uri="{9D8B030D-6E8A-4147-A177-3AD203B41FA5}">
                      <a16:colId xmlns:a16="http://schemas.microsoft.com/office/drawing/2014/main" val="3419207334"/>
                    </a:ext>
                  </a:extLst>
                </a:gridCol>
              </a:tblGrid>
              <a:tr h="3616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Cars                             with                                                        Cars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41030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Ford Edge                                                         2016 GMC 2500 Club Coupe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$22,408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279336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Mitsubishi Outlander                                                                17 Volvo C30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$22,015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457430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Nissan GT-R                                                                 2016 Chevrolet Tahoe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$21,619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886183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Honda Passport                                                        2016 Mitsubishi Cordia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$21,545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46747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Audi S8                                                                          2017 Renault Alliance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$21,453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647711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Buick Skylark                                                                 2018 Hyundai Sonata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$21,015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13332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Mitsubishi Galant                                                                     2018 BMW X5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$20,805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82377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Ford Focus                                                     2017 Land Rover Range Rover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$20,738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691812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 Saab 900                                                                                 2016 Acura RDX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$20,553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366942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Nissan Cube                                                           2018 Volkswagen Touareg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$20,532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521287"/>
                  </a:ext>
                </a:extLst>
              </a:tr>
              <a:tr h="3616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16306" marR="16306" marT="1630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$212,683</a:t>
                      </a:r>
                    </a:p>
                  </a:txBody>
                  <a:tcPr marL="16306" marR="16306" marT="1630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41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91B2-0981-4540-B45A-741911AF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62369"/>
          </a:xfrm>
        </p:spPr>
        <p:txBody>
          <a:bodyPr/>
          <a:lstStyle/>
          <a:p>
            <a:r>
              <a:rPr lang="en-US" dirty="0"/>
              <a:t>Visual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41D54-99EA-411E-B883-2AE4E698C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988" y="2082019"/>
            <a:ext cx="8553157" cy="3882684"/>
          </a:xfrm>
        </p:spPr>
      </p:pic>
    </p:spTree>
    <p:extLst>
      <p:ext uri="{BB962C8B-B14F-4D97-AF65-F5344CB8AC3E}">
        <p14:creationId xmlns:p14="http://schemas.microsoft.com/office/powerpoint/2010/main" val="194429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05EF-8D1C-4F82-B765-BF9F8D6C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B6DF-E116-4CF3-8CFB-504BDC71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the 1</a:t>
            </a:r>
            <a:r>
              <a:rPr lang="en-US" sz="2400" baseline="30000" dirty="0"/>
              <a:t>st</a:t>
            </a:r>
            <a:r>
              <a:rPr lang="en-US" sz="2400" dirty="0"/>
              <a:t> strategy  we will increase a large profit of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$212,683 </a:t>
            </a:r>
            <a:r>
              <a:rPr lang="en-US" sz="2400" dirty="0"/>
              <a:t>and at the same time satisfying the regular demand of our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1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LeftStep">
      <a:dk1>
        <a:srgbClr val="000000"/>
      </a:dk1>
      <a:lt1>
        <a:srgbClr val="FFFFFF"/>
      </a:lt1>
      <a:dk2>
        <a:srgbClr val="243C41"/>
      </a:dk2>
      <a:lt2>
        <a:srgbClr val="E8E6E2"/>
      </a:lt2>
      <a:accent1>
        <a:srgbClr val="90A5C3"/>
      </a:accent1>
      <a:accent2>
        <a:srgbClr val="7BA9B4"/>
      </a:accent2>
      <a:accent3>
        <a:srgbClr val="80AAA0"/>
      </a:accent3>
      <a:accent4>
        <a:srgbClr val="77AF8A"/>
      </a:accent4>
      <a:accent5>
        <a:srgbClr val="85AB82"/>
      </a:accent5>
      <a:accent6>
        <a:srgbClr val="8EAA74"/>
      </a:accent6>
      <a:hlink>
        <a:srgbClr val="977F5B"/>
      </a:hlink>
      <a:folHlink>
        <a:srgbClr val="82828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418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MaisonNeue</vt:lpstr>
      <vt:lpstr>Sagona Book</vt:lpstr>
      <vt:lpstr>Sagona ExtraLight</vt:lpstr>
      <vt:lpstr>RetrospectVTI</vt:lpstr>
      <vt:lpstr>Lariat</vt:lpstr>
      <vt:lpstr>Overview</vt:lpstr>
      <vt:lpstr>PowerPoint Presentation</vt:lpstr>
      <vt:lpstr>PowerPoint Presentation</vt:lpstr>
      <vt:lpstr>How can we increase profit?</vt:lpstr>
      <vt:lpstr>Strategy # 1</vt:lpstr>
      <vt:lpstr>PowerPoint Presentation</vt:lpstr>
      <vt:lpstr>Visual 1</vt:lpstr>
      <vt:lpstr>Insight 1</vt:lpstr>
      <vt:lpstr>Strategy #2</vt:lpstr>
      <vt:lpstr> </vt:lpstr>
      <vt:lpstr>Visual 2</vt:lpstr>
      <vt:lpstr>Insight 2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</dc:title>
  <dc:creator>Nicolas Raoul Evens BARTHELEMY</dc:creator>
  <cp:lastModifiedBy>Nicolas Raoul Evens BARTHELEMY</cp:lastModifiedBy>
  <cp:revision>1</cp:revision>
  <dcterms:created xsi:type="dcterms:W3CDTF">2020-08-20T00:04:34Z</dcterms:created>
  <dcterms:modified xsi:type="dcterms:W3CDTF">2020-08-20T01:22:48Z</dcterms:modified>
</cp:coreProperties>
</file>