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2" Type="http://schemas.openxmlformats.org/officeDocument/2006/relationships/theme" Target="theme/theme1.xml" /><Relationship Id="rId1" Type="http://schemas.openxmlformats.org/officeDocument/2006/relationships/slideMaster" Target="slideMasters/slideMaster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Desafio</a:t>
            </a:r>
            <a:r>
              <a:rPr/>
              <a:t> </a:t>
            </a:r>
            <a:r>
              <a:rPr/>
              <a:t>Seguro</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Nicolás</a:t>
            </a:r>
            <a:r>
              <a:rPr/>
              <a:t> </a:t>
            </a:r>
            <a:r>
              <a:rPr/>
              <a:t>Rondán</a:t>
            </a:r>
          </a:p>
        </p:txBody>
      </p:sp>
      <p:sp>
        <p:nvSpPr>
          <p:cNvPr id="4" name="Date Placeholder 3"/>
          <p:cNvSpPr>
            <a:spLocks noGrp="1"/>
          </p:cNvSpPr>
          <p:nvPr>
            <p:ph type="dt" sz="half" idx="10"/>
          </p:nvPr>
        </p:nvSpPr>
        <p:spPr/>
        <p:txBody>
          <a:bodyPr/>
          <a:lstStyle/>
          <a:p>
            <a:pPr lvl="0" marL="0" indent="0">
              <a:buNone/>
            </a:pPr>
            <a:r>
              <a:rPr/>
              <a:t>March</a:t>
            </a:r>
            <a:r>
              <a:rPr/>
              <a:t> </a:t>
            </a:r>
            <a:r>
              <a:rPr/>
              <a:t>22,</a:t>
            </a:r>
            <a:r>
              <a:rPr/>
              <a:t> </a:t>
            </a:r>
            <a:r>
              <a:rPr/>
              <a:t>2005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 
## Attaching package: 'dplyr'</a:t>
            </a:r>
          </a:p>
          <a:p>
            <a:pPr lvl="0" marL="1270000" indent="0">
              <a:buNone/>
            </a:pPr>
            <a:r>
              <a:rPr sz="1800">
                <a:latin typeface="Courier"/>
              </a:rPr>
              <a:t>## The following objects are masked from 'package:stats':
## 
##     filter, lag</a:t>
            </a:r>
          </a:p>
          <a:p>
            <a:pPr lvl="0" marL="1270000" indent="0">
              <a:buNone/>
            </a:pPr>
            <a:r>
              <a:rPr sz="1800">
                <a:latin typeface="Courier"/>
              </a:rPr>
              <a:t>## The following objects are masked from 'package:base':
## 
##     intersect, setdiff, setequal, union</a:t>
            </a:r>
          </a:p>
          <a:p>
            <a:pPr lvl="0" marL="1270000" indent="0">
              <a:buNone/>
            </a:pPr>
            <a:r>
              <a:rPr sz="1800">
                <a:latin typeface="Courier"/>
              </a:rPr>
              <a:t>## Loading required package: lattice</a:t>
            </a:r>
          </a:p>
          <a:p>
            <a:pPr lvl="0" marL="1270000" indent="0">
              <a:buNone/>
            </a:pPr>
            <a:r>
              <a:rPr sz="1800">
                <a:latin typeface="Courier"/>
              </a:rPr>
              <a:t>## Loading required package: survival</a:t>
            </a:r>
          </a:p>
          <a:p>
            <a:pPr lvl="0" marL="1270000" indent="0">
              <a:buNone/>
            </a:pPr>
            <a:r>
              <a:rPr sz="1800">
                <a:latin typeface="Courier"/>
              </a:rPr>
              <a:t>## Loading required package: Formula</a:t>
            </a:r>
          </a:p>
          <a:p>
            <a:pPr lvl="0" marL="1270000" indent="0">
              <a:buNone/>
            </a:pPr>
            <a:r>
              <a:rPr sz="1800">
                <a:latin typeface="Courier"/>
              </a:rPr>
              <a:t>## Loading required package: ggplot2</a:t>
            </a:r>
          </a:p>
          <a:p>
            <a:pPr lvl="0" marL="1270000" indent="0">
              <a:buNone/>
            </a:pPr>
            <a:r>
              <a:rPr sz="1800">
                <a:latin typeface="Courier"/>
              </a:rPr>
              <a:t>## 
## Attaching package: 'Hmisc'</a:t>
            </a:r>
          </a:p>
          <a:p>
            <a:pPr lvl="0" marL="1270000" indent="0">
              <a:buNone/>
            </a:pPr>
            <a:r>
              <a:rPr sz="1800">
                <a:latin typeface="Courier"/>
              </a:rPr>
              <a:t>## The following objects are masked from 'package:dplyr':
## 
##     src, summarize</a:t>
            </a:r>
          </a:p>
          <a:p>
            <a:pPr lvl="0" marL="1270000" indent="0">
              <a:buNone/>
            </a:pPr>
            <a:r>
              <a:rPr sz="1800">
                <a:latin typeface="Courier"/>
              </a:rPr>
              <a:t>## The following objects are masked from 'package:base':
## 
##     format.pval, units</a:t>
            </a:r>
          </a:p>
          <a:p>
            <a:pPr lvl="0" marL="1270000" indent="0">
              <a:buNone/>
            </a:pPr>
            <a:r>
              <a:rPr sz="1800">
                <a:latin typeface="Courier"/>
              </a:rPr>
              <a:t>## corrplot 0.84 loaded</a:t>
            </a:r>
          </a:p>
          <a:p>
            <a:pPr lvl="0" marL="1270000" indent="0">
              <a:buNone/>
            </a:pPr>
            <a:r>
              <a:rPr sz="1800">
                <a:latin typeface="Courier"/>
              </a:rPr>
              <a:t>## 
## Attaching package: 'MASS'</a:t>
            </a:r>
          </a:p>
          <a:p>
            <a:pPr lvl="0" marL="1270000" indent="0">
              <a:buNone/>
            </a:pPr>
            <a:r>
              <a:rPr sz="1800">
                <a:latin typeface="Courier"/>
              </a:rPr>
              <a:t>## The following object is masked from 'package:dplyr':
## 
##     select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Desafío</a:t>
            </a:r>
          </a:p>
        </p:txBody>
      </p:sp>
      <p:sp>
        <p:nvSpPr>
          <p:cNvPr id="3" name="Content Placeholder 2"/>
          <p:cNvSpPr>
            <a:spLocks noGrp="1"/>
          </p:cNvSpPr>
          <p:nvPr>
            <p:ph idx="1"/>
          </p:nvPr>
        </p:nvSpPr>
        <p:spPr/>
        <p:txBody>
          <a:bodyPr/>
          <a:lstStyle/>
          <a:p>
            <a:pPr lvl="0" marL="0" indent="0">
              <a:buNone/>
            </a:pPr>
            <a:r>
              <a:rPr/>
              <a:t>Usted trabaja para una conocida aseguradora nacional al cual un Banco internacional le ha solicitado un presupuesto. Para ello su equipo debe entregar el precio base estimado de los seguros al crédito, el cual se ocupa como parámetro posteriormente para tarificar los distinto productos. El economista con el cual usted trabajada ha diseñado una fórmula para calcular este precio:</a:t>
            </a:r>
          </a:p>
          <a:p>
            <a:pPr lvl="0" marL="0" indent="0">
              <a:buNone/>
            </a:pPr>
            <a:r>
              <a:rPr/>
              <a:t>+Precio base del seguro por persona= (3</a:t>
            </a:r>
            <a:r>
              <a:rPr i="1"/>
              <a:t>(1+0.03+p)) UF Donde p corresponde al factor de penalización por riesgo y su fórmula es: p=(0.1</a:t>
            </a:r>
            <a:r>
              <a:rPr/>
              <a:t> score de riesgo)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Metodología.</a:t>
            </a:r>
          </a:p>
        </p:txBody>
      </p:sp>
      <p:sp>
        <p:nvSpPr>
          <p:cNvPr id="3" name="Content Placeholder 2"/>
          <p:cNvSpPr>
            <a:spLocks noGrp="1"/>
          </p:cNvSpPr>
          <p:nvPr>
            <p:ph idx="1"/>
          </p:nvPr>
        </p:nvSpPr>
        <p:spPr/>
        <p:txBody>
          <a:bodyPr/>
          <a:lstStyle/>
          <a:p>
            <a:pPr lvl="0" marL="0" indent="0">
              <a:buNone/>
            </a:pPr>
            <a:r>
              <a:rPr/>
              <a:t>La técnica estadística utilizada en la solución es regresión logística, utilizando la metodología de Scorecard.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Variables</a:t>
            </a:r>
            <a:r>
              <a:rPr/>
              <a:t> </a:t>
            </a:r>
            <a:r>
              <a:rPr/>
              <a:t>seleccionadas</a:t>
            </a:r>
            <a:r>
              <a:rPr/>
              <a:t> </a:t>
            </a:r>
            <a:r>
              <a:rPr/>
              <a:t>del</a:t>
            </a:r>
            <a:r>
              <a:rPr/>
              <a:t> </a:t>
            </a:r>
            <a:r>
              <a:rPr/>
              <a:t>para</a:t>
            </a:r>
            <a:r>
              <a:rPr/>
              <a:t> </a:t>
            </a:r>
            <a:r>
              <a:rPr/>
              <a:t>el</a:t>
            </a:r>
            <a:r>
              <a:rPr/>
              <a:t> </a:t>
            </a:r>
            <a:r>
              <a:rPr/>
              <a:t>modelo</a:t>
            </a:r>
          </a:p>
        </p:txBody>
      </p:sp>
      <p:sp>
        <p:nvSpPr>
          <p:cNvPr id="3" name="Content Placeholder 2"/>
          <p:cNvSpPr>
            <a:spLocks noGrp="1"/>
          </p:cNvSpPr>
          <p:nvPr>
            <p:ph idx="1"/>
          </p:nvPr>
        </p:nvSpPr>
        <p:spPr/>
        <p:txBody>
          <a:bodyPr/>
          <a:lstStyle/>
          <a:p>
            <a:pPr lvl="0" marL="1270000" indent="0">
              <a:buNone/>
            </a:pPr>
            <a:r>
              <a:rPr sz="1800">
                <a:latin typeface="Courier"/>
              </a:rPr>
              <a:t>##       variable  info_value
##  1:  var_1_woe 0.657615017
##  2:  var_2_woe 0.246326395
##  3:  var_5_woe 0.245385211
##  4:  var_3_woe 0.214799060
##  5:  var_6_woe 0.210196131
##  6: var_13_woe 0.167380977
##  7:  var_4_woe 0.166244041
##  8: var_12_woe 0.117848029
##  9: var_14_woe 0.097363101
## 10: var_15_woe 0.076204645
## 11:  var_7_woe 0.074032907
## 12:  var_9_woe 0.072836032
## 13:  var_8_woe 0.044064931
## 14: var_17_woe 0.025940424
## 15: var_11_woe 0.010186122
## 16: var_18_woe 0.007351468
## 17: var_16_woe 0.004759590
## 18: var_19_woe 0.004194135
## 19: var_10_woe 0.000000000
## 20: var_20_woe 0.000000000</a:t>
            </a:r>
          </a:p>
          <a:p>
            <a:pPr lvl="0" marL="0" indent="0">
              <a:buNone/>
            </a:pPr>
            <a:r>
              <a:rPr/>
              <a:t>kable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Dinner</a:t>
            </a:r>
          </a:p>
        </p:txBody>
      </p:sp>
      <p:sp>
        <p:nvSpPr>
          <p:cNvPr id="3" name="Content Placeholder 2"/>
          <p:cNvSpPr>
            <a:spLocks noGrp="1"/>
          </p:cNvSpPr>
          <p:nvPr>
            <p:ph idx="1"/>
          </p:nvPr>
        </p:nvSpPr>
        <p:spPr/>
        <p:txBody>
          <a:bodyPr/>
          <a:lstStyle/>
          <a:p>
            <a:pPr lvl="1"/>
            <a:r>
              <a:rPr/>
              <a:t>Eat spaghetti</a:t>
            </a:r>
          </a:p>
          <a:p>
            <a:pPr lvl="1"/>
            <a:r>
              <a:rPr/>
              <a:t>Drink wine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cion_files/figure-pptx/cars-1.png" id="0" name="Picture 1"/>
          <p:cNvPicPr>
            <a:picLocks noGrp="1" noChangeAspect="1"/>
          </p:cNvPicPr>
          <p:nvPr/>
        </p:nvPicPr>
        <p:blipFill>
          <a:blip r:embed="rId2"/>
          <a:stretch>
            <a:fillRect/>
          </a:stretch>
        </p:blipFill>
        <p:spPr bwMode="auto">
          <a:xfrm>
            <a:off x="2057400" y="1600200"/>
            <a:ext cx="501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scatterplot.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Going</a:t>
            </a:r>
            <a:r>
              <a:rPr/>
              <a:t> </a:t>
            </a:r>
            <a:r>
              <a:rPr/>
              <a:t>to</a:t>
            </a:r>
            <a:r>
              <a:rPr/>
              <a:t> </a:t>
            </a:r>
            <a:r>
              <a:rPr/>
              <a:t>sleep</a:t>
            </a:r>
          </a:p>
        </p:txBody>
      </p:sp>
      <p:sp>
        <p:nvSpPr>
          <p:cNvPr id="3" name="Content Placeholder 2"/>
          <p:cNvSpPr>
            <a:spLocks noGrp="1"/>
          </p:cNvSpPr>
          <p:nvPr>
            <p:ph idx="1"/>
          </p:nvPr>
        </p:nvSpPr>
        <p:spPr/>
        <p:txBody>
          <a:bodyPr/>
          <a:lstStyle/>
          <a:p>
            <a:pPr lvl="1"/>
            <a:r>
              <a:rPr/>
              <a:t>Get in bed</a:t>
            </a:r>
          </a:p>
          <a:p>
            <a:pPr lvl="1"/>
            <a:r>
              <a:rPr/>
              <a:t>Count sheep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Desafio Seguro</dc:title>
  <dc:creator>Nicolás Rondán</dc:creator>
  <cp:keywords/>
  <dcterms:created xsi:type="dcterms:W3CDTF">2019-06-24T19:33:19Z</dcterms:created>
  <dcterms:modified xsi:type="dcterms:W3CDTF">2019-06-24T19:33:19Z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March 22, 2005</vt:lpwstr>
  </property>
  <property fmtid="{D5CDD505-2E9C-101B-9397-08002B2CF9AE}" pid="3" name="output">
    <vt:lpwstr>powerpoint_presentation</vt:lpwstr>
  </property>
</Properties>
</file>