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as Rondan Flores" initials="NRF" lastIdx="1" clrIdx="0">
    <p:extLst>
      <p:ext uri="{19B8F6BF-5375-455C-9EA6-DF929625EA0E}">
        <p15:presenceInfo xmlns:p15="http://schemas.microsoft.com/office/powerpoint/2012/main" userId="S-1-5-21-2915997116-4131603029-1789207793-4982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FD7C672-6D84-46F2-BC49-07A248BD0757}" type="datetimeFigureOut">
              <a:rPr lang="es-CL" smtClean="0"/>
              <a:t>24-06-2019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BDFFFC7-1489-4BFC-B9C8-83A38FD616DB}" type="slidenum">
              <a:rPr lang="es-CL" smtClean="0"/>
              <a:t>‹Nº›</a:t>
            </a:fld>
            <a:endParaRPr lang="es-CL"/>
          </a:p>
        </p:txBody>
      </p:sp>
    </p:spTree>
    <p:extLst>
      <p:ext uri="{BB962C8B-B14F-4D97-AF65-F5344CB8AC3E}">
        <p14:creationId xmlns:p14="http://schemas.microsoft.com/office/powerpoint/2010/main" val="376630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FD7C672-6D84-46F2-BC49-07A248BD0757}" type="datetimeFigureOut">
              <a:rPr lang="es-CL" smtClean="0"/>
              <a:t>24-06-2019</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6BDFFFC7-1489-4BFC-B9C8-83A38FD616DB}" type="slidenum">
              <a:rPr lang="es-CL" smtClean="0"/>
              <a:t>‹Nº›</a:t>
            </a:fld>
            <a:endParaRPr lang="es-CL"/>
          </a:p>
        </p:txBody>
      </p:sp>
    </p:spTree>
    <p:extLst>
      <p:ext uri="{BB962C8B-B14F-4D97-AF65-F5344CB8AC3E}">
        <p14:creationId xmlns:p14="http://schemas.microsoft.com/office/powerpoint/2010/main" val="4165183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D7C672-6D84-46F2-BC49-07A248BD0757}" type="datetimeFigureOut">
              <a:rPr lang="es-CL" smtClean="0"/>
              <a:t>24-06-2019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BDFFFC7-1489-4BFC-B9C8-83A38FD616DB}" type="slidenum">
              <a:rPr lang="es-CL" smtClean="0"/>
              <a:t>‹Nº›</a:t>
            </a:fld>
            <a:endParaRPr lang="es-CL"/>
          </a:p>
        </p:txBody>
      </p:sp>
    </p:spTree>
    <p:extLst>
      <p:ext uri="{BB962C8B-B14F-4D97-AF65-F5344CB8AC3E}">
        <p14:creationId xmlns:p14="http://schemas.microsoft.com/office/powerpoint/2010/main" val="3336143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D7C672-6D84-46F2-BC49-07A248BD0757}" type="datetimeFigureOut">
              <a:rPr lang="es-CL" smtClean="0"/>
              <a:t>24-06-2019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BDFFFC7-1489-4BFC-B9C8-83A38FD616DB}" type="slidenum">
              <a:rPr lang="es-CL" smtClean="0"/>
              <a:t>‹Nº›</a:t>
            </a:fld>
            <a:endParaRPr lang="es-C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90427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D7C672-6D84-46F2-BC49-07A248BD0757}" type="datetimeFigureOut">
              <a:rPr lang="es-CL" smtClean="0"/>
              <a:t>24-06-2019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BDFFFC7-1489-4BFC-B9C8-83A38FD616DB}" type="slidenum">
              <a:rPr lang="es-CL" smtClean="0"/>
              <a:t>‹Nº›</a:t>
            </a:fld>
            <a:endParaRPr lang="es-CL"/>
          </a:p>
        </p:txBody>
      </p:sp>
    </p:spTree>
    <p:extLst>
      <p:ext uri="{BB962C8B-B14F-4D97-AF65-F5344CB8AC3E}">
        <p14:creationId xmlns:p14="http://schemas.microsoft.com/office/powerpoint/2010/main" val="217539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D7C672-6D84-46F2-BC49-07A248BD0757}" type="datetimeFigureOut">
              <a:rPr lang="es-CL" smtClean="0"/>
              <a:t>24-06-2019</a:t>
            </a:fld>
            <a:endParaRPr lang="es-CL"/>
          </a:p>
        </p:txBody>
      </p:sp>
      <p:sp>
        <p:nvSpPr>
          <p:cNvPr id="4"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BDFFFC7-1489-4BFC-B9C8-83A38FD616DB}" type="slidenum">
              <a:rPr lang="es-CL" smtClean="0"/>
              <a:t>‹Nº›</a:t>
            </a:fld>
            <a:endParaRPr lang="es-CL"/>
          </a:p>
        </p:txBody>
      </p:sp>
    </p:spTree>
    <p:extLst>
      <p:ext uri="{BB962C8B-B14F-4D97-AF65-F5344CB8AC3E}">
        <p14:creationId xmlns:p14="http://schemas.microsoft.com/office/powerpoint/2010/main" val="179673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D7C672-6D84-46F2-BC49-07A248BD0757}" type="datetimeFigureOut">
              <a:rPr lang="es-CL" smtClean="0"/>
              <a:t>24-06-2019</a:t>
            </a:fld>
            <a:endParaRPr lang="es-CL"/>
          </a:p>
        </p:txBody>
      </p:sp>
      <p:sp>
        <p:nvSpPr>
          <p:cNvPr id="4"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BDFFFC7-1489-4BFC-B9C8-83A38FD616DB}" type="slidenum">
              <a:rPr lang="es-CL" smtClean="0"/>
              <a:t>‹Nº›</a:t>
            </a:fld>
            <a:endParaRPr lang="es-CL"/>
          </a:p>
        </p:txBody>
      </p:sp>
    </p:spTree>
    <p:extLst>
      <p:ext uri="{BB962C8B-B14F-4D97-AF65-F5344CB8AC3E}">
        <p14:creationId xmlns:p14="http://schemas.microsoft.com/office/powerpoint/2010/main" val="4292796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D7C672-6D84-46F2-BC49-07A248BD0757}" type="datetimeFigureOut">
              <a:rPr lang="es-CL" smtClean="0"/>
              <a:t>24-06-2019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BDFFFC7-1489-4BFC-B9C8-83A38FD616DB}" type="slidenum">
              <a:rPr lang="es-CL" smtClean="0"/>
              <a:t>‹Nº›</a:t>
            </a:fld>
            <a:endParaRPr lang="es-CL"/>
          </a:p>
        </p:txBody>
      </p:sp>
    </p:spTree>
    <p:extLst>
      <p:ext uri="{BB962C8B-B14F-4D97-AF65-F5344CB8AC3E}">
        <p14:creationId xmlns:p14="http://schemas.microsoft.com/office/powerpoint/2010/main" val="1476301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D7C672-6D84-46F2-BC49-07A248BD0757}" type="datetimeFigureOut">
              <a:rPr lang="es-CL" smtClean="0"/>
              <a:t>24-06-2019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BDFFFC7-1489-4BFC-B9C8-83A38FD616DB}" type="slidenum">
              <a:rPr lang="es-CL" smtClean="0"/>
              <a:t>‹Nº›</a:t>
            </a:fld>
            <a:endParaRPr lang="es-CL"/>
          </a:p>
        </p:txBody>
      </p:sp>
    </p:spTree>
    <p:extLst>
      <p:ext uri="{BB962C8B-B14F-4D97-AF65-F5344CB8AC3E}">
        <p14:creationId xmlns:p14="http://schemas.microsoft.com/office/powerpoint/2010/main" val="416388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CFD7C672-6D84-46F2-BC49-07A248BD0757}" type="datetimeFigureOut">
              <a:rPr lang="es-CL" smtClean="0"/>
              <a:t>24-06-2019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BDFFFC7-1489-4BFC-B9C8-83A38FD616DB}" type="slidenum">
              <a:rPr lang="es-CL" smtClean="0"/>
              <a:t>‹Nº›</a:t>
            </a:fld>
            <a:endParaRPr lang="es-CL"/>
          </a:p>
        </p:txBody>
      </p:sp>
    </p:spTree>
    <p:extLst>
      <p:ext uri="{BB962C8B-B14F-4D97-AF65-F5344CB8AC3E}">
        <p14:creationId xmlns:p14="http://schemas.microsoft.com/office/powerpoint/2010/main" val="340716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D7C672-6D84-46F2-BC49-07A248BD0757}" type="datetimeFigureOut">
              <a:rPr lang="es-CL" smtClean="0"/>
              <a:t>24-06-2019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BDFFFC7-1489-4BFC-B9C8-83A38FD616DB}" type="slidenum">
              <a:rPr lang="es-CL" smtClean="0"/>
              <a:t>‹Nº›</a:t>
            </a:fld>
            <a:endParaRPr lang="es-CL"/>
          </a:p>
        </p:txBody>
      </p:sp>
    </p:spTree>
    <p:extLst>
      <p:ext uri="{BB962C8B-B14F-4D97-AF65-F5344CB8AC3E}">
        <p14:creationId xmlns:p14="http://schemas.microsoft.com/office/powerpoint/2010/main" val="1315841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FD7C672-6D84-46F2-BC49-07A248BD0757}" type="datetimeFigureOut">
              <a:rPr lang="es-CL" smtClean="0"/>
              <a:t>24-06-2019</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6BDFFFC7-1489-4BFC-B9C8-83A38FD616DB}" type="slidenum">
              <a:rPr lang="es-CL" smtClean="0"/>
              <a:t>‹Nº›</a:t>
            </a:fld>
            <a:endParaRPr lang="es-CL"/>
          </a:p>
        </p:txBody>
      </p:sp>
    </p:spTree>
    <p:extLst>
      <p:ext uri="{BB962C8B-B14F-4D97-AF65-F5344CB8AC3E}">
        <p14:creationId xmlns:p14="http://schemas.microsoft.com/office/powerpoint/2010/main" val="39754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FD7C672-6D84-46F2-BC49-07A248BD0757}" type="datetimeFigureOut">
              <a:rPr lang="es-CL" smtClean="0"/>
              <a:t>24-06-2019</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6BDFFFC7-1489-4BFC-B9C8-83A38FD616DB}" type="slidenum">
              <a:rPr lang="es-CL" smtClean="0"/>
              <a:t>‹Nº›</a:t>
            </a:fld>
            <a:endParaRPr lang="es-CL"/>
          </a:p>
        </p:txBody>
      </p:sp>
    </p:spTree>
    <p:extLst>
      <p:ext uri="{BB962C8B-B14F-4D97-AF65-F5344CB8AC3E}">
        <p14:creationId xmlns:p14="http://schemas.microsoft.com/office/powerpoint/2010/main" val="154183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CFD7C672-6D84-46F2-BC49-07A248BD0757}" type="datetimeFigureOut">
              <a:rPr lang="es-CL" smtClean="0"/>
              <a:t>24-06-2019</a:t>
            </a:fld>
            <a:endParaRPr lang="es-CL"/>
          </a:p>
        </p:txBody>
      </p:sp>
      <p:sp>
        <p:nvSpPr>
          <p:cNvPr id="5" name="Footer Placeholder 3"/>
          <p:cNvSpPr>
            <a:spLocks noGrp="1"/>
          </p:cNvSpPr>
          <p:nvPr>
            <p:ph type="ftr" sz="quarter" idx="11"/>
          </p:nvPr>
        </p:nvSpPr>
        <p:spPr/>
        <p:txBody>
          <a:bodyPr/>
          <a:lstStyle/>
          <a:p>
            <a:endParaRPr lang="es-CL"/>
          </a:p>
        </p:txBody>
      </p:sp>
      <p:sp>
        <p:nvSpPr>
          <p:cNvPr id="6" name="Slide Number Placeholder 4"/>
          <p:cNvSpPr>
            <a:spLocks noGrp="1"/>
          </p:cNvSpPr>
          <p:nvPr>
            <p:ph type="sldNum" sz="quarter" idx="12"/>
          </p:nvPr>
        </p:nvSpPr>
        <p:spPr/>
        <p:txBody>
          <a:bodyPr/>
          <a:lstStyle/>
          <a:p>
            <a:fld id="{6BDFFFC7-1489-4BFC-B9C8-83A38FD616DB}" type="slidenum">
              <a:rPr lang="es-CL" smtClean="0"/>
              <a:t>‹Nº›</a:t>
            </a:fld>
            <a:endParaRPr lang="es-CL"/>
          </a:p>
        </p:txBody>
      </p:sp>
    </p:spTree>
    <p:extLst>
      <p:ext uri="{BB962C8B-B14F-4D97-AF65-F5344CB8AC3E}">
        <p14:creationId xmlns:p14="http://schemas.microsoft.com/office/powerpoint/2010/main" val="7058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FD7C672-6D84-46F2-BC49-07A248BD0757}" type="datetimeFigureOut">
              <a:rPr lang="es-CL" smtClean="0"/>
              <a:t>24-06-2019</a:t>
            </a:fld>
            <a:endParaRPr lang="es-CL"/>
          </a:p>
        </p:txBody>
      </p:sp>
      <p:sp>
        <p:nvSpPr>
          <p:cNvPr id="5" name="Footer Placeholder 2"/>
          <p:cNvSpPr>
            <a:spLocks noGrp="1"/>
          </p:cNvSpPr>
          <p:nvPr>
            <p:ph type="ftr" sz="quarter" idx="11"/>
          </p:nvPr>
        </p:nvSpPr>
        <p:spPr/>
        <p:txBody>
          <a:bodyPr/>
          <a:lstStyle/>
          <a:p>
            <a:endParaRPr lang="es-CL"/>
          </a:p>
        </p:txBody>
      </p:sp>
      <p:sp>
        <p:nvSpPr>
          <p:cNvPr id="6" name="Slide Number Placeholder 3"/>
          <p:cNvSpPr>
            <a:spLocks noGrp="1"/>
          </p:cNvSpPr>
          <p:nvPr>
            <p:ph type="sldNum" sz="quarter" idx="12"/>
          </p:nvPr>
        </p:nvSpPr>
        <p:spPr/>
        <p:txBody>
          <a:bodyPr/>
          <a:lstStyle/>
          <a:p>
            <a:fld id="{6BDFFFC7-1489-4BFC-B9C8-83A38FD616DB}" type="slidenum">
              <a:rPr lang="es-CL" smtClean="0"/>
              <a:t>‹Nº›</a:t>
            </a:fld>
            <a:endParaRPr lang="es-CL"/>
          </a:p>
        </p:txBody>
      </p:sp>
    </p:spTree>
    <p:extLst>
      <p:ext uri="{BB962C8B-B14F-4D97-AF65-F5344CB8AC3E}">
        <p14:creationId xmlns:p14="http://schemas.microsoft.com/office/powerpoint/2010/main" val="916163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CFD7C672-6D84-46F2-BC49-07A248BD0757}" type="datetimeFigureOut">
              <a:rPr lang="es-CL" smtClean="0"/>
              <a:t>24-06-2019</a:t>
            </a:fld>
            <a:endParaRPr lang="es-CL"/>
          </a:p>
        </p:txBody>
      </p:sp>
      <p:sp>
        <p:nvSpPr>
          <p:cNvPr id="5" name="Footer Placeholder 5"/>
          <p:cNvSpPr>
            <a:spLocks noGrp="1"/>
          </p:cNvSpPr>
          <p:nvPr>
            <p:ph type="ftr" sz="quarter" idx="11"/>
          </p:nvPr>
        </p:nvSpPr>
        <p:spPr/>
        <p:txBody>
          <a:bodyPr/>
          <a:lstStyle/>
          <a:p>
            <a:endParaRPr lang="es-CL"/>
          </a:p>
        </p:txBody>
      </p:sp>
      <p:sp>
        <p:nvSpPr>
          <p:cNvPr id="6" name="Slide Number Placeholder 6"/>
          <p:cNvSpPr>
            <a:spLocks noGrp="1"/>
          </p:cNvSpPr>
          <p:nvPr>
            <p:ph type="sldNum" sz="quarter" idx="12"/>
          </p:nvPr>
        </p:nvSpPr>
        <p:spPr/>
        <p:txBody>
          <a:bodyPr/>
          <a:lstStyle/>
          <a:p>
            <a:fld id="{6BDFFFC7-1489-4BFC-B9C8-83A38FD616DB}" type="slidenum">
              <a:rPr lang="es-CL" smtClean="0"/>
              <a:t>‹Nº›</a:t>
            </a:fld>
            <a:endParaRPr lang="es-CL"/>
          </a:p>
        </p:txBody>
      </p:sp>
    </p:spTree>
    <p:extLst>
      <p:ext uri="{BB962C8B-B14F-4D97-AF65-F5344CB8AC3E}">
        <p14:creationId xmlns:p14="http://schemas.microsoft.com/office/powerpoint/2010/main" val="239545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FD7C672-6D84-46F2-BC49-07A248BD0757}" type="datetimeFigureOut">
              <a:rPr lang="es-CL" smtClean="0"/>
              <a:t>24-06-2019</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6BDFFFC7-1489-4BFC-B9C8-83A38FD616DB}" type="slidenum">
              <a:rPr lang="es-CL" smtClean="0"/>
              <a:t>‹Nº›</a:t>
            </a:fld>
            <a:endParaRPr lang="es-CL"/>
          </a:p>
        </p:txBody>
      </p:sp>
    </p:spTree>
    <p:extLst>
      <p:ext uri="{BB962C8B-B14F-4D97-AF65-F5344CB8AC3E}">
        <p14:creationId xmlns:p14="http://schemas.microsoft.com/office/powerpoint/2010/main" val="150107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FD7C672-6D84-46F2-BC49-07A248BD0757}" type="datetimeFigureOut">
              <a:rPr lang="es-CL" smtClean="0"/>
              <a:t>24-06-2019</a:t>
            </a:fld>
            <a:endParaRPr lang="es-C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C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BDFFFC7-1489-4BFC-B9C8-83A38FD616DB}" type="slidenum">
              <a:rPr lang="es-CL" smtClean="0"/>
              <a:t>‹Nº›</a:t>
            </a:fld>
            <a:endParaRPr lang="es-CL"/>
          </a:p>
        </p:txBody>
      </p:sp>
    </p:spTree>
    <p:extLst>
      <p:ext uri="{BB962C8B-B14F-4D97-AF65-F5344CB8AC3E}">
        <p14:creationId xmlns:p14="http://schemas.microsoft.com/office/powerpoint/2010/main" val="69620092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L" dirty="0" err="1" smtClean="0"/>
              <a:t>Desafio</a:t>
            </a:r>
            <a:r>
              <a:rPr lang="es-CL" dirty="0" smtClean="0"/>
              <a:t> seguros</a:t>
            </a:r>
            <a:endParaRPr lang="es-CL" dirty="0"/>
          </a:p>
        </p:txBody>
      </p:sp>
      <p:sp>
        <p:nvSpPr>
          <p:cNvPr id="3" name="Subtítulo 2"/>
          <p:cNvSpPr>
            <a:spLocks noGrp="1"/>
          </p:cNvSpPr>
          <p:nvPr>
            <p:ph type="subTitle" idx="1"/>
          </p:nvPr>
        </p:nvSpPr>
        <p:spPr/>
        <p:txBody>
          <a:bodyPr/>
          <a:lstStyle/>
          <a:p>
            <a:r>
              <a:rPr lang="es-CL" dirty="0" smtClean="0"/>
              <a:t>Nicolás </a:t>
            </a:r>
            <a:r>
              <a:rPr lang="es-CL" dirty="0" err="1" smtClean="0"/>
              <a:t>Rondán</a:t>
            </a:r>
            <a:endParaRPr lang="es-CL" dirty="0" smtClean="0"/>
          </a:p>
          <a:p>
            <a:r>
              <a:rPr lang="es-CL" dirty="0" smtClean="0"/>
              <a:t>24-06-2019</a:t>
            </a:r>
            <a:endParaRPr lang="es-CL" dirty="0"/>
          </a:p>
        </p:txBody>
      </p:sp>
    </p:spTree>
    <p:extLst>
      <p:ext uri="{BB962C8B-B14F-4D97-AF65-F5344CB8AC3E}">
        <p14:creationId xmlns:p14="http://schemas.microsoft.com/office/powerpoint/2010/main" val="1358942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Distribución del precio base</a:t>
            </a:r>
            <a:endParaRPr lang="es-CL" dirty="0"/>
          </a:p>
        </p:txBody>
      </p:sp>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5410" y="1853248"/>
            <a:ext cx="5047053" cy="4082602"/>
          </a:xfrm>
        </p:spPr>
      </p:pic>
      <p:graphicFrame>
        <p:nvGraphicFramePr>
          <p:cNvPr id="11" name="Tabla 10"/>
          <p:cNvGraphicFramePr>
            <a:graphicFrameLocks noGrp="1"/>
          </p:cNvGraphicFramePr>
          <p:nvPr>
            <p:extLst>
              <p:ext uri="{D42A27DB-BD31-4B8C-83A1-F6EECF244321}">
                <p14:modId xmlns:p14="http://schemas.microsoft.com/office/powerpoint/2010/main" val="1388476633"/>
              </p:ext>
            </p:extLst>
          </p:nvPr>
        </p:nvGraphicFramePr>
        <p:xfrm>
          <a:off x="476517" y="1867436"/>
          <a:ext cx="6078830" cy="1648496"/>
        </p:xfrm>
        <a:graphic>
          <a:graphicData uri="http://schemas.openxmlformats.org/drawingml/2006/table">
            <a:tbl>
              <a:tblPr>
                <a:tableStyleId>{5C22544A-7EE6-4342-B048-85BDC9FD1C3A}</a:tableStyleId>
              </a:tblPr>
              <a:tblGrid>
                <a:gridCol w="647856"/>
                <a:gridCol w="385958"/>
                <a:gridCol w="827052"/>
                <a:gridCol w="827052"/>
                <a:gridCol w="827052"/>
                <a:gridCol w="827052"/>
                <a:gridCol w="827052"/>
                <a:gridCol w="909756"/>
              </a:tblGrid>
              <a:tr h="327892">
                <a:tc gridSpan="8">
                  <a:txBody>
                    <a:bodyPr/>
                    <a:lstStyle/>
                    <a:p>
                      <a:pPr algn="ctr" fontAlgn="b"/>
                      <a:r>
                        <a:rPr lang="es-CL" sz="1400" b="1" u="none" strike="noStrike" dirty="0" err="1">
                          <a:effectLst/>
                        </a:rPr>
                        <a:t>Estadisticos</a:t>
                      </a:r>
                      <a:r>
                        <a:rPr lang="es-CL" sz="1400" b="1" u="none" strike="noStrike" dirty="0">
                          <a:effectLst/>
                        </a:rPr>
                        <a:t> Precio Base</a:t>
                      </a:r>
                      <a:endParaRPr lang="es-CL"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r>
              <a:tr h="627374">
                <a:tc>
                  <a:txBody>
                    <a:bodyPr/>
                    <a:lstStyle/>
                    <a:p>
                      <a:pPr algn="l" fontAlgn="b"/>
                      <a:r>
                        <a:rPr lang="es-CL" sz="1400" b="1" u="none" strike="noStrike" dirty="0">
                          <a:effectLst/>
                        </a:rPr>
                        <a:t>var_21</a:t>
                      </a:r>
                      <a:endParaRPr lang="es-CL"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s-CL" sz="1400" b="1" u="none" strike="noStrike" dirty="0">
                        <a:effectLst/>
                      </a:endParaRPr>
                    </a:p>
                    <a:p>
                      <a:pPr algn="l" fontAlgn="b"/>
                      <a:r>
                        <a:rPr lang="es-CL" sz="1400" b="1" u="none" strike="noStrike" dirty="0">
                          <a:effectLst/>
                        </a:rPr>
                        <a:t>n</a:t>
                      </a:r>
                      <a:endParaRPr lang="es-CL"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s-CL" sz="1400" b="1" u="none" strike="noStrike" dirty="0">
                        <a:effectLst/>
                      </a:endParaRPr>
                    </a:p>
                    <a:p>
                      <a:pPr algn="l" fontAlgn="b"/>
                      <a:r>
                        <a:rPr lang="es-CL" sz="1400" b="1" u="none" strike="noStrike" dirty="0">
                          <a:effectLst/>
                        </a:rPr>
                        <a:t>p25</a:t>
                      </a:r>
                      <a:endParaRPr lang="es-CL"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s-CL" sz="1400" b="1" u="none" strike="noStrike" dirty="0">
                        <a:effectLst/>
                      </a:endParaRPr>
                    </a:p>
                    <a:p>
                      <a:pPr algn="l" fontAlgn="b"/>
                      <a:r>
                        <a:rPr lang="es-CL" sz="1400" b="1" u="none" strike="noStrike" dirty="0">
                          <a:effectLst/>
                        </a:rPr>
                        <a:t>mean</a:t>
                      </a:r>
                      <a:endParaRPr lang="es-CL"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s-CL" sz="1400" b="1" u="none" strike="noStrike" dirty="0">
                        <a:effectLst/>
                      </a:endParaRPr>
                    </a:p>
                    <a:p>
                      <a:pPr algn="l" fontAlgn="b"/>
                      <a:r>
                        <a:rPr lang="es-CL" sz="1400" b="1" u="none" strike="noStrike" dirty="0">
                          <a:effectLst/>
                        </a:rPr>
                        <a:t>median</a:t>
                      </a:r>
                      <a:endParaRPr lang="es-CL"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s-CL" sz="1400" b="1" u="none" strike="noStrike" dirty="0">
                        <a:effectLst/>
                      </a:endParaRPr>
                    </a:p>
                    <a:p>
                      <a:pPr algn="l" fontAlgn="b"/>
                      <a:r>
                        <a:rPr lang="es-CL" sz="1400" b="1" u="none" strike="noStrike" dirty="0">
                          <a:effectLst/>
                        </a:rPr>
                        <a:t>p75</a:t>
                      </a:r>
                      <a:endParaRPr lang="es-CL"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s-CL" sz="1400" b="1" u="none" strike="noStrike" dirty="0">
                        <a:effectLst/>
                      </a:endParaRPr>
                    </a:p>
                    <a:p>
                      <a:pPr algn="l" fontAlgn="b"/>
                      <a:r>
                        <a:rPr lang="es-CL" sz="1400" b="1" u="none" strike="noStrike" dirty="0">
                          <a:effectLst/>
                        </a:rPr>
                        <a:t>p99</a:t>
                      </a:r>
                      <a:endParaRPr lang="es-CL"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s-CL" sz="1400" b="1" u="none" strike="noStrike" dirty="0">
                        <a:effectLst/>
                      </a:endParaRPr>
                    </a:p>
                    <a:p>
                      <a:pPr algn="l" fontAlgn="b"/>
                      <a:r>
                        <a:rPr lang="es-CL" sz="1400" b="1" u="none" strike="noStrike" dirty="0">
                          <a:effectLst/>
                        </a:rPr>
                        <a:t>max_var5</a:t>
                      </a:r>
                      <a:endParaRPr lang="es-CL" sz="1400" b="1" i="0" u="none" strike="noStrike" dirty="0">
                        <a:solidFill>
                          <a:srgbClr val="000000"/>
                        </a:solidFill>
                        <a:effectLst/>
                        <a:latin typeface="Calibri" panose="020F0502020204030204" pitchFamily="34" charset="0"/>
                      </a:endParaRPr>
                    </a:p>
                  </a:txBody>
                  <a:tcPr marL="9525" marR="9525" marT="9525" marB="0" anchor="b"/>
                </a:tc>
              </a:tr>
              <a:tr h="346615">
                <a:tc>
                  <a:txBody>
                    <a:bodyPr/>
                    <a:lstStyle/>
                    <a:p>
                      <a:pPr algn="ctr" fontAlgn="b"/>
                      <a:r>
                        <a:rPr lang="es-CL" sz="1400" u="none" strike="noStrike" dirty="0">
                          <a:effectLst/>
                        </a:rPr>
                        <a:t>1</a:t>
                      </a:r>
                      <a:endParaRPr lang="es-C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CL" sz="1400" u="none" strike="noStrike" dirty="0">
                          <a:effectLst/>
                        </a:rPr>
                        <a:t>474</a:t>
                      </a:r>
                      <a:endParaRPr lang="es-C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CL" sz="1400" u="none" strike="noStrike" dirty="0">
                          <a:effectLst/>
                        </a:rPr>
                        <a:t>88463.06</a:t>
                      </a:r>
                      <a:endParaRPr lang="es-C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CL" sz="1400" u="none" strike="noStrike" dirty="0">
                          <a:effectLst/>
                        </a:rPr>
                        <a:t>89452.18</a:t>
                      </a:r>
                      <a:endParaRPr lang="es-C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CL" sz="1400" u="none" strike="noStrike" dirty="0">
                          <a:effectLst/>
                        </a:rPr>
                        <a:t>89315.19</a:t>
                      </a:r>
                      <a:endParaRPr lang="es-C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CL" sz="1400" u="none" strike="noStrike" dirty="0">
                          <a:effectLst/>
                        </a:rPr>
                        <a:t>90565.43</a:t>
                      </a:r>
                      <a:endParaRPr lang="es-C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CL" sz="1400" u="none" strike="noStrike" dirty="0">
                          <a:effectLst/>
                        </a:rPr>
                        <a:t>92539.47</a:t>
                      </a:r>
                      <a:endParaRPr lang="es-C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CL" sz="1400" u="none" strike="noStrike" dirty="0">
                          <a:effectLst/>
                        </a:rPr>
                        <a:t>93539.66</a:t>
                      </a:r>
                      <a:endParaRPr lang="es-CL" sz="1400" b="0" i="0" u="none" strike="noStrike" dirty="0">
                        <a:solidFill>
                          <a:srgbClr val="000000"/>
                        </a:solidFill>
                        <a:effectLst/>
                        <a:latin typeface="Calibri" panose="020F0502020204030204" pitchFamily="34" charset="0"/>
                      </a:endParaRPr>
                    </a:p>
                  </a:txBody>
                  <a:tcPr marL="9525" marR="9525" marT="9525" marB="0" anchor="b"/>
                </a:tc>
              </a:tr>
              <a:tr h="346615">
                <a:tc>
                  <a:txBody>
                    <a:bodyPr/>
                    <a:lstStyle/>
                    <a:p>
                      <a:pPr algn="ctr" fontAlgn="b"/>
                      <a:r>
                        <a:rPr lang="es-CL" sz="1400" u="none" strike="noStrike" dirty="0">
                          <a:effectLst/>
                        </a:rPr>
                        <a:t>2</a:t>
                      </a:r>
                      <a:endParaRPr lang="es-C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CL" sz="1400" u="none" strike="noStrike" dirty="0">
                          <a:effectLst/>
                        </a:rPr>
                        <a:t>201</a:t>
                      </a:r>
                      <a:endParaRPr lang="es-C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CL" sz="1400" u="none" strike="noStrike" dirty="0">
                          <a:effectLst/>
                        </a:rPr>
                        <a:t>88420.29</a:t>
                      </a:r>
                      <a:endParaRPr lang="es-C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CL" sz="1400" u="none" strike="noStrike" dirty="0">
                          <a:effectLst/>
                        </a:rPr>
                        <a:t>89462.77</a:t>
                      </a:r>
                      <a:endParaRPr lang="es-C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CL" sz="1400" u="none" strike="noStrike" dirty="0">
                          <a:effectLst/>
                        </a:rPr>
                        <a:t>89315.19</a:t>
                      </a:r>
                      <a:endParaRPr lang="es-C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CL" sz="1400" u="none" strike="noStrike" dirty="0">
                          <a:effectLst/>
                        </a:rPr>
                        <a:t>90657.55</a:t>
                      </a:r>
                      <a:endParaRPr lang="es-C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CL" sz="1400" u="none" strike="noStrike" dirty="0">
                          <a:effectLst/>
                        </a:rPr>
                        <a:t>92539.47</a:t>
                      </a:r>
                      <a:endParaRPr lang="es-C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CL" sz="1400" u="none" strike="noStrike" dirty="0">
                          <a:effectLst/>
                        </a:rPr>
                        <a:t>93539.66</a:t>
                      </a:r>
                      <a:endParaRPr lang="es-CL" sz="14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580519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218941"/>
            <a:ext cx="9404723" cy="1287887"/>
          </a:xfrm>
        </p:spPr>
        <p:txBody>
          <a:bodyPr/>
          <a:lstStyle/>
          <a:p>
            <a:r>
              <a:rPr lang="es-CL" dirty="0" smtClean="0"/>
              <a:t>Punto de corte</a:t>
            </a:r>
            <a:endParaRPr lang="es-C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004552"/>
            <a:ext cx="10352447" cy="4211392"/>
          </a:xfrm>
        </p:spPr>
      </p:pic>
      <p:sp>
        <p:nvSpPr>
          <p:cNvPr id="5" name="CuadroTexto 4"/>
          <p:cNvSpPr txBox="1"/>
          <p:nvPr/>
        </p:nvSpPr>
        <p:spPr>
          <a:xfrm>
            <a:off x="1017431" y="5486400"/>
            <a:ext cx="9762186" cy="923330"/>
          </a:xfrm>
          <a:prstGeom prst="rect">
            <a:avLst/>
          </a:prstGeom>
          <a:noFill/>
        </p:spPr>
        <p:txBody>
          <a:bodyPr wrap="square" rtlCol="0">
            <a:spAutoFit/>
          </a:bodyPr>
          <a:lstStyle/>
          <a:p>
            <a:pPr marL="285750" indent="-285750">
              <a:buFont typeface="Wingdings" panose="05000000000000000000" pitchFamily="2" charset="2"/>
              <a:buChar char="Ø"/>
            </a:pPr>
            <a:r>
              <a:rPr lang="es-CL" dirty="0" smtClean="0"/>
              <a:t>Tramo amarillo puntaje de corte según criterio de K-S.</a:t>
            </a:r>
          </a:p>
          <a:p>
            <a:pPr marL="285750" indent="-285750">
              <a:buFont typeface="Wingdings" panose="05000000000000000000" pitchFamily="2" charset="2"/>
              <a:buChar char="Ø"/>
            </a:pPr>
            <a:r>
              <a:rPr lang="es-CL" dirty="0" smtClean="0"/>
              <a:t>Tramo en azul puntaje de corte según criterio del ROI. </a:t>
            </a:r>
          </a:p>
          <a:p>
            <a:pPr marL="285750" indent="-285750">
              <a:buFont typeface="Wingdings" panose="05000000000000000000" pitchFamily="2" charset="2"/>
              <a:buChar char="Ø"/>
            </a:pPr>
            <a:endParaRPr lang="es-CL" dirty="0"/>
          </a:p>
        </p:txBody>
      </p:sp>
    </p:spTree>
    <p:extLst>
      <p:ext uri="{BB962C8B-B14F-4D97-AF65-F5344CB8AC3E}">
        <p14:creationId xmlns:p14="http://schemas.microsoft.com/office/powerpoint/2010/main" val="883040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Próximos Pasos</a:t>
            </a:r>
            <a:endParaRPr lang="es-CL" dirty="0"/>
          </a:p>
        </p:txBody>
      </p:sp>
      <p:sp>
        <p:nvSpPr>
          <p:cNvPr id="3" name="Marcador de contenido 2"/>
          <p:cNvSpPr>
            <a:spLocks noGrp="1"/>
          </p:cNvSpPr>
          <p:nvPr>
            <p:ph idx="1"/>
          </p:nvPr>
        </p:nvSpPr>
        <p:spPr/>
        <p:txBody>
          <a:bodyPr/>
          <a:lstStyle/>
          <a:p>
            <a:r>
              <a:rPr lang="es-CL" dirty="0" smtClean="0"/>
              <a:t>Mayor colección de sujetos de estudios, con el fin de evaluar la estabilidad del modelo o ajustar el mismo.</a:t>
            </a:r>
          </a:p>
          <a:p>
            <a:pPr marL="0" indent="0">
              <a:buNone/>
            </a:pPr>
            <a:endParaRPr lang="es-CL" dirty="0" smtClean="0"/>
          </a:p>
          <a:p>
            <a:r>
              <a:rPr lang="es-CL" dirty="0" smtClean="0"/>
              <a:t>El tener una muestra mas grande podría permitir evaluar atributos </a:t>
            </a:r>
            <a:r>
              <a:rPr lang="es-CL" dirty="0" err="1" smtClean="0"/>
              <a:t>segmentadores</a:t>
            </a:r>
            <a:r>
              <a:rPr lang="es-CL" dirty="0" smtClean="0"/>
              <a:t> para luego generar un modelo por ramas y así aumentar el nivel de predicción.</a:t>
            </a:r>
          </a:p>
          <a:p>
            <a:endParaRPr lang="es-CL" dirty="0"/>
          </a:p>
          <a:p>
            <a:r>
              <a:rPr lang="es-CL" dirty="0" smtClean="0"/>
              <a:t>Tener las fechas de evaluación de los individuos de estudios, permite reflejar la estabilidad del modelo en el tiempo. Esto también permite ver los cambios de perfiles en el tiempo (muchas veces por políticas de negocios).</a:t>
            </a:r>
            <a:endParaRPr lang="es-CL" dirty="0"/>
          </a:p>
        </p:txBody>
      </p:sp>
    </p:spTree>
    <p:extLst>
      <p:ext uri="{BB962C8B-B14F-4D97-AF65-F5344CB8AC3E}">
        <p14:creationId xmlns:p14="http://schemas.microsoft.com/office/powerpoint/2010/main" val="3531860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Desafío.</a:t>
            </a:r>
            <a:endParaRPr lang="es-CL" dirty="0"/>
          </a:p>
        </p:txBody>
      </p:sp>
      <p:sp>
        <p:nvSpPr>
          <p:cNvPr id="3" name="Marcador de contenido 2"/>
          <p:cNvSpPr>
            <a:spLocks noGrp="1"/>
          </p:cNvSpPr>
          <p:nvPr>
            <p:ph idx="1"/>
          </p:nvPr>
        </p:nvSpPr>
        <p:spPr/>
        <p:txBody>
          <a:bodyPr>
            <a:normAutofit/>
          </a:bodyPr>
          <a:lstStyle/>
          <a:p>
            <a:r>
              <a:rPr lang="es-CL" dirty="0"/>
              <a:t>Usted trabaja para una conocida aseguradora nacional al cual un Banco internacional le </a:t>
            </a:r>
            <a:r>
              <a:rPr lang="es-CL" dirty="0" smtClean="0"/>
              <a:t>ha solicitado </a:t>
            </a:r>
            <a:r>
              <a:rPr lang="es-CL" dirty="0"/>
              <a:t>un presupuesto. Para ello su equipo debe entregar el precio base estimado de </a:t>
            </a:r>
            <a:r>
              <a:rPr lang="es-CL" dirty="0" smtClean="0"/>
              <a:t>los seguros </a:t>
            </a:r>
            <a:r>
              <a:rPr lang="es-CL" dirty="0"/>
              <a:t>al crédito, el cual se ocupa como parámetro posteriormente para tarificar los </a:t>
            </a:r>
            <a:r>
              <a:rPr lang="es-CL" dirty="0" smtClean="0"/>
              <a:t>distinto productos</a:t>
            </a:r>
            <a:r>
              <a:rPr lang="es-CL" dirty="0"/>
              <a:t>. El economista con el cual usted trabajada ha diseñado una fórmula para </a:t>
            </a:r>
            <a:r>
              <a:rPr lang="es-CL" dirty="0" smtClean="0"/>
              <a:t>calcular este </a:t>
            </a:r>
            <a:r>
              <a:rPr lang="es-CL" dirty="0"/>
              <a:t>precio:</a:t>
            </a:r>
          </a:p>
          <a:p>
            <a:r>
              <a:rPr lang="es-CL" dirty="0" smtClean="0"/>
              <a:t>Precio </a:t>
            </a:r>
            <a:r>
              <a:rPr lang="es-CL" dirty="0"/>
              <a:t>base del seguro por persona= (3*(1+0.03+p)) UF</a:t>
            </a:r>
          </a:p>
          <a:p>
            <a:r>
              <a:rPr lang="es-CL" dirty="0"/>
              <a:t>Donde p corresponde al factor de penalización por riesgo y su fórmula es:</a:t>
            </a:r>
          </a:p>
          <a:p>
            <a:r>
              <a:rPr lang="es-CL" dirty="0"/>
              <a:t>p=(0.1* score de riesgo)</a:t>
            </a:r>
          </a:p>
        </p:txBody>
      </p:sp>
    </p:spTree>
    <p:extLst>
      <p:ext uri="{BB962C8B-B14F-4D97-AF65-F5344CB8AC3E}">
        <p14:creationId xmlns:p14="http://schemas.microsoft.com/office/powerpoint/2010/main" val="268272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Planteamiento metodológico	</a:t>
            </a:r>
            <a:endParaRPr lang="es-CL" dirty="0"/>
          </a:p>
        </p:txBody>
      </p:sp>
      <p:sp>
        <p:nvSpPr>
          <p:cNvPr id="3" name="Marcador de contenido 2"/>
          <p:cNvSpPr>
            <a:spLocks noGrp="1"/>
          </p:cNvSpPr>
          <p:nvPr>
            <p:ph idx="1"/>
          </p:nvPr>
        </p:nvSpPr>
        <p:spPr>
          <a:xfrm>
            <a:off x="875201" y="1853248"/>
            <a:ext cx="8946541" cy="4195481"/>
          </a:xfrm>
        </p:spPr>
        <p:txBody>
          <a:bodyPr/>
          <a:lstStyle/>
          <a:p>
            <a:r>
              <a:rPr lang="es-CL" dirty="0"/>
              <a:t>La técnica estadística utilizada en la solución es regresión </a:t>
            </a:r>
            <a:r>
              <a:rPr lang="es-CL" dirty="0" smtClean="0"/>
              <a:t>logística</a:t>
            </a:r>
            <a:endParaRPr lang="es-CL" dirty="0"/>
          </a:p>
          <a:p>
            <a:r>
              <a:rPr lang="es-CL" dirty="0" smtClean="0"/>
              <a:t>Metodología </a:t>
            </a:r>
            <a:r>
              <a:rPr lang="es-CL" dirty="0"/>
              <a:t>de </a:t>
            </a:r>
            <a:r>
              <a:rPr lang="es-CL" dirty="0" err="1"/>
              <a:t>Scorecard</a:t>
            </a:r>
            <a:r>
              <a:rPr lang="es-CL" dirty="0"/>
              <a:t>.</a:t>
            </a:r>
            <a:endParaRPr lang="es-CL" dirty="0" smtClean="0"/>
          </a:p>
        </p:txBody>
      </p:sp>
    </p:spTree>
    <p:extLst>
      <p:ext uri="{BB962C8B-B14F-4D97-AF65-F5344CB8AC3E}">
        <p14:creationId xmlns:p14="http://schemas.microsoft.com/office/powerpoint/2010/main" val="2382202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Base entrenamiento - validación</a:t>
            </a:r>
            <a:endParaRPr lang="es-CL" dirty="0"/>
          </a:p>
        </p:txBody>
      </p:sp>
      <p:sp>
        <p:nvSpPr>
          <p:cNvPr id="3" name="Marcador de contenido 2"/>
          <p:cNvSpPr>
            <a:spLocks noGrp="1"/>
          </p:cNvSpPr>
          <p:nvPr>
            <p:ph idx="1"/>
          </p:nvPr>
        </p:nvSpPr>
        <p:spPr/>
        <p:txBody>
          <a:bodyPr/>
          <a:lstStyle/>
          <a:p>
            <a:r>
              <a:rPr lang="es-CL" dirty="0" smtClean="0"/>
              <a:t>Base entrenamiento 75% del total:</a:t>
            </a:r>
          </a:p>
          <a:p>
            <a:r>
              <a:rPr lang="es-CL" dirty="0" smtClean="0"/>
              <a:t>Base validación 25% del total: </a:t>
            </a:r>
          </a:p>
          <a:p>
            <a:pPr marL="0" indent="0">
              <a:buNone/>
            </a:pPr>
            <a:r>
              <a:rPr lang="es-CL" dirty="0" smtClean="0"/>
              <a:t> </a:t>
            </a:r>
            <a:endParaRPr lang="es-CL" dirty="0"/>
          </a:p>
        </p:txBody>
      </p:sp>
      <p:graphicFrame>
        <p:nvGraphicFramePr>
          <p:cNvPr id="7" name="Tabla 6"/>
          <p:cNvGraphicFramePr>
            <a:graphicFrameLocks noGrp="1"/>
          </p:cNvGraphicFramePr>
          <p:nvPr>
            <p:extLst>
              <p:ext uri="{D42A27DB-BD31-4B8C-83A1-F6EECF244321}">
                <p14:modId xmlns:p14="http://schemas.microsoft.com/office/powerpoint/2010/main" val="3453386252"/>
              </p:ext>
            </p:extLst>
          </p:nvPr>
        </p:nvGraphicFramePr>
        <p:xfrm>
          <a:off x="1207752" y="3346956"/>
          <a:ext cx="8128000" cy="1112520"/>
        </p:xfrm>
        <a:graphic>
          <a:graphicData uri="http://schemas.openxmlformats.org/drawingml/2006/table">
            <a:tbl>
              <a:tblPr firstRow="1" bandRow="1">
                <a:tableStyleId>{7DF18680-E054-41AD-8BC1-D1AEF772440D}</a:tableStyleId>
              </a:tblPr>
              <a:tblGrid>
                <a:gridCol w="2032000"/>
                <a:gridCol w="2032000"/>
                <a:gridCol w="2032000"/>
                <a:gridCol w="2032000"/>
              </a:tblGrid>
              <a:tr h="370840">
                <a:tc>
                  <a:txBody>
                    <a:bodyPr/>
                    <a:lstStyle/>
                    <a:p>
                      <a:r>
                        <a:rPr lang="es-CL" dirty="0" smtClean="0"/>
                        <a:t>Base</a:t>
                      </a:r>
                      <a:endParaRPr lang="es-CL" dirty="0"/>
                    </a:p>
                  </a:txBody>
                  <a:tcPr/>
                </a:tc>
                <a:tc>
                  <a:txBody>
                    <a:bodyPr/>
                    <a:lstStyle/>
                    <a:p>
                      <a:r>
                        <a:rPr lang="es-CL" dirty="0" smtClean="0"/>
                        <a:t>N buenos</a:t>
                      </a:r>
                      <a:endParaRPr lang="es-CL" dirty="0"/>
                    </a:p>
                  </a:txBody>
                  <a:tcPr/>
                </a:tc>
                <a:tc>
                  <a:txBody>
                    <a:bodyPr/>
                    <a:lstStyle/>
                    <a:p>
                      <a:r>
                        <a:rPr lang="es-CL" dirty="0" smtClean="0"/>
                        <a:t>N malos</a:t>
                      </a:r>
                      <a:endParaRPr lang="es-CL" dirty="0"/>
                    </a:p>
                  </a:txBody>
                  <a:tcPr/>
                </a:tc>
                <a:tc>
                  <a:txBody>
                    <a:bodyPr/>
                    <a:lstStyle/>
                    <a:p>
                      <a:r>
                        <a:rPr lang="es-CL" dirty="0" err="1" smtClean="0"/>
                        <a:t>Bad</a:t>
                      </a:r>
                      <a:r>
                        <a:rPr lang="es-CL" dirty="0" smtClean="0"/>
                        <a:t> </a:t>
                      </a:r>
                      <a:r>
                        <a:rPr lang="es-CL" dirty="0" err="1" smtClean="0"/>
                        <a:t>Rate</a:t>
                      </a:r>
                      <a:endParaRPr lang="es-CL" dirty="0"/>
                    </a:p>
                  </a:txBody>
                  <a:tcPr/>
                </a:tc>
              </a:tr>
              <a:tr h="370840">
                <a:tc>
                  <a:txBody>
                    <a:bodyPr/>
                    <a:lstStyle/>
                    <a:p>
                      <a:r>
                        <a:rPr lang="es-CL" dirty="0" smtClean="0"/>
                        <a:t>Entrenamiento</a:t>
                      </a:r>
                      <a:endParaRPr lang="es-CL" dirty="0"/>
                    </a:p>
                  </a:txBody>
                  <a:tcPr/>
                </a:tc>
                <a:tc>
                  <a:txBody>
                    <a:bodyPr/>
                    <a:lstStyle/>
                    <a:p>
                      <a:r>
                        <a:rPr lang="es-CL" dirty="0" smtClean="0"/>
                        <a:t>474</a:t>
                      </a:r>
                      <a:endParaRPr lang="es-CL" dirty="0"/>
                    </a:p>
                  </a:txBody>
                  <a:tcPr/>
                </a:tc>
                <a:tc>
                  <a:txBody>
                    <a:bodyPr/>
                    <a:lstStyle/>
                    <a:p>
                      <a:r>
                        <a:rPr lang="es-CL" dirty="0" smtClean="0"/>
                        <a:t>201</a:t>
                      </a:r>
                      <a:endParaRPr lang="es-CL" dirty="0"/>
                    </a:p>
                  </a:txBody>
                  <a:tcPr/>
                </a:tc>
                <a:tc>
                  <a:txBody>
                    <a:bodyPr/>
                    <a:lstStyle/>
                    <a:p>
                      <a:r>
                        <a:rPr lang="es-CL" dirty="0" smtClean="0"/>
                        <a:t>29,7%</a:t>
                      </a:r>
                      <a:endParaRPr lang="es-CL" dirty="0"/>
                    </a:p>
                  </a:txBody>
                  <a:tcPr/>
                </a:tc>
              </a:tr>
              <a:tr h="370840">
                <a:tc>
                  <a:txBody>
                    <a:bodyPr/>
                    <a:lstStyle/>
                    <a:p>
                      <a:r>
                        <a:rPr lang="es-CL" dirty="0" smtClean="0"/>
                        <a:t>Validación</a:t>
                      </a:r>
                      <a:endParaRPr lang="es-CL" dirty="0"/>
                    </a:p>
                  </a:txBody>
                  <a:tcPr/>
                </a:tc>
                <a:tc>
                  <a:txBody>
                    <a:bodyPr/>
                    <a:lstStyle/>
                    <a:p>
                      <a:r>
                        <a:rPr lang="es-CL" dirty="0" smtClean="0"/>
                        <a:t>158</a:t>
                      </a:r>
                      <a:endParaRPr lang="es-CL" dirty="0"/>
                    </a:p>
                  </a:txBody>
                  <a:tcPr/>
                </a:tc>
                <a:tc>
                  <a:txBody>
                    <a:bodyPr/>
                    <a:lstStyle/>
                    <a:p>
                      <a:r>
                        <a:rPr lang="es-CL" dirty="0" smtClean="0"/>
                        <a:t>67</a:t>
                      </a:r>
                      <a:endParaRPr lang="es-CL" dirty="0"/>
                    </a:p>
                  </a:txBody>
                  <a:tcPr/>
                </a:tc>
                <a:tc>
                  <a:txBody>
                    <a:bodyPr/>
                    <a:lstStyle/>
                    <a:p>
                      <a:r>
                        <a:rPr lang="es-CL" dirty="0" smtClean="0"/>
                        <a:t>29,7%</a:t>
                      </a:r>
                      <a:endParaRPr lang="es-CL" dirty="0"/>
                    </a:p>
                  </a:txBody>
                  <a:tcPr/>
                </a:tc>
              </a:tr>
            </a:tbl>
          </a:graphicData>
        </a:graphic>
      </p:graphicFrame>
    </p:spTree>
    <p:extLst>
      <p:ext uri="{BB962C8B-B14F-4D97-AF65-F5344CB8AC3E}">
        <p14:creationId xmlns:p14="http://schemas.microsoft.com/office/powerpoint/2010/main" val="1722904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err="1" smtClean="0"/>
              <a:t>Information</a:t>
            </a:r>
            <a:r>
              <a:rPr lang="es-CL" dirty="0" smtClean="0"/>
              <a:t> </a:t>
            </a:r>
            <a:r>
              <a:rPr lang="es-CL" dirty="0" err="1" smtClean="0"/>
              <a:t>Value</a:t>
            </a:r>
            <a:endParaRPr lang="es-CL" dirty="0"/>
          </a:p>
        </p:txBody>
      </p:sp>
      <p:sp>
        <p:nvSpPr>
          <p:cNvPr id="3" name="Marcador de contenido 2"/>
          <p:cNvSpPr>
            <a:spLocks noGrp="1"/>
          </p:cNvSpPr>
          <p:nvPr>
            <p:ph idx="1"/>
          </p:nvPr>
        </p:nvSpPr>
        <p:spPr/>
        <p:txBody>
          <a:bodyPr/>
          <a:lstStyle/>
          <a:p>
            <a:r>
              <a:rPr lang="es-CL" dirty="0" smtClean="0"/>
              <a:t>Este indicador, nos indica el poder predictivo de cada variable respecto a nuestra variable a predecir en este </a:t>
            </a:r>
            <a:r>
              <a:rPr lang="es-CL" dirty="0"/>
              <a:t>caso “Atributo 21: Clasificación actual</a:t>
            </a:r>
            <a:r>
              <a:rPr lang="es-CL" dirty="0" smtClean="0"/>
              <a:t>”</a:t>
            </a:r>
          </a:p>
          <a:p>
            <a:endParaRPr lang="es-CL" dirty="0" smtClean="0"/>
          </a:p>
          <a:p>
            <a:endParaRPr lang="es-CL" dirty="0"/>
          </a:p>
          <a:p>
            <a:endParaRPr lang="es-CL" dirty="0" smtClean="0"/>
          </a:p>
          <a:p>
            <a:endParaRPr lang="es-CL" dirty="0"/>
          </a:p>
          <a:p>
            <a:endParaRPr lang="es-CL" dirty="0" smtClean="0"/>
          </a:p>
          <a:p>
            <a:r>
              <a:rPr lang="es-CL" dirty="0" smtClean="0"/>
              <a:t>Variables del modelo</a:t>
            </a:r>
            <a:endParaRPr lang="es-CL" dirty="0"/>
          </a:p>
        </p:txBody>
      </p:sp>
      <p:graphicFrame>
        <p:nvGraphicFramePr>
          <p:cNvPr id="4" name="Tabla 3"/>
          <p:cNvGraphicFramePr>
            <a:graphicFrameLocks noGrp="1"/>
          </p:cNvGraphicFramePr>
          <p:nvPr>
            <p:extLst>
              <p:ext uri="{D42A27DB-BD31-4B8C-83A1-F6EECF244321}">
                <p14:modId xmlns:p14="http://schemas.microsoft.com/office/powerpoint/2010/main" val="1832453587"/>
              </p:ext>
            </p:extLst>
          </p:nvPr>
        </p:nvGraphicFramePr>
        <p:xfrm>
          <a:off x="1481069" y="3286260"/>
          <a:ext cx="4275787" cy="1635615"/>
        </p:xfrm>
        <a:graphic>
          <a:graphicData uri="http://schemas.openxmlformats.org/drawingml/2006/table">
            <a:tbl>
              <a:tblPr>
                <a:tableStyleId>{5C22544A-7EE6-4342-B048-85BDC9FD1C3A}</a:tableStyleId>
              </a:tblPr>
              <a:tblGrid>
                <a:gridCol w="2013690"/>
                <a:gridCol w="2262097"/>
              </a:tblGrid>
              <a:tr h="327123">
                <a:tc>
                  <a:txBody>
                    <a:bodyPr/>
                    <a:lstStyle/>
                    <a:p>
                      <a:pPr algn="l" fontAlgn="b"/>
                      <a:r>
                        <a:rPr lang="es-CL" sz="1500" b="1" u="none" strike="noStrike" dirty="0" err="1">
                          <a:effectLst/>
                        </a:rPr>
                        <a:t>Information</a:t>
                      </a:r>
                      <a:r>
                        <a:rPr lang="es-CL" sz="1500" b="1" u="none" strike="noStrike" dirty="0">
                          <a:effectLst/>
                        </a:rPr>
                        <a:t> </a:t>
                      </a:r>
                      <a:r>
                        <a:rPr lang="es-CL" sz="1500" b="1" u="none" strike="noStrike" dirty="0" err="1">
                          <a:effectLst/>
                        </a:rPr>
                        <a:t>Value</a:t>
                      </a:r>
                      <a:r>
                        <a:rPr lang="es-CL" sz="1500" b="1" u="none" strike="noStrike" dirty="0">
                          <a:effectLst/>
                        </a:rPr>
                        <a:t>  </a:t>
                      </a:r>
                      <a:endParaRPr lang="es-CL" sz="15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CL" sz="1500" b="1" u="none" strike="noStrike" dirty="0">
                          <a:effectLst/>
                        </a:rPr>
                        <a:t> </a:t>
                      </a:r>
                      <a:r>
                        <a:rPr lang="es-CL" sz="1500" b="1" u="none" strike="noStrike" dirty="0" err="1">
                          <a:effectLst/>
                        </a:rPr>
                        <a:t>Predictive</a:t>
                      </a:r>
                      <a:r>
                        <a:rPr lang="es-CL" sz="1500" b="1" u="none" strike="noStrike" dirty="0">
                          <a:effectLst/>
                        </a:rPr>
                        <a:t> </a:t>
                      </a:r>
                      <a:r>
                        <a:rPr lang="es-CL" sz="1500" b="1" u="none" strike="noStrike" dirty="0" err="1">
                          <a:effectLst/>
                        </a:rPr>
                        <a:t>Power</a:t>
                      </a:r>
                      <a:endParaRPr lang="es-CL" sz="1500" b="1" i="0" u="none" strike="noStrike" dirty="0">
                        <a:solidFill>
                          <a:srgbClr val="000000"/>
                        </a:solidFill>
                        <a:effectLst/>
                        <a:latin typeface="Calibri" panose="020F0502020204030204" pitchFamily="34" charset="0"/>
                      </a:endParaRPr>
                    </a:p>
                  </a:txBody>
                  <a:tcPr marL="9525" marR="9525" marT="9525" marB="0" anchor="b"/>
                </a:tc>
              </a:tr>
              <a:tr h="327123">
                <a:tc>
                  <a:txBody>
                    <a:bodyPr/>
                    <a:lstStyle/>
                    <a:p>
                      <a:pPr algn="l" fontAlgn="b"/>
                      <a:r>
                        <a:rPr lang="es-CL" sz="1500" u="none" strike="noStrike">
                          <a:effectLst/>
                        </a:rPr>
                        <a:t>&lt; 0.02             </a:t>
                      </a:r>
                      <a:endParaRPr lang="es-CL" sz="15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L" sz="1500" u="none" strike="noStrike" dirty="0" err="1">
                          <a:effectLst/>
                        </a:rPr>
                        <a:t>useless</a:t>
                      </a:r>
                      <a:r>
                        <a:rPr lang="es-CL" sz="1500" u="none" strike="noStrike" dirty="0">
                          <a:effectLst/>
                        </a:rPr>
                        <a:t> </a:t>
                      </a:r>
                      <a:r>
                        <a:rPr lang="es-CL" sz="1500" u="none" strike="noStrike" dirty="0" err="1">
                          <a:effectLst/>
                        </a:rPr>
                        <a:t>for</a:t>
                      </a:r>
                      <a:r>
                        <a:rPr lang="es-CL" sz="1500" u="none" strike="noStrike" dirty="0">
                          <a:effectLst/>
                        </a:rPr>
                        <a:t> </a:t>
                      </a:r>
                      <a:r>
                        <a:rPr lang="es-CL" sz="1500" u="none" strike="noStrike" dirty="0" err="1">
                          <a:effectLst/>
                        </a:rPr>
                        <a:t>prediction</a:t>
                      </a:r>
                      <a:endParaRPr lang="es-CL" sz="1500" b="0" i="0" u="none" strike="noStrike" dirty="0">
                        <a:solidFill>
                          <a:srgbClr val="000000"/>
                        </a:solidFill>
                        <a:effectLst/>
                        <a:latin typeface="Calibri" panose="020F0502020204030204" pitchFamily="34" charset="0"/>
                      </a:endParaRPr>
                    </a:p>
                  </a:txBody>
                  <a:tcPr marL="9525" marR="9525" marT="9525" marB="0" anchor="b"/>
                </a:tc>
              </a:tr>
              <a:tr h="327123">
                <a:tc>
                  <a:txBody>
                    <a:bodyPr/>
                    <a:lstStyle/>
                    <a:p>
                      <a:pPr algn="l" fontAlgn="b"/>
                      <a:r>
                        <a:rPr lang="es-CL" sz="1500" u="none" strike="noStrike" dirty="0">
                          <a:effectLst/>
                        </a:rPr>
                        <a:t>0.02 to 0.1        </a:t>
                      </a:r>
                      <a:endParaRPr lang="es-CL" sz="15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CL" sz="1500" u="none" strike="noStrike">
                          <a:effectLst/>
                        </a:rPr>
                        <a:t>Weak predictor</a:t>
                      </a:r>
                      <a:endParaRPr lang="es-CL" sz="1500" b="0" i="0" u="none" strike="noStrike">
                        <a:solidFill>
                          <a:srgbClr val="000000"/>
                        </a:solidFill>
                        <a:effectLst/>
                        <a:latin typeface="Calibri" panose="020F0502020204030204" pitchFamily="34" charset="0"/>
                      </a:endParaRPr>
                    </a:p>
                  </a:txBody>
                  <a:tcPr marL="9525" marR="9525" marT="9525" marB="0" anchor="b"/>
                </a:tc>
              </a:tr>
              <a:tr h="327123">
                <a:tc>
                  <a:txBody>
                    <a:bodyPr/>
                    <a:lstStyle/>
                    <a:p>
                      <a:pPr algn="l" fontAlgn="b"/>
                      <a:r>
                        <a:rPr lang="es-CL" sz="1500" u="none" strike="noStrike">
                          <a:effectLst/>
                        </a:rPr>
                        <a:t>0.1 to 0.3         </a:t>
                      </a:r>
                      <a:endParaRPr lang="es-CL" sz="15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L" sz="1500" u="none" strike="noStrike" dirty="0">
                          <a:effectLst/>
                        </a:rPr>
                        <a:t>Medium predictor</a:t>
                      </a:r>
                      <a:endParaRPr lang="es-CL" sz="1500" b="0" i="0" u="none" strike="noStrike" dirty="0">
                        <a:solidFill>
                          <a:srgbClr val="000000"/>
                        </a:solidFill>
                        <a:effectLst/>
                        <a:latin typeface="Calibri" panose="020F0502020204030204" pitchFamily="34" charset="0"/>
                      </a:endParaRPr>
                    </a:p>
                  </a:txBody>
                  <a:tcPr marL="9525" marR="9525" marT="9525" marB="0" anchor="b"/>
                </a:tc>
              </a:tr>
              <a:tr h="327123">
                <a:tc>
                  <a:txBody>
                    <a:bodyPr/>
                    <a:lstStyle/>
                    <a:p>
                      <a:pPr algn="l" fontAlgn="b"/>
                      <a:r>
                        <a:rPr lang="es-CL" sz="1500" u="none" strike="noStrike">
                          <a:effectLst/>
                        </a:rPr>
                        <a:t>&gt; 0.3              </a:t>
                      </a:r>
                      <a:endParaRPr lang="es-CL" sz="15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L" sz="1500" u="none" strike="noStrike" dirty="0" err="1">
                          <a:effectLst/>
                        </a:rPr>
                        <a:t>Strong</a:t>
                      </a:r>
                      <a:r>
                        <a:rPr lang="es-CL" sz="1500" u="none" strike="noStrike" dirty="0">
                          <a:effectLst/>
                        </a:rPr>
                        <a:t> predictor</a:t>
                      </a:r>
                      <a:endParaRPr lang="es-CL" sz="15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1932306417"/>
              </p:ext>
            </p:extLst>
          </p:nvPr>
        </p:nvGraphicFramePr>
        <p:xfrm>
          <a:off x="6503830" y="3237792"/>
          <a:ext cx="3374265" cy="3308027"/>
        </p:xfrm>
        <a:graphic>
          <a:graphicData uri="http://schemas.openxmlformats.org/drawingml/2006/table">
            <a:tbl>
              <a:tblPr>
                <a:tableStyleId>{5C22544A-7EE6-4342-B048-85BDC9FD1C3A}</a:tableStyleId>
              </a:tblPr>
              <a:tblGrid>
                <a:gridCol w="2161954"/>
                <a:gridCol w="1212311"/>
              </a:tblGrid>
              <a:tr h="440699">
                <a:tc>
                  <a:txBody>
                    <a:bodyPr/>
                    <a:lstStyle/>
                    <a:p>
                      <a:pPr algn="ctr" fontAlgn="b"/>
                      <a:r>
                        <a:rPr lang="es-CL" sz="1500" b="1" u="none" strike="noStrike" dirty="0">
                          <a:effectLst/>
                        </a:rPr>
                        <a:t>variable</a:t>
                      </a:r>
                      <a:endParaRPr lang="es-CL" sz="1500" b="1" i="0" u="none" strike="noStrike" dirty="0">
                        <a:solidFill>
                          <a:srgbClr val="000000"/>
                        </a:solidFill>
                        <a:effectLst/>
                        <a:latin typeface="Calibri" panose="020F0502020204030204" pitchFamily="34" charset="0"/>
                      </a:endParaRPr>
                    </a:p>
                  </a:txBody>
                  <a:tcPr marL="8279" marR="8279" marT="8279" marB="0" anchor="b"/>
                </a:tc>
                <a:tc>
                  <a:txBody>
                    <a:bodyPr/>
                    <a:lstStyle/>
                    <a:p>
                      <a:pPr algn="ctr" fontAlgn="b"/>
                      <a:endParaRPr lang="es-CL" sz="1500" b="1" u="none" strike="noStrike" dirty="0">
                        <a:effectLst/>
                      </a:endParaRPr>
                    </a:p>
                    <a:p>
                      <a:pPr algn="ctr" fontAlgn="b"/>
                      <a:r>
                        <a:rPr lang="es-CL" sz="1500" b="1" u="none" strike="noStrike" dirty="0" err="1">
                          <a:effectLst/>
                        </a:rPr>
                        <a:t>info_value</a:t>
                      </a:r>
                      <a:r>
                        <a:rPr lang="es-CL" sz="1500" b="1" u="none" strike="noStrike" dirty="0">
                          <a:effectLst/>
                        </a:rPr>
                        <a:t> </a:t>
                      </a:r>
                      <a:endParaRPr lang="es-CL" sz="1500" b="1" i="0" u="none" strike="noStrike" dirty="0">
                        <a:solidFill>
                          <a:srgbClr val="000000"/>
                        </a:solidFill>
                        <a:effectLst/>
                        <a:latin typeface="Calibri" panose="020F0502020204030204" pitchFamily="34" charset="0"/>
                      </a:endParaRPr>
                    </a:p>
                  </a:txBody>
                  <a:tcPr marL="8279" marR="8279" marT="8279" marB="0" anchor="b"/>
                </a:tc>
              </a:tr>
              <a:tr h="224269">
                <a:tc>
                  <a:txBody>
                    <a:bodyPr/>
                    <a:lstStyle/>
                    <a:p>
                      <a:pPr algn="ctr" fontAlgn="b"/>
                      <a:r>
                        <a:rPr lang="es-CL" sz="1500" u="none" strike="noStrike" dirty="0">
                          <a:effectLst/>
                        </a:rPr>
                        <a:t>var_1</a:t>
                      </a:r>
                      <a:endParaRPr lang="es-CL" sz="1500" b="0" i="0" u="none" strike="noStrike" dirty="0">
                        <a:solidFill>
                          <a:srgbClr val="000000"/>
                        </a:solidFill>
                        <a:effectLst/>
                        <a:latin typeface="Calibri" panose="020F0502020204030204" pitchFamily="34" charset="0"/>
                      </a:endParaRPr>
                    </a:p>
                  </a:txBody>
                  <a:tcPr marL="8279" marR="8279" marT="8279" marB="0" anchor="b"/>
                </a:tc>
                <a:tc>
                  <a:txBody>
                    <a:bodyPr/>
                    <a:lstStyle/>
                    <a:p>
                      <a:pPr algn="ctr" fontAlgn="b"/>
                      <a:r>
                        <a:rPr lang="es-CL" sz="1500" u="none" strike="noStrike">
                          <a:effectLst/>
                        </a:rPr>
                        <a:t>0.657615017</a:t>
                      </a:r>
                      <a:endParaRPr lang="es-CL" sz="1500" b="0" i="0" u="none" strike="noStrike">
                        <a:solidFill>
                          <a:srgbClr val="000000"/>
                        </a:solidFill>
                        <a:effectLst/>
                        <a:latin typeface="Calibri" panose="020F0502020204030204" pitchFamily="34" charset="0"/>
                      </a:endParaRPr>
                    </a:p>
                  </a:txBody>
                  <a:tcPr marL="8279" marR="8279" marT="8279" marB="0" anchor="b"/>
                </a:tc>
              </a:tr>
              <a:tr h="224269">
                <a:tc>
                  <a:txBody>
                    <a:bodyPr/>
                    <a:lstStyle/>
                    <a:p>
                      <a:pPr algn="ctr" fontAlgn="b"/>
                      <a:r>
                        <a:rPr lang="es-CL" sz="1500" u="none" strike="noStrike" dirty="0">
                          <a:effectLst/>
                        </a:rPr>
                        <a:t>var_2</a:t>
                      </a:r>
                      <a:endParaRPr lang="es-CL" sz="1500" b="0" i="0" u="none" strike="noStrike" dirty="0">
                        <a:solidFill>
                          <a:srgbClr val="000000"/>
                        </a:solidFill>
                        <a:effectLst/>
                        <a:latin typeface="Calibri" panose="020F0502020204030204" pitchFamily="34" charset="0"/>
                      </a:endParaRPr>
                    </a:p>
                  </a:txBody>
                  <a:tcPr marL="8279" marR="8279" marT="8279" marB="0" anchor="b"/>
                </a:tc>
                <a:tc>
                  <a:txBody>
                    <a:bodyPr/>
                    <a:lstStyle/>
                    <a:p>
                      <a:pPr algn="ctr" fontAlgn="b"/>
                      <a:r>
                        <a:rPr lang="es-CL" sz="1500" u="none" strike="noStrike">
                          <a:effectLst/>
                        </a:rPr>
                        <a:t>0.246326395</a:t>
                      </a:r>
                      <a:endParaRPr lang="es-CL" sz="1500" b="0" i="0" u="none" strike="noStrike">
                        <a:solidFill>
                          <a:srgbClr val="000000"/>
                        </a:solidFill>
                        <a:effectLst/>
                        <a:latin typeface="Calibri" panose="020F0502020204030204" pitchFamily="34" charset="0"/>
                      </a:endParaRPr>
                    </a:p>
                  </a:txBody>
                  <a:tcPr marL="8279" marR="8279" marT="8279" marB="0" anchor="b"/>
                </a:tc>
              </a:tr>
              <a:tr h="224269">
                <a:tc>
                  <a:txBody>
                    <a:bodyPr/>
                    <a:lstStyle/>
                    <a:p>
                      <a:pPr algn="ctr" fontAlgn="b"/>
                      <a:r>
                        <a:rPr lang="es-CL" sz="1500" u="none" strike="noStrike" dirty="0">
                          <a:effectLst/>
                        </a:rPr>
                        <a:t>var_5</a:t>
                      </a:r>
                      <a:endParaRPr lang="es-CL" sz="1500" b="0" i="0" u="none" strike="noStrike" dirty="0">
                        <a:solidFill>
                          <a:srgbClr val="000000"/>
                        </a:solidFill>
                        <a:effectLst/>
                        <a:latin typeface="Calibri" panose="020F0502020204030204" pitchFamily="34" charset="0"/>
                      </a:endParaRPr>
                    </a:p>
                  </a:txBody>
                  <a:tcPr marL="8279" marR="8279" marT="8279" marB="0" anchor="b"/>
                </a:tc>
                <a:tc>
                  <a:txBody>
                    <a:bodyPr/>
                    <a:lstStyle/>
                    <a:p>
                      <a:pPr algn="ctr" fontAlgn="b"/>
                      <a:r>
                        <a:rPr lang="es-CL" sz="1500" u="none" strike="noStrike">
                          <a:effectLst/>
                        </a:rPr>
                        <a:t>0.245385211</a:t>
                      </a:r>
                      <a:endParaRPr lang="es-CL" sz="1500" b="0" i="0" u="none" strike="noStrike">
                        <a:solidFill>
                          <a:srgbClr val="000000"/>
                        </a:solidFill>
                        <a:effectLst/>
                        <a:latin typeface="Calibri" panose="020F0502020204030204" pitchFamily="34" charset="0"/>
                      </a:endParaRPr>
                    </a:p>
                  </a:txBody>
                  <a:tcPr marL="8279" marR="8279" marT="8279" marB="0" anchor="b"/>
                </a:tc>
              </a:tr>
              <a:tr h="224269">
                <a:tc>
                  <a:txBody>
                    <a:bodyPr/>
                    <a:lstStyle/>
                    <a:p>
                      <a:pPr algn="ctr" fontAlgn="b"/>
                      <a:r>
                        <a:rPr lang="es-CL" sz="1500" u="none" strike="noStrike" dirty="0">
                          <a:effectLst/>
                        </a:rPr>
                        <a:t>var_3</a:t>
                      </a:r>
                      <a:endParaRPr lang="es-CL" sz="1500" b="0" i="0" u="none" strike="noStrike" dirty="0">
                        <a:solidFill>
                          <a:srgbClr val="000000"/>
                        </a:solidFill>
                        <a:effectLst/>
                        <a:latin typeface="Calibri" panose="020F0502020204030204" pitchFamily="34" charset="0"/>
                      </a:endParaRPr>
                    </a:p>
                  </a:txBody>
                  <a:tcPr marL="8279" marR="8279" marT="8279" marB="0" anchor="b"/>
                </a:tc>
                <a:tc>
                  <a:txBody>
                    <a:bodyPr/>
                    <a:lstStyle/>
                    <a:p>
                      <a:pPr algn="ctr" fontAlgn="b"/>
                      <a:r>
                        <a:rPr lang="es-CL" sz="1500" u="none" strike="noStrike" dirty="0">
                          <a:effectLst/>
                        </a:rPr>
                        <a:t>0.214799060</a:t>
                      </a:r>
                      <a:endParaRPr lang="es-CL" sz="1500" b="0" i="0" u="none" strike="noStrike" dirty="0">
                        <a:solidFill>
                          <a:srgbClr val="000000"/>
                        </a:solidFill>
                        <a:effectLst/>
                        <a:latin typeface="Calibri" panose="020F0502020204030204" pitchFamily="34" charset="0"/>
                      </a:endParaRPr>
                    </a:p>
                  </a:txBody>
                  <a:tcPr marL="8279" marR="8279" marT="8279" marB="0" anchor="b"/>
                </a:tc>
              </a:tr>
              <a:tr h="224269">
                <a:tc>
                  <a:txBody>
                    <a:bodyPr/>
                    <a:lstStyle/>
                    <a:p>
                      <a:pPr algn="ctr" fontAlgn="b"/>
                      <a:r>
                        <a:rPr lang="es-CL" sz="1500" u="none" strike="noStrike" dirty="0">
                          <a:effectLst/>
                        </a:rPr>
                        <a:t>var_6</a:t>
                      </a:r>
                      <a:endParaRPr lang="es-CL" sz="1500" b="0" i="0" u="none" strike="noStrike" dirty="0">
                        <a:solidFill>
                          <a:srgbClr val="000000"/>
                        </a:solidFill>
                        <a:effectLst/>
                        <a:latin typeface="Calibri" panose="020F0502020204030204" pitchFamily="34" charset="0"/>
                      </a:endParaRPr>
                    </a:p>
                  </a:txBody>
                  <a:tcPr marL="8279" marR="8279" marT="8279" marB="0" anchor="b"/>
                </a:tc>
                <a:tc>
                  <a:txBody>
                    <a:bodyPr/>
                    <a:lstStyle/>
                    <a:p>
                      <a:pPr algn="ctr" fontAlgn="b"/>
                      <a:r>
                        <a:rPr lang="es-CL" sz="1500" u="none" strike="noStrike" dirty="0">
                          <a:effectLst/>
                        </a:rPr>
                        <a:t>0.210196131</a:t>
                      </a:r>
                      <a:endParaRPr lang="es-CL" sz="1500" b="0" i="0" u="none" strike="noStrike" dirty="0">
                        <a:solidFill>
                          <a:srgbClr val="000000"/>
                        </a:solidFill>
                        <a:effectLst/>
                        <a:latin typeface="Calibri" panose="020F0502020204030204" pitchFamily="34" charset="0"/>
                      </a:endParaRPr>
                    </a:p>
                  </a:txBody>
                  <a:tcPr marL="8279" marR="8279" marT="8279" marB="0" anchor="b"/>
                </a:tc>
              </a:tr>
              <a:tr h="224269">
                <a:tc>
                  <a:txBody>
                    <a:bodyPr/>
                    <a:lstStyle/>
                    <a:p>
                      <a:pPr algn="ctr" fontAlgn="b"/>
                      <a:r>
                        <a:rPr lang="es-CL" sz="1500" u="none" strike="noStrike" dirty="0">
                          <a:effectLst/>
                        </a:rPr>
                        <a:t>var_13</a:t>
                      </a:r>
                      <a:endParaRPr lang="es-CL" sz="1500" b="0" i="0" u="none" strike="noStrike" dirty="0">
                        <a:solidFill>
                          <a:srgbClr val="000000"/>
                        </a:solidFill>
                        <a:effectLst/>
                        <a:latin typeface="Calibri" panose="020F0502020204030204" pitchFamily="34" charset="0"/>
                      </a:endParaRPr>
                    </a:p>
                  </a:txBody>
                  <a:tcPr marL="8279" marR="8279" marT="8279" marB="0" anchor="b"/>
                </a:tc>
                <a:tc>
                  <a:txBody>
                    <a:bodyPr/>
                    <a:lstStyle/>
                    <a:p>
                      <a:pPr algn="ctr" fontAlgn="b"/>
                      <a:r>
                        <a:rPr lang="es-CL" sz="1500" u="none" strike="noStrike" dirty="0">
                          <a:effectLst/>
                        </a:rPr>
                        <a:t>0.167380977</a:t>
                      </a:r>
                      <a:endParaRPr lang="es-CL" sz="1500" b="0" i="0" u="none" strike="noStrike" dirty="0">
                        <a:solidFill>
                          <a:srgbClr val="000000"/>
                        </a:solidFill>
                        <a:effectLst/>
                        <a:latin typeface="Calibri" panose="020F0502020204030204" pitchFamily="34" charset="0"/>
                      </a:endParaRPr>
                    </a:p>
                  </a:txBody>
                  <a:tcPr marL="8279" marR="8279" marT="8279" marB="0" anchor="b"/>
                </a:tc>
              </a:tr>
              <a:tr h="224269">
                <a:tc>
                  <a:txBody>
                    <a:bodyPr/>
                    <a:lstStyle/>
                    <a:p>
                      <a:pPr algn="ctr" fontAlgn="b"/>
                      <a:r>
                        <a:rPr lang="es-CL" sz="1500" u="none" strike="noStrike">
                          <a:effectLst/>
                        </a:rPr>
                        <a:t>var_4</a:t>
                      </a:r>
                      <a:endParaRPr lang="es-CL" sz="1500" b="0" i="0" u="none" strike="noStrike">
                        <a:solidFill>
                          <a:srgbClr val="000000"/>
                        </a:solidFill>
                        <a:effectLst/>
                        <a:latin typeface="Calibri" panose="020F0502020204030204" pitchFamily="34" charset="0"/>
                      </a:endParaRPr>
                    </a:p>
                  </a:txBody>
                  <a:tcPr marL="8279" marR="8279" marT="8279" marB="0" anchor="b"/>
                </a:tc>
                <a:tc>
                  <a:txBody>
                    <a:bodyPr/>
                    <a:lstStyle/>
                    <a:p>
                      <a:pPr algn="ctr" fontAlgn="b"/>
                      <a:r>
                        <a:rPr lang="es-CL" sz="1500" u="none" strike="noStrike" dirty="0">
                          <a:effectLst/>
                        </a:rPr>
                        <a:t>0.166244041</a:t>
                      </a:r>
                      <a:endParaRPr lang="es-CL" sz="1500" b="0" i="0" u="none" strike="noStrike" dirty="0">
                        <a:solidFill>
                          <a:srgbClr val="000000"/>
                        </a:solidFill>
                        <a:effectLst/>
                        <a:latin typeface="Calibri" panose="020F0502020204030204" pitchFamily="34" charset="0"/>
                      </a:endParaRPr>
                    </a:p>
                  </a:txBody>
                  <a:tcPr marL="8279" marR="8279" marT="8279" marB="0" anchor="b"/>
                </a:tc>
              </a:tr>
              <a:tr h="224269">
                <a:tc>
                  <a:txBody>
                    <a:bodyPr/>
                    <a:lstStyle/>
                    <a:p>
                      <a:pPr algn="ctr" fontAlgn="b"/>
                      <a:r>
                        <a:rPr lang="es-CL" sz="1500" u="none" strike="noStrike">
                          <a:effectLst/>
                        </a:rPr>
                        <a:t>var_12</a:t>
                      </a:r>
                      <a:endParaRPr lang="es-CL" sz="1500" b="0" i="0" u="none" strike="noStrike">
                        <a:solidFill>
                          <a:srgbClr val="000000"/>
                        </a:solidFill>
                        <a:effectLst/>
                        <a:latin typeface="Calibri" panose="020F0502020204030204" pitchFamily="34" charset="0"/>
                      </a:endParaRPr>
                    </a:p>
                  </a:txBody>
                  <a:tcPr marL="8279" marR="8279" marT="8279" marB="0" anchor="b"/>
                </a:tc>
                <a:tc>
                  <a:txBody>
                    <a:bodyPr/>
                    <a:lstStyle/>
                    <a:p>
                      <a:pPr algn="ctr" fontAlgn="b"/>
                      <a:r>
                        <a:rPr lang="es-CL" sz="1500" u="none" strike="noStrike" dirty="0">
                          <a:effectLst/>
                        </a:rPr>
                        <a:t>0.117848029</a:t>
                      </a:r>
                      <a:endParaRPr lang="es-CL" sz="1500" b="0" i="0" u="none" strike="noStrike" dirty="0">
                        <a:solidFill>
                          <a:srgbClr val="000000"/>
                        </a:solidFill>
                        <a:effectLst/>
                        <a:latin typeface="Calibri" panose="020F0502020204030204" pitchFamily="34" charset="0"/>
                      </a:endParaRPr>
                    </a:p>
                  </a:txBody>
                  <a:tcPr marL="8279" marR="8279" marT="8279" marB="0" anchor="b"/>
                </a:tc>
              </a:tr>
              <a:tr h="224269">
                <a:tc>
                  <a:txBody>
                    <a:bodyPr/>
                    <a:lstStyle/>
                    <a:p>
                      <a:pPr algn="ctr" fontAlgn="b"/>
                      <a:r>
                        <a:rPr lang="es-CL" sz="1500" u="none" strike="noStrike">
                          <a:effectLst/>
                        </a:rPr>
                        <a:t>var_14</a:t>
                      </a:r>
                      <a:endParaRPr lang="es-CL" sz="1500" b="0" i="0" u="none" strike="noStrike">
                        <a:solidFill>
                          <a:srgbClr val="000000"/>
                        </a:solidFill>
                        <a:effectLst/>
                        <a:latin typeface="Calibri" panose="020F0502020204030204" pitchFamily="34" charset="0"/>
                      </a:endParaRPr>
                    </a:p>
                  </a:txBody>
                  <a:tcPr marL="8279" marR="8279" marT="8279" marB="0" anchor="b"/>
                </a:tc>
                <a:tc>
                  <a:txBody>
                    <a:bodyPr/>
                    <a:lstStyle/>
                    <a:p>
                      <a:pPr algn="ctr" fontAlgn="b"/>
                      <a:r>
                        <a:rPr lang="es-CL" sz="1500" u="none" strike="noStrike" dirty="0">
                          <a:effectLst/>
                        </a:rPr>
                        <a:t>0.097363101</a:t>
                      </a:r>
                      <a:endParaRPr lang="es-CL" sz="1500" b="0" i="0" u="none" strike="noStrike" dirty="0">
                        <a:solidFill>
                          <a:srgbClr val="000000"/>
                        </a:solidFill>
                        <a:effectLst/>
                        <a:latin typeface="Calibri" panose="020F0502020204030204" pitchFamily="34" charset="0"/>
                      </a:endParaRPr>
                    </a:p>
                  </a:txBody>
                  <a:tcPr marL="8279" marR="8279" marT="8279" marB="0" anchor="b"/>
                </a:tc>
              </a:tr>
              <a:tr h="224269">
                <a:tc>
                  <a:txBody>
                    <a:bodyPr/>
                    <a:lstStyle/>
                    <a:p>
                      <a:pPr algn="ctr" fontAlgn="b"/>
                      <a:r>
                        <a:rPr lang="es-CL" sz="1500" u="none" strike="noStrike" dirty="0">
                          <a:effectLst/>
                        </a:rPr>
                        <a:t>var_7</a:t>
                      </a:r>
                      <a:endParaRPr lang="es-CL" sz="1500" b="0" i="0" u="none" strike="noStrike" dirty="0">
                        <a:solidFill>
                          <a:srgbClr val="000000"/>
                        </a:solidFill>
                        <a:effectLst/>
                        <a:latin typeface="Calibri" panose="020F0502020204030204" pitchFamily="34" charset="0"/>
                      </a:endParaRPr>
                    </a:p>
                  </a:txBody>
                  <a:tcPr marL="8279" marR="8279" marT="8279" marB="0" anchor="b"/>
                </a:tc>
                <a:tc>
                  <a:txBody>
                    <a:bodyPr/>
                    <a:lstStyle/>
                    <a:p>
                      <a:pPr algn="ctr" fontAlgn="b"/>
                      <a:r>
                        <a:rPr lang="es-CL" sz="1500" u="none" strike="noStrike" dirty="0">
                          <a:effectLst/>
                        </a:rPr>
                        <a:t>0.074032907</a:t>
                      </a:r>
                      <a:endParaRPr lang="es-CL" sz="1500" b="0" i="0" u="none" strike="noStrike" dirty="0">
                        <a:solidFill>
                          <a:srgbClr val="000000"/>
                        </a:solidFill>
                        <a:effectLst/>
                        <a:latin typeface="Calibri" panose="020F0502020204030204" pitchFamily="34" charset="0"/>
                      </a:endParaRPr>
                    </a:p>
                  </a:txBody>
                  <a:tcPr marL="8279" marR="8279" marT="8279" marB="0" anchor="b"/>
                </a:tc>
              </a:tr>
              <a:tr h="224269">
                <a:tc>
                  <a:txBody>
                    <a:bodyPr/>
                    <a:lstStyle/>
                    <a:p>
                      <a:pPr algn="ctr" fontAlgn="b"/>
                      <a:r>
                        <a:rPr lang="es-CL" sz="1500" u="none" strike="noStrike" dirty="0">
                          <a:effectLst/>
                        </a:rPr>
                        <a:t>var_9</a:t>
                      </a:r>
                      <a:endParaRPr lang="es-CL" sz="1500" b="0" i="0" u="none" strike="noStrike" dirty="0">
                        <a:solidFill>
                          <a:srgbClr val="000000"/>
                        </a:solidFill>
                        <a:effectLst/>
                        <a:latin typeface="Calibri" panose="020F0502020204030204" pitchFamily="34" charset="0"/>
                      </a:endParaRPr>
                    </a:p>
                  </a:txBody>
                  <a:tcPr marL="8279" marR="8279" marT="8279" marB="0" anchor="b"/>
                </a:tc>
                <a:tc>
                  <a:txBody>
                    <a:bodyPr/>
                    <a:lstStyle/>
                    <a:p>
                      <a:pPr algn="ctr" fontAlgn="b"/>
                      <a:r>
                        <a:rPr lang="es-CL" sz="1500" u="none" strike="noStrike" dirty="0">
                          <a:effectLst/>
                        </a:rPr>
                        <a:t>0.072836032</a:t>
                      </a:r>
                      <a:endParaRPr lang="es-CL" sz="1500" b="0" i="0" u="none" strike="noStrike" dirty="0">
                        <a:solidFill>
                          <a:srgbClr val="000000"/>
                        </a:solidFill>
                        <a:effectLst/>
                        <a:latin typeface="Calibri" panose="020F0502020204030204" pitchFamily="34" charset="0"/>
                      </a:endParaRPr>
                    </a:p>
                  </a:txBody>
                  <a:tcPr marL="8279" marR="8279" marT="8279" marB="0" anchor="b"/>
                </a:tc>
              </a:tr>
              <a:tr h="224269">
                <a:tc>
                  <a:txBody>
                    <a:bodyPr/>
                    <a:lstStyle/>
                    <a:p>
                      <a:pPr algn="ctr" fontAlgn="b"/>
                      <a:r>
                        <a:rPr lang="es-CL" sz="1500" u="none" strike="noStrike">
                          <a:effectLst/>
                        </a:rPr>
                        <a:t>var_8</a:t>
                      </a:r>
                      <a:endParaRPr lang="es-CL" sz="1500" b="0" i="0" u="none" strike="noStrike">
                        <a:solidFill>
                          <a:srgbClr val="000000"/>
                        </a:solidFill>
                        <a:effectLst/>
                        <a:latin typeface="Calibri" panose="020F0502020204030204" pitchFamily="34" charset="0"/>
                      </a:endParaRPr>
                    </a:p>
                  </a:txBody>
                  <a:tcPr marL="8279" marR="8279" marT="8279" marB="0" anchor="b"/>
                </a:tc>
                <a:tc>
                  <a:txBody>
                    <a:bodyPr/>
                    <a:lstStyle/>
                    <a:p>
                      <a:pPr algn="ctr" fontAlgn="b"/>
                      <a:r>
                        <a:rPr lang="es-CL" sz="1500" u="none" strike="noStrike" dirty="0">
                          <a:effectLst/>
                        </a:rPr>
                        <a:t>0.044064931 </a:t>
                      </a:r>
                      <a:endParaRPr lang="es-CL" sz="1500" b="0" i="0" u="none" strike="noStrike" dirty="0">
                        <a:solidFill>
                          <a:srgbClr val="000000"/>
                        </a:solidFill>
                        <a:effectLst/>
                        <a:latin typeface="Calibri" panose="020F0502020204030204" pitchFamily="34" charset="0"/>
                      </a:endParaRPr>
                    </a:p>
                  </a:txBody>
                  <a:tcPr marL="8279" marR="8279" marT="8279" marB="0" anchor="b"/>
                </a:tc>
              </a:tr>
            </a:tbl>
          </a:graphicData>
        </a:graphic>
      </p:graphicFrame>
      <p:sp>
        <p:nvSpPr>
          <p:cNvPr id="6" name="Flecha derecha 5"/>
          <p:cNvSpPr/>
          <p:nvPr/>
        </p:nvSpPr>
        <p:spPr>
          <a:xfrm>
            <a:off x="4662152" y="5267459"/>
            <a:ext cx="1403797" cy="303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2877233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err="1" smtClean="0"/>
              <a:t>Binning</a:t>
            </a:r>
            <a:r>
              <a:rPr lang="es-CL" dirty="0" smtClean="0"/>
              <a:t> variables del modelo.</a:t>
            </a:r>
            <a:endParaRPr lang="es-CL" dirty="0"/>
          </a:p>
        </p:txBody>
      </p:sp>
      <p:pic>
        <p:nvPicPr>
          <p:cNvPr id="22" name="Picture 1"/>
          <p:cNvPicPr>
            <a:picLocks noChangeAspect="1"/>
          </p:cNvPicPr>
          <p:nvPr/>
        </p:nvPicPr>
        <p:blipFill>
          <a:blip r:embed="rId2"/>
          <a:stretch>
            <a:fillRect/>
          </a:stretch>
        </p:blipFill>
        <p:spPr>
          <a:xfrm>
            <a:off x="727677" y="1372892"/>
            <a:ext cx="3535230" cy="2520000"/>
          </a:xfrm>
          <a:prstGeom prst="rect">
            <a:avLst/>
          </a:prstGeom>
        </p:spPr>
      </p:pic>
      <p:pic>
        <p:nvPicPr>
          <p:cNvPr id="23" name="Picture 2"/>
          <p:cNvPicPr>
            <a:picLocks noChangeAspect="1"/>
          </p:cNvPicPr>
          <p:nvPr/>
        </p:nvPicPr>
        <p:blipFill>
          <a:blip r:embed="rId3"/>
          <a:stretch>
            <a:fillRect/>
          </a:stretch>
        </p:blipFill>
        <p:spPr>
          <a:xfrm>
            <a:off x="4344473" y="1372892"/>
            <a:ext cx="3872248" cy="2520000"/>
          </a:xfrm>
          <a:prstGeom prst="rect">
            <a:avLst/>
          </a:prstGeom>
        </p:spPr>
      </p:pic>
      <p:pic>
        <p:nvPicPr>
          <p:cNvPr id="24" name="Picture 3"/>
          <p:cNvPicPr>
            <a:picLocks noChangeAspect="1"/>
          </p:cNvPicPr>
          <p:nvPr/>
        </p:nvPicPr>
        <p:blipFill>
          <a:blip r:embed="rId4"/>
          <a:stretch>
            <a:fillRect/>
          </a:stretch>
        </p:blipFill>
        <p:spPr>
          <a:xfrm>
            <a:off x="8298287" y="1372892"/>
            <a:ext cx="3653307" cy="2520000"/>
          </a:xfrm>
          <a:prstGeom prst="rect">
            <a:avLst/>
          </a:prstGeom>
        </p:spPr>
      </p:pic>
      <p:pic>
        <p:nvPicPr>
          <p:cNvPr id="25" name="Picture 4"/>
          <p:cNvPicPr>
            <a:picLocks noChangeAspect="1"/>
          </p:cNvPicPr>
          <p:nvPr/>
        </p:nvPicPr>
        <p:blipFill>
          <a:blip r:embed="rId5"/>
          <a:stretch>
            <a:fillRect/>
          </a:stretch>
        </p:blipFill>
        <p:spPr>
          <a:xfrm>
            <a:off x="646111" y="4092562"/>
            <a:ext cx="3616796" cy="2488542"/>
          </a:xfrm>
          <a:prstGeom prst="rect">
            <a:avLst/>
          </a:prstGeom>
        </p:spPr>
      </p:pic>
      <p:pic>
        <p:nvPicPr>
          <p:cNvPr id="26" name="Picture 5"/>
          <p:cNvPicPr>
            <a:picLocks noChangeAspect="1"/>
          </p:cNvPicPr>
          <p:nvPr/>
        </p:nvPicPr>
        <p:blipFill>
          <a:blip r:embed="rId6"/>
          <a:stretch>
            <a:fillRect/>
          </a:stretch>
        </p:blipFill>
        <p:spPr>
          <a:xfrm>
            <a:off x="4344473" y="4092562"/>
            <a:ext cx="3872248" cy="2488542"/>
          </a:xfrm>
          <a:prstGeom prst="rect">
            <a:avLst/>
          </a:prstGeom>
        </p:spPr>
      </p:pic>
      <p:pic>
        <p:nvPicPr>
          <p:cNvPr id="27" name="Picture 6"/>
          <p:cNvPicPr>
            <a:picLocks noGrp="1" noChangeAspect="1"/>
          </p:cNvPicPr>
          <p:nvPr>
            <p:ph idx="1"/>
          </p:nvPr>
        </p:nvPicPr>
        <p:blipFill>
          <a:blip r:embed="rId7"/>
          <a:stretch>
            <a:fillRect/>
          </a:stretch>
        </p:blipFill>
        <p:spPr>
          <a:xfrm>
            <a:off x="8259831" y="4092562"/>
            <a:ext cx="3691763" cy="2488542"/>
          </a:xfrm>
          <a:prstGeom prst="rect">
            <a:avLst/>
          </a:prstGeom>
        </p:spPr>
      </p:pic>
    </p:spTree>
    <p:extLst>
      <p:ext uri="{BB962C8B-B14F-4D97-AF65-F5344CB8AC3E}">
        <p14:creationId xmlns:p14="http://schemas.microsoft.com/office/powerpoint/2010/main" val="248585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err="1"/>
              <a:t>Binning</a:t>
            </a:r>
            <a:r>
              <a:rPr lang="es-CL" dirty="0"/>
              <a:t> variables del modelo.</a:t>
            </a:r>
          </a:p>
        </p:txBody>
      </p:sp>
      <p:sp>
        <p:nvSpPr>
          <p:cNvPr id="3" name="Marcador de contenido 2"/>
          <p:cNvSpPr>
            <a:spLocks noGrp="1"/>
          </p:cNvSpPr>
          <p:nvPr>
            <p:ph idx="1"/>
          </p:nvPr>
        </p:nvSpPr>
        <p:spPr/>
        <p:txBody>
          <a:bodyPr/>
          <a:lstStyle/>
          <a:p>
            <a:endParaRPr lang="es-CL" dirty="0"/>
          </a:p>
        </p:txBody>
      </p:sp>
      <p:pic>
        <p:nvPicPr>
          <p:cNvPr id="4" name="Picture 7"/>
          <p:cNvPicPr>
            <a:picLocks noChangeAspect="1"/>
          </p:cNvPicPr>
          <p:nvPr/>
        </p:nvPicPr>
        <p:blipFill>
          <a:blip r:embed="rId2"/>
          <a:stretch>
            <a:fillRect/>
          </a:stretch>
        </p:blipFill>
        <p:spPr>
          <a:xfrm>
            <a:off x="793554" y="2052918"/>
            <a:ext cx="3237533" cy="2248626"/>
          </a:xfrm>
          <a:prstGeom prst="rect">
            <a:avLst/>
          </a:prstGeom>
        </p:spPr>
      </p:pic>
      <p:pic>
        <p:nvPicPr>
          <p:cNvPr id="5" name="Picture 8"/>
          <p:cNvPicPr>
            <a:picLocks noChangeAspect="1"/>
          </p:cNvPicPr>
          <p:nvPr/>
        </p:nvPicPr>
        <p:blipFill>
          <a:blip r:embed="rId3"/>
          <a:stretch>
            <a:fillRect/>
          </a:stretch>
        </p:blipFill>
        <p:spPr>
          <a:xfrm>
            <a:off x="7825418" y="2052918"/>
            <a:ext cx="3726931" cy="2248626"/>
          </a:xfrm>
          <a:prstGeom prst="rect">
            <a:avLst/>
          </a:prstGeom>
        </p:spPr>
      </p:pic>
      <p:pic>
        <p:nvPicPr>
          <p:cNvPr id="6" name="Picture 9"/>
          <p:cNvPicPr>
            <a:picLocks noChangeAspect="1"/>
          </p:cNvPicPr>
          <p:nvPr/>
        </p:nvPicPr>
        <p:blipFill>
          <a:blip r:embed="rId4"/>
          <a:stretch>
            <a:fillRect/>
          </a:stretch>
        </p:blipFill>
        <p:spPr>
          <a:xfrm>
            <a:off x="4142060" y="2052918"/>
            <a:ext cx="3572385" cy="2248626"/>
          </a:xfrm>
          <a:prstGeom prst="rect">
            <a:avLst/>
          </a:prstGeom>
        </p:spPr>
      </p:pic>
      <p:pic>
        <p:nvPicPr>
          <p:cNvPr id="7" name="Picture 10"/>
          <p:cNvPicPr>
            <a:picLocks noChangeAspect="1"/>
          </p:cNvPicPr>
          <p:nvPr/>
        </p:nvPicPr>
        <p:blipFill>
          <a:blip r:embed="rId5"/>
          <a:stretch>
            <a:fillRect/>
          </a:stretch>
        </p:blipFill>
        <p:spPr>
          <a:xfrm>
            <a:off x="793555" y="4501214"/>
            <a:ext cx="3227368" cy="1882631"/>
          </a:xfrm>
          <a:prstGeom prst="rect">
            <a:avLst/>
          </a:prstGeom>
        </p:spPr>
      </p:pic>
      <p:pic>
        <p:nvPicPr>
          <p:cNvPr id="8" name="Picture 11"/>
          <p:cNvPicPr>
            <a:picLocks noChangeAspect="1"/>
          </p:cNvPicPr>
          <p:nvPr/>
        </p:nvPicPr>
        <p:blipFill>
          <a:blip r:embed="rId6"/>
          <a:stretch>
            <a:fillRect/>
          </a:stretch>
        </p:blipFill>
        <p:spPr>
          <a:xfrm>
            <a:off x="4142059" y="4501214"/>
            <a:ext cx="3572385" cy="1882631"/>
          </a:xfrm>
          <a:prstGeom prst="rect">
            <a:avLst/>
          </a:prstGeom>
        </p:spPr>
      </p:pic>
      <p:pic>
        <p:nvPicPr>
          <p:cNvPr id="9" name="Picture 12"/>
          <p:cNvPicPr>
            <a:picLocks noChangeAspect="1"/>
          </p:cNvPicPr>
          <p:nvPr/>
        </p:nvPicPr>
        <p:blipFill>
          <a:blip r:embed="rId7"/>
          <a:stretch>
            <a:fillRect/>
          </a:stretch>
        </p:blipFill>
        <p:spPr>
          <a:xfrm>
            <a:off x="7825418" y="4501214"/>
            <a:ext cx="3606766" cy="1946855"/>
          </a:xfrm>
          <a:prstGeom prst="rect">
            <a:avLst/>
          </a:prstGeom>
        </p:spPr>
      </p:pic>
    </p:spTree>
    <p:extLst>
      <p:ext uri="{BB962C8B-B14F-4D97-AF65-F5344CB8AC3E}">
        <p14:creationId xmlns:p14="http://schemas.microsoft.com/office/powerpoint/2010/main" val="3484470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Distribución score.</a:t>
            </a:r>
            <a:endParaRPr lang="es-C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6623" y="1224924"/>
            <a:ext cx="6111484" cy="2842709"/>
          </a:xfrm>
        </p:spPr>
      </p:pic>
      <p:sp>
        <p:nvSpPr>
          <p:cNvPr id="5" name="Marcador de contenido 2"/>
          <p:cNvSpPr txBox="1">
            <a:spLocks/>
          </p:cNvSpPr>
          <p:nvPr/>
        </p:nvSpPr>
        <p:spPr>
          <a:xfrm>
            <a:off x="1070885" y="1403796"/>
            <a:ext cx="3970964" cy="436593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s-CL" dirty="0" smtClean="0"/>
              <a:t>Distribución del score estable en base de entrenamiento y validación</a:t>
            </a:r>
          </a:p>
          <a:p>
            <a:endParaRPr lang="es-CL" dirty="0" smtClean="0"/>
          </a:p>
          <a:p>
            <a:r>
              <a:rPr lang="es-CL" dirty="0" smtClean="0"/>
              <a:t>Distribución </a:t>
            </a:r>
            <a:r>
              <a:rPr lang="es-CL" dirty="0" err="1" smtClean="0"/>
              <a:t>Bad-Rate</a:t>
            </a:r>
            <a:r>
              <a:rPr lang="es-CL" dirty="0" smtClean="0"/>
              <a:t> es creciente a excepción de un intervalo en la base de entrenamiento y validación.</a:t>
            </a:r>
          </a:p>
          <a:p>
            <a:endParaRPr lang="es-CL" dirty="0"/>
          </a:p>
          <a:p>
            <a:r>
              <a:rPr lang="es-CL" dirty="0" smtClean="0"/>
              <a:t>Gran diferenciación score para los sujeto </a:t>
            </a:r>
            <a:r>
              <a:rPr lang="es-CL" dirty="0" err="1" smtClean="0"/>
              <a:t>clasficados</a:t>
            </a:r>
            <a:r>
              <a:rPr lang="es-CL" dirty="0" smtClean="0"/>
              <a:t> como buenos o malos. </a:t>
            </a:r>
          </a:p>
          <a:p>
            <a:pPr marL="0" indent="0">
              <a:buFont typeface="Wingdings 3" charset="2"/>
              <a:buNone/>
            </a:pPr>
            <a:endParaRPr lang="es-CL" dirty="0" smtClean="0"/>
          </a:p>
          <a:p>
            <a:pPr marL="0" indent="0">
              <a:buFont typeface="Wingdings 3" charset="2"/>
              <a:buNone/>
            </a:pPr>
            <a:endParaRPr lang="es-CL" dirty="0"/>
          </a:p>
          <a:p>
            <a:pPr marL="0" indent="0">
              <a:buFont typeface="Wingdings 3" charset="2"/>
              <a:buNone/>
            </a:pPr>
            <a:endParaRPr lang="es-CL" dirty="0"/>
          </a:p>
        </p:txBody>
      </p:sp>
      <p:pic>
        <p:nvPicPr>
          <p:cNvPr id="6" name="Imagen 5"/>
          <p:cNvPicPr>
            <a:picLocks noChangeAspect="1"/>
          </p:cNvPicPr>
          <p:nvPr/>
        </p:nvPicPr>
        <p:blipFill>
          <a:blip r:embed="rId3"/>
          <a:stretch>
            <a:fillRect/>
          </a:stretch>
        </p:blipFill>
        <p:spPr>
          <a:xfrm>
            <a:off x="5466623" y="4355442"/>
            <a:ext cx="5905422" cy="2328693"/>
          </a:xfrm>
          <a:prstGeom prst="rect">
            <a:avLst/>
          </a:prstGeom>
        </p:spPr>
      </p:pic>
    </p:spTree>
    <p:extLst>
      <p:ext uri="{BB962C8B-B14F-4D97-AF65-F5344CB8AC3E}">
        <p14:creationId xmlns:p14="http://schemas.microsoft.com/office/powerpoint/2010/main" val="3049224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Performance del modelo</a:t>
            </a:r>
            <a:endParaRPr lang="es-CL" dirty="0"/>
          </a:p>
        </p:txBody>
      </p:sp>
      <p:sp>
        <p:nvSpPr>
          <p:cNvPr id="5" name="Marcador de contenido 2"/>
          <p:cNvSpPr txBox="1">
            <a:spLocks/>
          </p:cNvSpPr>
          <p:nvPr/>
        </p:nvSpPr>
        <p:spPr>
          <a:xfrm>
            <a:off x="1103313" y="1512733"/>
            <a:ext cx="3970964" cy="36130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s-CL" dirty="0" smtClean="0"/>
          </a:p>
          <a:p>
            <a:r>
              <a:rPr lang="es-CL" dirty="0" smtClean="0"/>
              <a:t>Indicadores con nivel de predicción altos.</a:t>
            </a:r>
          </a:p>
          <a:p>
            <a:endParaRPr lang="es-CL" dirty="0"/>
          </a:p>
          <a:p>
            <a:r>
              <a:rPr lang="es-CL" dirty="0" smtClean="0"/>
              <a:t>Sin embargo, varían en gran manera entre la base de entrenamiento y validación.</a:t>
            </a:r>
          </a:p>
          <a:p>
            <a:pPr marL="0" indent="0">
              <a:buFont typeface="Wingdings 3" charset="2"/>
              <a:buNone/>
            </a:pPr>
            <a:r>
              <a:rPr lang="es-CL" dirty="0" smtClean="0"/>
              <a:t> </a:t>
            </a:r>
            <a:endParaRPr lang="es-CL"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1479" y="1512733"/>
            <a:ext cx="6366433" cy="2809766"/>
          </a:xfrm>
        </p:spPr>
      </p:pic>
    </p:spTree>
    <p:extLst>
      <p:ext uri="{BB962C8B-B14F-4D97-AF65-F5344CB8AC3E}">
        <p14:creationId xmlns:p14="http://schemas.microsoft.com/office/powerpoint/2010/main" val="1661217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92</TotalTime>
  <Words>461</Words>
  <Application>Microsoft Office PowerPoint</Application>
  <PresentationFormat>Panorámica</PresentationFormat>
  <Paragraphs>129</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Calibri</vt:lpstr>
      <vt:lpstr>Century Gothic</vt:lpstr>
      <vt:lpstr>Wingdings</vt:lpstr>
      <vt:lpstr>Wingdings 3</vt:lpstr>
      <vt:lpstr>Ion</vt:lpstr>
      <vt:lpstr>Desafio seguros</vt:lpstr>
      <vt:lpstr>Desafío.</vt:lpstr>
      <vt:lpstr>Planteamiento metodológico </vt:lpstr>
      <vt:lpstr>Base entrenamiento - validación</vt:lpstr>
      <vt:lpstr>Information Value</vt:lpstr>
      <vt:lpstr>Binning variables del modelo.</vt:lpstr>
      <vt:lpstr>Binning variables del modelo.</vt:lpstr>
      <vt:lpstr>Distribución score.</vt:lpstr>
      <vt:lpstr>Performance del modelo</vt:lpstr>
      <vt:lpstr>Distribución del precio base</vt:lpstr>
      <vt:lpstr>Punto de corte</vt:lpstr>
      <vt:lpstr>Próximos Pasos</vt:lpstr>
    </vt:vector>
  </TitlesOfParts>
  <Company>Everis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Desafio seguros</dc:title>
  <dc:creator>Nicolas Rondan Flores</dc:creator>
  <cp:lastModifiedBy>Nicolas Rondan Flores</cp:lastModifiedBy>
  <cp:revision>7</cp:revision>
  <dcterms:created xsi:type="dcterms:W3CDTF">2019-06-24T19:42:54Z</dcterms:created>
  <dcterms:modified xsi:type="dcterms:W3CDTF">2019-06-24T21:15:28Z</dcterms:modified>
</cp:coreProperties>
</file>