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68" r:id="rId4"/>
    <p:sldId id="271" r:id="rId5"/>
    <p:sldId id="25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76" r:id="rId14"/>
    <p:sldId id="277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6C0F-FD1B-4CD7-B952-ED6EDFA08FA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E1E49-B46E-41D2-B297-6BE519A17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BB78-1385-4E89-A09A-A84B97A28B55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800A-10AB-42FE-A2C0-226C5106C93A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0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37AC-CDEC-47D9-803B-E2F0C09E9C5F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51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2FD7-E91A-40AA-BBE9-17D8301D699D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1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DF75-DA31-43F6-8D2E-5BB505C55D6C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79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E9F-8310-4352-A708-C93D2DAB5CB3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0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A55-81F9-48E6-92C3-856BEC01021C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4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5F2-F5B9-4193-ADAC-35DA49D083E4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D82-65DD-44DB-82D6-BEB4DD662E03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A67-8CDF-4D92-B008-CF5F18BE8305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1027-7D61-40D2-882E-B68AF3F1F630}" type="datetime1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2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B062-2C85-4CE5-8209-A223E4C4DBD9}" type="datetime1">
              <a:rPr lang="fr-FR" smtClean="0"/>
              <a:t>20/12/2023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9C2-0CFE-4D3A-8E34-D4281AFC5553}" type="datetime1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5CB8-0BAA-43A8-892C-97CB8FA4D5FC}" type="datetime1">
              <a:rPr lang="fr-FR" smtClean="0"/>
              <a:t>20/12/2023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9BD-F89F-4C69-8EA2-DD560D13547F}" type="datetime1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DD6D-7477-47B8-952C-6BD09B69A2AD}" type="datetime1">
              <a:rPr lang="fr-FR" smtClean="0"/>
              <a:t>20/12/2023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F6F2-1966-4DC8-8B88-FD51409DE00E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F044F-38BE-8DD1-9630-B030C9B53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671"/>
            <a:ext cx="9144000" cy="1795463"/>
          </a:xfrm>
        </p:spPr>
        <p:txBody>
          <a:bodyPr/>
          <a:lstStyle/>
          <a:p>
            <a:pPr algn="ctr"/>
            <a:r>
              <a:rPr lang="fr-FR" b="1" dirty="0" err="1">
                <a:latin typeface="+mn-lt"/>
              </a:rPr>
              <a:t>Detecting</a:t>
            </a:r>
            <a:r>
              <a:rPr lang="fr-FR" b="1" dirty="0">
                <a:latin typeface="+mn-lt"/>
              </a:rPr>
              <a:t> the </a:t>
            </a:r>
            <a:r>
              <a:rPr lang="fr-FR" b="1" dirty="0" err="1">
                <a:latin typeface="+mn-lt"/>
              </a:rPr>
              <a:t>level</a:t>
            </a:r>
            <a:r>
              <a:rPr lang="fr-FR" b="1" dirty="0">
                <a:latin typeface="+mn-lt"/>
              </a:rPr>
              <a:t> </a:t>
            </a:r>
            <a:r>
              <a:rPr lang="fr-FR" b="1" dirty="0" err="1">
                <a:latin typeface="+mn-lt"/>
              </a:rPr>
              <a:t>difficulty</a:t>
            </a:r>
            <a:r>
              <a:rPr lang="fr-FR" b="1" dirty="0">
                <a:latin typeface="+mn-lt"/>
              </a:rPr>
              <a:t> of French </a:t>
            </a:r>
            <a:r>
              <a:rPr lang="fr-FR" b="1" dirty="0" err="1">
                <a:latin typeface="+mn-lt"/>
              </a:rPr>
              <a:t>texts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EA8EA-2753-C0F0-0F5C-BAE7B08B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5411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Data Science and Machine Learning Project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HEC Lausanne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Team Neuchâtel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by Francisco </a:t>
            </a:r>
            <a:r>
              <a:rPr lang="fr-FR" dirty="0" err="1">
                <a:solidFill>
                  <a:schemeClr val="tx1"/>
                </a:solidFill>
              </a:rPr>
              <a:t>Díaz</a:t>
            </a:r>
            <a:r>
              <a:rPr lang="fr-FR" dirty="0">
                <a:solidFill>
                  <a:schemeClr val="tx1"/>
                </a:solidFill>
              </a:rPr>
              <a:t> and Nicolas Roques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E2E9C-CE54-A1F7-2ECF-C46CFC1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 descr="Une image contenant Rectangle, drapeau, rouge, conception&#10;&#10;Description générée automatiquement">
            <a:extLst>
              <a:ext uri="{FF2B5EF4-FFF2-40B4-BE49-F238E27FC236}">
                <a16:creationId xmlns:a16="http://schemas.microsoft.com/office/drawing/2014/main" id="{C42D227F-325E-41A2-5AAF-7F97068C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32" y="4291239"/>
            <a:ext cx="3600422" cy="2115248"/>
          </a:xfrm>
          <a:prstGeom prst="rect">
            <a:avLst/>
          </a:prstGeom>
        </p:spPr>
      </p:pic>
      <p:pic>
        <p:nvPicPr>
          <p:cNvPr id="10" name="Image 9" descr="Une image contenant nourriture, croissant, pain, Viennoiserie&#10;&#10;Description générée automatiquement">
            <a:extLst>
              <a:ext uri="{FF2B5EF4-FFF2-40B4-BE49-F238E27FC236}">
                <a16:creationId xmlns:a16="http://schemas.microsoft.com/office/drawing/2014/main" id="{72AACBE8-951B-BE49-FDED-82CF0D1C8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0" y="3631914"/>
            <a:ext cx="2592010" cy="2592010"/>
          </a:xfrm>
          <a:prstGeom prst="rect">
            <a:avLst/>
          </a:prstGeom>
        </p:spPr>
      </p:pic>
      <p:pic>
        <p:nvPicPr>
          <p:cNvPr id="8" name="Image 7" descr="Une image contenant ciel, bâtiment, plein air, tour&#10;&#10;Description générée automatiquement">
            <a:extLst>
              <a:ext uri="{FF2B5EF4-FFF2-40B4-BE49-F238E27FC236}">
                <a16:creationId xmlns:a16="http://schemas.microsoft.com/office/drawing/2014/main" id="{496BF5F9-3EB9-8D1C-BCBB-E0087CEDF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39" y="2749729"/>
            <a:ext cx="2592009" cy="38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>
                <a:effectLst/>
                <a:latin typeface="Söhne"/>
              </a:rPr>
              <a:t>Ridge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endParaRPr lang="fr-FR" sz="1900" i="0" dirty="0">
              <a:effectLst/>
              <a:latin typeface="Söhne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97977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0.4739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0.4752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0.4709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0.4740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237" y="2075893"/>
            <a:ext cx="4685835" cy="40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1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r>
              <a:rPr lang="fr-FR" sz="1900" i="0" dirty="0">
                <a:effectLst/>
                <a:latin typeface="Söhne"/>
              </a:rPr>
              <a:t>SVC (Support </a:t>
            </a:r>
            <a:r>
              <a:rPr lang="fr-FR" sz="1900" i="0" dirty="0" err="1">
                <a:effectLst/>
                <a:latin typeface="Söhne"/>
              </a:rPr>
              <a:t>Vector</a:t>
            </a:r>
            <a:r>
              <a:rPr lang="fr-FR" sz="1900" i="0" dirty="0">
                <a:effectLst/>
                <a:latin typeface="Söhne"/>
              </a:rPr>
              <a:t> Classifier)</a:t>
            </a:r>
          </a:p>
          <a:p>
            <a:pPr algn="l"/>
            <a:endParaRPr lang="fr-FR" sz="1900" i="0" dirty="0">
              <a:effectLst/>
              <a:latin typeface="Söhne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10717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0.5038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0.5054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0.5035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0.5062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237" y="2109478"/>
            <a:ext cx="4685835" cy="39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22454" cy="1320800"/>
          </a:xfrm>
        </p:spPr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r>
              <a:rPr lang="fr-FR" sz="1900" i="0" dirty="0" err="1">
                <a:effectLst/>
                <a:latin typeface="Söhne"/>
              </a:rPr>
              <a:t>CamemBERT</a:t>
            </a:r>
            <a:endParaRPr lang="fr-FR" sz="1900" i="0" dirty="0">
              <a:effectLst/>
              <a:latin typeface="Söhne"/>
            </a:endParaRPr>
          </a:p>
          <a:p>
            <a:pPr algn="l"/>
            <a:endParaRPr lang="fr-FR" sz="1900" i="0" dirty="0">
              <a:effectLst/>
              <a:latin typeface="Söhne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59897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0.6079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0.5875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0.5941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0.5883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916343"/>
            <a:ext cx="5023913" cy="40398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8D7D22-EA45-87B0-9DE6-4F3024756308}"/>
              </a:ext>
            </a:extLst>
          </p:cNvPr>
          <p:cNvSpPr txBox="1"/>
          <p:nvPr/>
        </p:nvSpPr>
        <p:spPr>
          <a:xfrm>
            <a:off x="6325214" y="2534033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Best </a:t>
            </a:r>
            <a:r>
              <a:rPr lang="fr-FR" dirty="0" err="1"/>
              <a:t>performing</a:t>
            </a:r>
            <a:r>
              <a:rPr lang="fr-FR" dirty="0"/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280570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0CD8-9E2C-282E-FCA9-445C95B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BAD06-2966-C704-DFE8-D75171A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828D011-85E9-77DC-F9DB-D49680E7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73598"/>
              </p:ext>
            </p:extLst>
          </p:nvPr>
        </p:nvGraphicFramePr>
        <p:xfrm>
          <a:off x="804038" y="1555835"/>
          <a:ext cx="8596310" cy="2098360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216242525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1152883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86175184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63775397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33551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Logistic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regression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kNN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Decision Tree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Random Forests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89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0.4645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0.4021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0.3066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0.4303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472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0.4677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0.3194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0.4202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546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0.4640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0.3029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0.3033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0.4074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96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0.4667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0.3198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0.4177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67229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27E5E64-560A-97CC-ACE0-F43A9140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58118"/>
              </p:ext>
            </p:extLst>
          </p:nvPr>
        </p:nvGraphicFramePr>
        <p:xfrm>
          <a:off x="804038" y="3884384"/>
          <a:ext cx="8596310" cy="2647000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411108495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949541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26783104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42800502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33597702"/>
                    </a:ext>
                  </a:extLst>
                </a:gridCol>
              </a:tblGrid>
              <a:tr h="1176337">
                <a:tc>
                  <a:txBody>
                    <a:bodyPr/>
                    <a:lstStyle/>
                    <a:p>
                      <a:pPr fontAlgn="t"/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Logistic regression with data cleaning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Ridge regression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Word embedding with SVC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CamemBERT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1842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Precision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0.4418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0.4739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0.5038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0.6079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457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Recall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0.4396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0.4752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0.5054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0.5875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6027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 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0.4360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0.4709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0.5035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0.5941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9034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Accuracy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0.4385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0.4740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0.5062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0.5883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2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9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9DF52-CEFA-01E6-A81D-F96D20E1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93C384-1AB3-3607-04D4-2805975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368B1F-0B0D-A968-4196-9133F30D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dirty="0">
                <a:effectLst/>
                <a:latin typeface="Söhne"/>
              </a:rPr>
              <a:t>TF-IDF </a:t>
            </a:r>
            <a:r>
              <a:rPr lang="fr-FR" i="0" dirty="0" err="1">
                <a:effectLst/>
                <a:latin typeface="Söhne"/>
              </a:rPr>
              <a:t>Vectorization</a:t>
            </a:r>
            <a:endParaRPr lang="fr-FR" i="0" dirty="0">
              <a:effectLst/>
              <a:latin typeface="Söhne"/>
            </a:endParaRPr>
          </a:p>
          <a:p>
            <a:r>
              <a:rPr lang="fr-FR" dirty="0">
                <a:latin typeface="Söhne"/>
              </a:rPr>
              <a:t>Pipeline</a:t>
            </a:r>
            <a:endParaRPr lang="fr-FR" i="0" dirty="0">
              <a:effectLst/>
              <a:latin typeface="Söhne"/>
            </a:endParaRPr>
          </a:p>
          <a:p>
            <a:r>
              <a:rPr lang="fr-FR" i="0" dirty="0">
                <a:effectLst/>
                <a:latin typeface="Söhne"/>
              </a:rPr>
              <a:t>Word </a:t>
            </a:r>
            <a:r>
              <a:rPr lang="fr-FR" i="0" dirty="0" err="1">
                <a:effectLst/>
                <a:latin typeface="Söhne"/>
              </a:rPr>
              <a:t>Embeddings</a:t>
            </a:r>
            <a:endParaRPr lang="fr-FR" i="0" dirty="0">
              <a:effectLst/>
              <a:latin typeface="Söhne"/>
            </a:endParaRPr>
          </a:p>
          <a:p>
            <a:endParaRPr lang="fr-FR" b="1" i="0" dirty="0">
              <a:effectLst/>
              <a:latin typeface="Söhne"/>
            </a:endParaRPr>
          </a:p>
          <a:p>
            <a:endParaRPr lang="fr-FR" b="1" i="0" dirty="0">
              <a:effectLst/>
              <a:latin typeface="Söhne"/>
            </a:endParaRPr>
          </a:p>
          <a:p>
            <a:endParaRPr lang="fr-FR" dirty="0"/>
          </a:p>
        </p:txBody>
      </p:sp>
      <p:pic>
        <p:nvPicPr>
          <p:cNvPr id="5" name="Image 4" descr="Une image contenant diagramme, ligne, texte&#10;&#10;Description générée automatiquement">
            <a:extLst>
              <a:ext uri="{FF2B5EF4-FFF2-40B4-BE49-F238E27FC236}">
                <a16:creationId xmlns:a16="http://schemas.microsoft.com/office/drawing/2014/main" id="{026F7A5C-38C2-3C62-EC2E-8384A016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00" y="3874073"/>
            <a:ext cx="7367671" cy="2853298"/>
          </a:xfrm>
          <a:prstGeom prst="rect">
            <a:avLst/>
          </a:prstGeom>
        </p:spPr>
      </p:pic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8904399-B0F2-561A-0CBF-5441A729F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78" y="449022"/>
            <a:ext cx="4667327" cy="36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A4709-DBCD-D500-3733-001AC30B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71591" cy="1320800"/>
          </a:xfrm>
        </p:spPr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FBA10-9CA7-36BA-C58E-C8BB46D2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App for Analyzing French Text Difficulty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0" dirty="0">
                <a:effectLst/>
                <a:latin typeface="+mj-lt"/>
              </a:rPr>
              <a:t>Purpose of the App</a:t>
            </a:r>
          </a:p>
          <a:p>
            <a:r>
              <a:rPr lang="en-US" i="0" dirty="0">
                <a:effectLst/>
                <a:latin typeface="+mj-lt"/>
              </a:rPr>
              <a:t>Target Audience</a:t>
            </a:r>
          </a:p>
          <a:p>
            <a:r>
              <a:rPr lang="en-US" i="0" dirty="0">
                <a:effectLst/>
                <a:latin typeface="+mj-lt"/>
              </a:rPr>
              <a:t>Key Features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F14B49-B448-68CE-0B02-2AE2E7A3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FC4577A0-E956-8CFB-6A75-450B75C3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66" y="2965043"/>
            <a:ext cx="4348066" cy="22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9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C4CB6-CFDE-D79E-621C-E2D8DF63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95" y="2768600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/>
              <a:t>Thank</a:t>
            </a:r>
            <a:r>
              <a:rPr lang="fr-FR" sz="5400" dirty="0"/>
              <a:t> </a:t>
            </a:r>
            <a:r>
              <a:rPr lang="fr-FR" sz="5400" dirty="0" err="1"/>
              <a:t>you</a:t>
            </a:r>
            <a:r>
              <a:rPr lang="fr-FR" sz="5400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FFD39-80D0-DF7A-AAB2-967FF4BB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D6B18-2375-EF66-4AC2-BF2CF80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3D2DA-32B1-AEAE-8402-CDD6921B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429"/>
            <a:ext cx="8596668" cy="3880773"/>
          </a:xfrm>
        </p:spPr>
        <p:txBody>
          <a:bodyPr/>
          <a:lstStyle/>
          <a:p>
            <a:r>
              <a:rPr lang="fr-FR" dirty="0" err="1"/>
              <a:t>Problematic</a:t>
            </a:r>
            <a:endParaRPr lang="fr-FR" dirty="0"/>
          </a:p>
          <a:p>
            <a:r>
              <a:rPr lang="fr-FR" dirty="0"/>
              <a:t>Applications</a:t>
            </a:r>
          </a:p>
          <a:p>
            <a:r>
              <a:rPr lang="en-US" dirty="0"/>
              <a:t>Outline what the project covers</a:t>
            </a:r>
          </a:p>
          <a:p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application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30750-D307-5249-38FE-E134BDDC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0F8358F-903D-0172-12CB-CD926A8C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9"/>
          <a:stretch/>
        </p:blipFill>
        <p:spPr>
          <a:xfrm>
            <a:off x="5940998" y="3864987"/>
            <a:ext cx="5374433" cy="2384250"/>
          </a:xfrm>
          <a:prstGeom prst="rect">
            <a:avLst/>
          </a:prstGeom>
        </p:spPr>
      </p:pic>
      <p:pic>
        <p:nvPicPr>
          <p:cNvPr id="8" name="Image 7" descr="Une image contenant texte, chaussures, habits, dessin humoristique&#10;&#10;Description générée automatiquement">
            <a:extLst>
              <a:ext uri="{FF2B5EF4-FFF2-40B4-BE49-F238E27FC236}">
                <a16:creationId xmlns:a16="http://schemas.microsoft.com/office/drawing/2014/main" id="{8F9FC368-06BC-FEC1-FD7C-907E7B69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9" y="3576856"/>
            <a:ext cx="4441880" cy="29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E1FD-0E13-783C-20F7-6C980BE2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02064-D5E1-AC30-6199-5864A46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EED81FD2-C8FE-A8D6-7E1D-E81FAE9B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2010505"/>
            <a:ext cx="1842603" cy="71166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A16DA19-26C8-577C-3EB7-D5EC5B86AD98}"/>
              </a:ext>
            </a:extLst>
          </p:cNvPr>
          <p:cNvSpPr txBox="1"/>
          <p:nvPr/>
        </p:nvSpPr>
        <p:spPr>
          <a:xfrm>
            <a:off x="979715" y="2659284"/>
            <a:ext cx="54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Competition</a:t>
            </a:r>
            <a:r>
              <a:rPr lang="fr-FR" dirty="0"/>
              <a:t> </a:t>
            </a:r>
          </a:p>
          <a:p>
            <a:r>
              <a:rPr lang="fr-FR" dirty="0"/>
              <a:t>« </a:t>
            </a:r>
            <a:r>
              <a:rPr lang="en-US" dirty="0"/>
              <a:t>Detecting the difficulty level of French texts</a:t>
            </a:r>
            <a:r>
              <a:rPr lang="fr-FR" dirty="0"/>
              <a:t> »</a:t>
            </a:r>
          </a:p>
        </p:txBody>
      </p:sp>
      <p:pic>
        <p:nvPicPr>
          <p:cNvPr id="18" name="Image 17" descr="Une image contenant capture d’écran, cercle, Graphique&#10;&#10;Description générée automatiquement">
            <a:extLst>
              <a:ext uri="{FF2B5EF4-FFF2-40B4-BE49-F238E27FC236}">
                <a16:creationId xmlns:a16="http://schemas.microsoft.com/office/drawing/2014/main" id="{53F182CA-E583-0F3D-B119-B0ED33210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0" y="2972918"/>
            <a:ext cx="6407581" cy="401571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6932CD-A26E-CD7B-89D2-CD133800F3DD}"/>
              </a:ext>
            </a:extLst>
          </p:cNvPr>
          <p:cNvSpPr txBox="1"/>
          <p:nvPr/>
        </p:nvSpPr>
        <p:spPr>
          <a:xfrm>
            <a:off x="3517922" y="3335693"/>
            <a:ext cx="168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Training 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D61E98-EB18-1918-CCEF-41EDB2B6085B}"/>
              </a:ext>
            </a:extLst>
          </p:cNvPr>
          <p:cNvSpPr txBox="1"/>
          <p:nvPr/>
        </p:nvSpPr>
        <p:spPr>
          <a:xfrm>
            <a:off x="6550090" y="5225142"/>
            <a:ext cx="20875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Machine Learning Model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96539E-8A5C-C54C-D5AA-FE69AA8F01A7}"/>
              </a:ext>
            </a:extLst>
          </p:cNvPr>
          <p:cNvSpPr txBox="1"/>
          <p:nvPr/>
        </p:nvSpPr>
        <p:spPr>
          <a:xfrm>
            <a:off x="550505" y="5160632"/>
            <a:ext cx="16516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 err="1"/>
              <a:t>Predictions</a:t>
            </a:r>
            <a:r>
              <a:rPr lang="fr-FR" dirty="0"/>
              <a:t> on </a:t>
            </a:r>
            <a:r>
              <a:rPr lang="fr-FR" dirty="0" err="1"/>
              <a:t>unlabelled</a:t>
            </a:r>
            <a:r>
              <a:rPr lang="fr-FR" dirty="0"/>
              <a:t> test data</a:t>
            </a:r>
          </a:p>
        </p:txBody>
      </p:sp>
    </p:spTree>
    <p:extLst>
      <p:ext uri="{BB962C8B-B14F-4D97-AF65-F5344CB8AC3E}">
        <p14:creationId xmlns:p14="http://schemas.microsoft.com/office/powerpoint/2010/main" val="16646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658C-F633-AFFF-B975-089DBCC8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Söhne"/>
              </a:rPr>
              <a:t>Model Exploration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6F9E9-DCEB-FAF6-7982-748CCC34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Models</a:t>
            </a:r>
            <a:r>
              <a:rPr lang="fr-FR" sz="2000" dirty="0"/>
              <a:t> </a:t>
            </a:r>
            <a:r>
              <a:rPr lang="fr-FR" sz="2000" dirty="0" err="1"/>
              <a:t>Tested</a:t>
            </a:r>
            <a:endParaRPr lang="fr-FR" sz="2000" dirty="0"/>
          </a:p>
          <a:p>
            <a:r>
              <a:rPr lang="fr-FR" sz="2000" dirty="0" err="1"/>
              <a:t>Comparison</a:t>
            </a:r>
            <a:r>
              <a:rPr lang="fr-FR" sz="2000" dirty="0"/>
              <a:t> </a:t>
            </a:r>
            <a:r>
              <a:rPr lang="fr-FR" sz="2000" dirty="0" err="1"/>
              <a:t>Criteria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81E78-37CE-C79C-C43C-4104FB53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9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 err="1">
                <a:effectLst/>
                <a:latin typeface="Söhne"/>
              </a:rPr>
              <a:t>Logistic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endParaRPr lang="fr-FR" sz="1900" i="0" dirty="0">
              <a:effectLst/>
              <a:latin typeface="Söhne"/>
            </a:endParaRPr>
          </a:p>
          <a:p>
            <a:pPr marL="0" indent="0" algn="l">
              <a:buNone/>
            </a:pP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16270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0.4645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0.4677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0.4640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0.4667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90" y="2007002"/>
            <a:ext cx="4846330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3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 err="1">
                <a:effectLst/>
                <a:latin typeface="Söhne"/>
              </a:rPr>
              <a:t>Logistic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with</a:t>
            </a:r>
            <a:r>
              <a:rPr lang="fr-FR" sz="1900" i="0" dirty="0">
                <a:effectLst/>
                <a:latin typeface="Söhne"/>
              </a:rPr>
              <a:t> data </a:t>
            </a:r>
            <a:r>
              <a:rPr lang="fr-FR" sz="1900" i="0" dirty="0" err="1">
                <a:effectLst/>
                <a:latin typeface="Söhne"/>
              </a:rPr>
              <a:t>cleaning</a:t>
            </a:r>
            <a:endParaRPr lang="fr-FR" sz="1900" i="0" dirty="0">
              <a:effectLst/>
              <a:latin typeface="Söhne"/>
            </a:endParaRPr>
          </a:p>
          <a:p>
            <a:pPr marL="0" indent="0" algn="l">
              <a:buNone/>
            </a:pP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13916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0.4418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0.4396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0.4360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0.4385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90" y="2007002"/>
            <a:ext cx="4846330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>
                <a:effectLst/>
                <a:latin typeface="Söhne"/>
              </a:rPr>
              <a:t>k-</a:t>
            </a:r>
            <a:r>
              <a:rPr lang="fr-FR" sz="1900" i="0" dirty="0" err="1">
                <a:effectLst/>
                <a:latin typeface="Söhne"/>
              </a:rPr>
              <a:t>Nearest</a:t>
            </a:r>
            <a:r>
              <a:rPr lang="fr-FR" sz="1900" i="0" dirty="0">
                <a:effectLst/>
                <a:latin typeface="Söhne"/>
              </a:rPr>
              <a:t> Neighbors (</a:t>
            </a:r>
            <a:r>
              <a:rPr lang="fr-FR" sz="1900" i="0" dirty="0" err="1">
                <a:effectLst/>
                <a:latin typeface="Söhne"/>
              </a:rPr>
              <a:t>kNN</a:t>
            </a:r>
            <a:r>
              <a:rPr lang="fr-FR" sz="1900" i="0" dirty="0">
                <a:effectLst/>
                <a:latin typeface="Söhne"/>
              </a:rPr>
              <a:t>)</a:t>
            </a: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02078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0.4021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0.3194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0.3029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0.3198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90" y="2041737"/>
            <a:ext cx="4846330" cy="40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 err="1">
                <a:effectLst/>
                <a:latin typeface="Söhne"/>
              </a:rPr>
              <a:t>Decision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Tree</a:t>
            </a: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89445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0.3066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0.3060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0.3033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0.3063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451" y="2041737"/>
            <a:ext cx="4765407" cy="40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11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fr-FR" sz="1900" i="0" dirty="0" err="1">
                <a:effectLst/>
                <a:latin typeface="Söhne"/>
              </a:rPr>
              <a:t>Random</a:t>
            </a:r>
            <a:r>
              <a:rPr lang="fr-FR" sz="1900" i="0" dirty="0">
                <a:effectLst/>
                <a:latin typeface="Söhne"/>
              </a:rPr>
              <a:t> Forest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941C841-0250-251F-DA5C-7FB37B45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39713"/>
              </p:ext>
            </p:extLst>
          </p:nvPr>
        </p:nvGraphicFramePr>
        <p:xfrm>
          <a:off x="6013134" y="3206650"/>
          <a:ext cx="3438524" cy="1459232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393173763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334121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Precision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0.4303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20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Recall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0.4202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530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F1-score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0.4074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251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Accuracy</a:t>
                      </a:r>
                      <a:endParaRPr lang="fr-FR" sz="1800" dirty="0">
                        <a:effectLst/>
                      </a:endParaRP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0.4177</a:t>
                      </a:r>
                    </a:p>
                  </a:txBody>
                  <a:tcPr marL="90487" marR="90487" marT="45244" marB="45244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6206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2362911-816D-3110-7A33-E150CA58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451" y="2075893"/>
            <a:ext cx="4765407" cy="40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3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6256</TotalTime>
  <Words>299</Words>
  <Application>Microsoft Office PowerPoint</Application>
  <PresentationFormat>Grand écran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Söhne</vt:lpstr>
      <vt:lpstr>Trebuchet MS</vt:lpstr>
      <vt:lpstr>Wingdings 3</vt:lpstr>
      <vt:lpstr>Facette</vt:lpstr>
      <vt:lpstr>Detecting the level difficulty of French texts</vt:lpstr>
      <vt:lpstr>Summary</vt:lpstr>
      <vt:lpstr>Data overview</vt:lpstr>
      <vt:lpstr>Model Exploration</vt:lpstr>
      <vt:lpstr>Models’ presentation</vt:lpstr>
      <vt:lpstr>Models’ presentation</vt:lpstr>
      <vt:lpstr>Models’ presentation</vt:lpstr>
      <vt:lpstr>Models’ presentation</vt:lpstr>
      <vt:lpstr>Models’ presentation</vt:lpstr>
      <vt:lpstr>Models’ presentation</vt:lpstr>
      <vt:lpstr>Models’ presentation</vt:lpstr>
      <vt:lpstr>Models’ presentation</vt:lpstr>
      <vt:lpstr>Evaluation metrics summary</vt:lpstr>
      <vt:lpstr>Some features used</vt:lpstr>
      <vt:lpstr>Presentation of our Streamlit application</vt:lpstr>
      <vt:lpstr>Thank you!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the level difficulty of French texts</dc:title>
  <dc:creator>Nicolas Roques</dc:creator>
  <cp:lastModifiedBy>Nicolas Roques</cp:lastModifiedBy>
  <cp:revision>3</cp:revision>
  <dcterms:created xsi:type="dcterms:W3CDTF">2023-12-14T01:55:18Z</dcterms:created>
  <dcterms:modified xsi:type="dcterms:W3CDTF">2023-12-20T15:50:52Z</dcterms:modified>
</cp:coreProperties>
</file>