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jpg"/><Relationship Id="rId3" Type="http://schemas.openxmlformats.org/officeDocument/2006/relationships/image" Target="../media/image16.jpg"/><Relationship Id="rId6" Type="http://schemas.openxmlformats.org/officeDocument/2006/relationships/image" Target="../media/image08.jpg"/><Relationship Id="rId5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0.png"/><Relationship Id="rId6" Type="http://schemas.openxmlformats.org/officeDocument/2006/relationships/image" Target="../media/image18.png"/><Relationship Id="rId5" Type="http://schemas.openxmlformats.org/officeDocument/2006/relationships/image" Target="../media/image02.png"/><Relationship Id="rId8" Type="http://schemas.openxmlformats.org/officeDocument/2006/relationships/image" Target="../media/image03.png"/><Relationship Id="rId7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1143000" y="1602789"/>
            <a:ext cx="6858000" cy="16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2400" u="none" cap="none" strike="noStrike">
                <a:solidFill>
                  <a:srgbClr val="FFFFFF"/>
                </a:solidFill>
              </a:rPr>
              <a:t>Perancangan Sistem Rekomendasi E-Commerce Penjualan Produk Makanan dan Minuman Dengan Mempertimbangkan Kondisi Kesehatan dan Larangan Konsumsi Makanan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1021125" y="3554728"/>
            <a:ext cx="6858000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Nicolas Novian Ruslim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18211031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291499" y="365550"/>
            <a:ext cx="6147299" cy="5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SEMINAR TUGAS AKHIR 1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54600" y="4329550"/>
            <a:ext cx="32534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600" u="none" cap="none" strike="noStrike">
                <a:solidFill>
                  <a:schemeClr val="dk1"/>
                </a:solidFill>
              </a:rPr>
              <a:t>Pembimbing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600" u="none" cap="none" strike="noStrike">
                <a:solidFill>
                  <a:schemeClr val="dk1"/>
                </a:solidFill>
              </a:rPr>
              <a:t>Dr. Ir. Arry Akhmad Arman, M.T.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083050" y="4329550"/>
            <a:ext cx="2890799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600" u="none" cap="none" strike="noStrike">
                <a:solidFill>
                  <a:schemeClr val="dk1"/>
                </a:solidFill>
              </a:rPr>
              <a:t>Penguji 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id" sz="1600">
                <a:solidFill>
                  <a:schemeClr val="dk1"/>
                </a:solidFill>
              </a:rPr>
              <a:t>Dicky Prima Satya, S.T., M.T.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E-Commerce dan Permasalahan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606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Aktivitas bisnis/komersial memanfaatkan perangkat elektronik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1943525"/>
            <a:ext cx="69383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2100">
                <a:solidFill>
                  <a:schemeClr val="dk1"/>
                </a:solidFill>
              </a:rPr>
              <a:t>Permasalahan :</a:t>
            </a:r>
          </a:p>
          <a:p>
            <a:pPr indent="-361950" lvl="0" marL="4572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id" sz="2100">
                <a:solidFill>
                  <a:schemeClr val="dk1"/>
                </a:solidFill>
              </a:rPr>
              <a:t>Biaya  pengiriman  yang  dirasa  memberatkan</a:t>
            </a:r>
          </a:p>
          <a:p>
            <a:pPr indent="-361950" lvl="0" marL="4572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id" sz="2100">
                <a:solidFill>
                  <a:schemeClr val="dk1"/>
                </a:solidFill>
              </a:rPr>
              <a:t>Kepercayaan  antara pembeli dan penjual</a:t>
            </a:r>
          </a:p>
          <a:p>
            <a:pPr indent="-361950" lvl="0" marL="4572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id" sz="2100">
                <a:solidFill>
                  <a:schemeClr val="dk1"/>
                </a:solidFill>
              </a:rPr>
              <a:t>Keamanan transaksi yang dilakukan</a:t>
            </a:r>
          </a:p>
          <a:p>
            <a:pPr indent="-361950" lvl="0" marL="4572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id" sz="2100">
                <a:solidFill>
                  <a:schemeClr val="dk1"/>
                </a:solidFill>
              </a:rPr>
              <a:t>Layanan  yang kurang  personal</a:t>
            </a:r>
          </a:p>
          <a:p>
            <a:pPr indent="-361950" lvl="0" marL="4572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id" sz="2100">
                <a:solidFill>
                  <a:schemeClr val="dk1"/>
                </a:solidFill>
              </a:rPr>
              <a:t>Terlalu banyak pilihan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Sistem Rekomendasi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suatu alat dan teknik yang menyediakan saran terkait suatu hal untuk dapat dimanfaatkan oleh user</a:t>
            </a:r>
            <a:r>
              <a:rPr b="0" baseline="0" i="0" lang="id" sz="1100" u="none" cap="none" strike="noStrike">
                <a:solidFill>
                  <a:schemeClr val="dk1"/>
                </a:solidFill>
              </a:rPr>
              <a:t>[6]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57200" y="4619225"/>
            <a:ext cx="79979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Sarwar, B., Riedl, J. 2001. “</a:t>
            </a:r>
            <a:r>
              <a:rPr b="0" baseline="0" i="1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Item-based Collaborative Filtering Recommendation Algorithms</a:t>
            </a: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Ricci, Francesco, et al. 2011. “</a:t>
            </a:r>
            <a:r>
              <a:rPr b="0" baseline="0" i="1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Recommender System Handbook</a:t>
            </a: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New York: Springer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57200" y="2108000"/>
            <a:ext cx="69383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2100">
                <a:solidFill>
                  <a:schemeClr val="dk1"/>
                </a:solidFill>
              </a:rPr>
              <a:t>Tantangan </a:t>
            </a:r>
            <a:r>
              <a:rPr lang="id" sz="1100">
                <a:solidFill>
                  <a:schemeClr val="dk1"/>
                </a:solidFill>
              </a:rPr>
              <a:t>[5]</a:t>
            </a:r>
            <a:r>
              <a:rPr lang="id" sz="2100">
                <a:solidFill>
                  <a:schemeClr val="dk1"/>
                </a:solidFill>
              </a:rPr>
              <a:t>:</a:t>
            </a:r>
          </a:p>
          <a:p>
            <a:pPr indent="-171450" lvl="0" marL="1778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</a:rPr>
              <a:t>Kualitas rekomendasi</a:t>
            </a:r>
          </a:p>
          <a:p>
            <a:pPr indent="-171450" lvl="0" marL="1778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</a:rPr>
              <a:t>Menghasilkan rekomendasi untuk banyak data pengguna dan produk</a:t>
            </a:r>
          </a:p>
          <a:p>
            <a:pPr indent="-171450" lvl="0" marL="177800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</a:rPr>
              <a:t>Cakupan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5"/>
            <a:ext cx="8534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Algoritma Item-based Collaborative Filtering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Digunakan oleh Amazon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Membandingkan pembelian dan rating yang dilakukan pengguna dengan item yang serupa, kemudian dijadikan daftar rekomendasi</a:t>
            </a:r>
            <a:r>
              <a:rPr b="0" baseline="0" i="0" lang="id" sz="1100" u="none" cap="none" strike="noStrike">
                <a:solidFill>
                  <a:schemeClr val="dk1"/>
                </a:solidFill>
              </a:rPr>
              <a:t>[7]</a:t>
            </a:r>
            <a:r>
              <a:rPr b="0" baseline="0" i="0" lang="id" sz="2100" u="none" cap="none" strike="noStrike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28650" y="4632725"/>
            <a:ext cx="78900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Linden, G., Smith, B., &amp; York, J. 2003. “</a:t>
            </a:r>
            <a:r>
              <a:rPr b="0" baseline="0" i="1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Recommendations – Item-to-Item Collaborative Filtering</a:t>
            </a: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5"/>
            <a:ext cx="85610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Algoritma Item-based Collaborative Filtering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   For each item in product catalog, I1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	For each customer C who purchased I1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		For each item I2 purchased by customer C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			Record that a customer purchased I1 and I2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	For each item I2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		Compute the similarity between I1 and I2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100" u="none" cap="none" strike="noStrike">
              <a:solidFill>
                <a:schemeClr val="dk1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81000" y="4695150"/>
            <a:ext cx="77820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Linden, G., Smith, B., &amp; York, J. 2003. “</a:t>
            </a:r>
            <a:r>
              <a:rPr b="0" baseline="0" i="1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Recommendations – Item-to-Item Collaborative Filtering</a:t>
            </a: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Algoritma Item-based Collaborative Filtering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361" y="1498154"/>
            <a:ext cx="5016299" cy="22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5071" y="3755533"/>
            <a:ext cx="3904499" cy="1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Usability Testing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Usable  adalah kondisi dimana orang yang menggunakan produk tersebut tidak kebingungan dalam menggunakannya.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55825"/>
            <a:ext cx="42672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941200" y="2383675"/>
            <a:ext cx="40595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1800">
                <a:solidFill>
                  <a:schemeClr val="dk1"/>
                </a:solidFill>
              </a:rPr>
              <a:t>Pengetesan dilakukan dengan meminta beberapa orang mencoba menggunakan sistem yang dibuat dan melihat perilaku mereka saat menggunakan sistem tersebut.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377225" y="1875175"/>
            <a:ext cx="40916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Metodologi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Metodologi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52400" lvl="0" marL="1778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Studi literatur</a:t>
            </a:r>
          </a:p>
          <a:p>
            <a:pPr indent="-247650" lvl="1" marL="74295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/>
              <a:t>A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lgoritma</a:t>
            </a:r>
          </a:p>
          <a:p>
            <a:pPr indent="-247650" lvl="1" marL="74295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/>
              <a:t>I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nformasi kesehatan terkait penyakit tertentu.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97500" y="2167050"/>
            <a:ext cx="69383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52400" lvl="0" marL="17780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>
                <a:solidFill>
                  <a:schemeClr val="dk1"/>
                </a:solidFill>
              </a:rPr>
              <a:t>Survei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Pola konsumsi masyarakat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Keakuratan dari rekomendasi yang diberikan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00900" y="3389000"/>
            <a:ext cx="69383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52400" lvl="0" marL="17780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>
                <a:solidFill>
                  <a:schemeClr val="dk1"/>
                </a:solidFill>
              </a:rPr>
              <a:t>Analisis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Data dibutuhkan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Potensi sistem rekomendasi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Metode evaluasi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Metodologi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52400" lvl="0" marL="177800" marR="0" rtl="0" algn="l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Perancangan sistem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05925" y="1794750"/>
            <a:ext cx="69383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52400" lvl="0" marL="17780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>
                <a:solidFill>
                  <a:schemeClr val="dk1"/>
                </a:solidFill>
              </a:rPr>
              <a:t>Evaluasi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Mean Absolute Error (MAE)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Usability testing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Wawancara</a:t>
            </a:r>
          </a:p>
          <a:p>
            <a:pPr indent="-247650" lvl="1" marL="7429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>
                <a:solidFill>
                  <a:schemeClr val="dk1"/>
                </a:solidFill>
              </a:rPr>
              <a:t>Kuesioner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Analisis Kebutuhan &amp; Solusi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2128150" y="1903200"/>
            <a:ext cx="52035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Pendahuluan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Deskripsi Sistem E-Commerce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363725"/>
            <a:ext cx="3300899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Menjual produk buah, sayur dan umbi, daging, telur, makanan dan minuman.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Menampilkan resep-resep makanan </a:t>
            </a:r>
          </a:p>
          <a:p>
            <a:pPr lvl="0" marR="0" rtl="0" algn="l">
              <a:lnSpc>
                <a:spcPct val="90000"/>
              </a:lnSpc>
              <a:spcBef>
                <a:spcPts val="800"/>
              </a:spcBef>
              <a:buNone/>
            </a:pPr>
            <a:r>
              <a:t/>
            </a:r>
            <a:endParaRPr sz="1800"/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Setelah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 informasi resep terdapat pilihan membeli bahan resep tersebut.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100" y="1513724"/>
            <a:ext cx="2564025" cy="142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800" y="3228824"/>
            <a:ext cx="2564024" cy="128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048" y="3131166"/>
            <a:ext cx="2564024" cy="147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112" y="1459945"/>
            <a:ext cx="2655900" cy="15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Analisis Kondisi Konsumen E-Commerce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Target konsumen berusia 16-35 tahun.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Survei dilakukan pada 100 responden.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Kesadaran dalam konsumsi makanan sehat rendah 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47% menyadari pola konsumsi mereka tidak baik bagi kesehatan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23% menyatakan tidak tahu apakah pola konsumsi mereka baik atau tidak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Internet menjadi sumber informasi utama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80% menyatakan mengakses informasi mengenai produk yang sebaiknya/dilarang dikonsumsi melalui internet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Kebutuhan Fungsional (1/2)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menghilangkan produk-produk yang dilarang untuk dikonsumsi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memunculkan produk yang dilarang untuk dikonsumsi atas pilihan pelanggan.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memberi rekomendasi dengan memperhatikan produk yang sebaiknya dikonsumsi oleh pelanggan untuk pengobatan penyakit tertentu.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memberi rekomendasi produk-produk yang aman dikonsumsi serta dinilai serupa dengan produk yang disukai atau sedang dilihat oleh pelanggan tersebut.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Kebutuhan Fungsional (2/2)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memberikan informasi resep makanan yang baik dikonsumsi untuk pengobatan penyakit tertentu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menghilangkan resep makanan yang tidak aman untuk dikonsumsi oleh pengguna berdasarkan komposisi makanan dari resep tersebut.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memunculkan resep makanan yang tidak aman dikonsumsi atas pilihan yang dilakukan oleh pelanggan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Mampu memberikan rekomendasi resep makanan yang aman dikonsumsi dan dinilai serupa dengan resep yang disukai atau sedang dilihat oleh pelanggan tersebut.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Kebutuhan Non-Fungsional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Proses pemberian rekomendasi tidak berpengaruh signifikan terhadap kecepatan memunculkan halaman website kepada pelanggan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Tata letak rekomendasi mudah ditemukan 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Rekomendasi yang diberikan dinilai berguna dan bagus oleh pelanggan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Rekomendasi yang diberikan tidak mengalihkan pelanggan dari tujuannya semula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Daftar Pustaka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03200" lvl="0" marL="2032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[1] Sigel, Jerrold.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Define e-Commerce!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”. www.umsl.edu/~siegelj/Course5890/definitions.html. Diakses pada 20 Desember 2014.</a:t>
            </a:r>
          </a:p>
          <a:p>
            <a:pPr indent="-203200" lvl="0" marL="203200" marR="0" rtl="0" algn="l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[2] Shim, S., Pendyala, V., Sundaram, M., &amp; Gao, J. 2000.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Business-to-Business e-Commerce Frameworks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”.</a:t>
            </a:r>
          </a:p>
          <a:p>
            <a:pPr indent="-203200" lvl="0" marL="203200" marR="0" rtl="0" algn="l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[3] Janssen, D.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Digital Commerce (D-Commerce)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”. http://www.techopedia.com/definition/23336/digital-commerce-d-commerce. Diakses pada 20 Desember 2014.</a:t>
            </a:r>
          </a:p>
          <a:p>
            <a:pPr indent="-203200" lvl="0" marL="203200" marR="0" rtl="0" algn="l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[4] Rouse, M.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M-Commerce (Mobile Commerce)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”. http://searchmobilecomputing.techtarget.com/definition/m-commerce. Diakses pada 20 Desember 2014.</a:t>
            </a:r>
          </a:p>
          <a:p>
            <a:pPr indent="-203200" lvl="0" marL="203200" marR="0" rtl="0" algn="l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[5] Sarwar, B., Riedl, J. 2001.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Item-based Collaborative Filtering Recommendation Algorithms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”.</a:t>
            </a:r>
          </a:p>
          <a:p>
            <a:pPr indent="-203200" lvl="0" marL="203200" marR="0" rtl="0" algn="l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[6] Ricci, Francesco, et al. 2011.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Recommender System Handbook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”. New York: Springer</a:t>
            </a:r>
          </a:p>
          <a:p>
            <a:pPr indent="-203200" lvl="0" marL="203200" marR="0" rtl="0" algn="l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[7] Linden, G., Smith, B., &amp; York, J. 2003.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Amazon.com Recommendations – Item-to-Item Collaborative Filtering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,”.</a:t>
            </a:r>
          </a:p>
          <a:p>
            <a:pPr indent="-203200" lvl="0" marL="203200" marR="0" rtl="0" algn="l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[8] Z. Qiu, M. Chen, &amp; J. Huang. 2010. “</a:t>
            </a:r>
            <a:r>
              <a:rPr b="0" baseline="0" i="1" lang="id" sz="1200" u="none" cap="none" strike="noStrike">
                <a:solidFill>
                  <a:schemeClr val="dk1"/>
                </a:solidFill>
              </a:rPr>
              <a:t>Design of Multi-mode E-commerce Recommendation System</a:t>
            </a:r>
            <a:r>
              <a:rPr b="0" baseline="0" i="0" lang="id" sz="1200" u="none" cap="none" strike="noStrike">
                <a:solidFill>
                  <a:schemeClr val="dk1"/>
                </a:solidFill>
              </a:rPr>
              <a:t>”. 2010 Third Int. Symp. Intell. Inf. Technol. Secur. Informatics, no. 807018, pp. 530–533.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Daftar Pustaka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marL="20320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/>
              <a:t>[9] Swearingen, K., Sinha, R. 2001. “</a:t>
            </a:r>
            <a:r>
              <a:rPr i="1" lang="id" sz="1200"/>
              <a:t>Beyond Algorithms : An HCI Perspective on Recommender Systems</a:t>
            </a:r>
            <a:r>
              <a:rPr lang="id" sz="1200"/>
              <a:t>”. ACM SIGIR 2001 Workshop on Recommender Systems (2001), pp. 1–11.</a:t>
            </a:r>
          </a:p>
          <a:p>
            <a:pPr lvl="0" marL="20320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/>
              <a:t>[10] Zhang, J., Lin, Z., Xiao, B., &amp; Zhang, C. 2009. “</a:t>
            </a:r>
            <a:r>
              <a:rPr i="1" lang="id" sz="1200"/>
              <a:t>An Optimized Item-based Collaborative Filtering Recommendation Algorithm</a:t>
            </a:r>
            <a:r>
              <a:rPr lang="id" sz="1200"/>
              <a:t>”. 2009 IEEE International Conference on Network Infrastructure and Digital Content, 414–418.</a:t>
            </a:r>
          </a:p>
          <a:p>
            <a:pPr lvl="0" marL="20320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/>
              <a:t>[11] J. L. Herlocker, J. A. Konstan, L. G. Terveen, &amp; J. T. Riedl. 2004.  “</a:t>
            </a:r>
            <a:r>
              <a:rPr i="1" lang="id" sz="1200"/>
              <a:t>Evaluating Collaborative Filtering Recommender Systems</a:t>
            </a:r>
            <a:r>
              <a:rPr lang="id" sz="1200"/>
              <a:t>”. vol. 22, no. 1, pp. 5–53.</a:t>
            </a:r>
          </a:p>
          <a:p>
            <a:pPr lvl="0" marL="20320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/>
              <a:t>[12] Rubin, J., Chisnell, D., &amp; Spool, J. 2008. “</a:t>
            </a:r>
            <a:r>
              <a:rPr i="1" lang="id" sz="1200"/>
              <a:t>Handbook of Usability Testing 2</a:t>
            </a:r>
            <a:r>
              <a:rPr baseline="30000" i="1" lang="id" sz="1200"/>
              <a:t>nd</a:t>
            </a:r>
            <a:r>
              <a:rPr i="1" lang="id" sz="1200"/>
              <a:t> Edition</a:t>
            </a:r>
            <a:r>
              <a:rPr lang="id" sz="1200"/>
              <a:t>”. </a:t>
            </a:r>
          </a:p>
          <a:p>
            <a:pPr lvl="0" marL="20320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/>
              <a:t>[13] Krug, Steve. 2005. “</a:t>
            </a:r>
            <a:r>
              <a:rPr i="1" lang="id" sz="1200"/>
              <a:t>Don’t Make Me Think : A Common Sense Approach to Web Usability, 2</a:t>
            </a:r>
            <a:r>
              <a:rPr baseline="30000" i="1" lang="id" sz="1200"/>
              <a:t>nd</a:t>
            </a:r>
            <a:r>
              <a:rPr i="1" lang="id" sz="1200"/>
              <a:t> Edition</a:t>
            </a:r>
            <a:r>
              <a:rPr lang="id" sz="1200"/>
              <a:t>”.</a:t>
            </a:r>
          </a:p>
          <a:p>
            <a:pPr lvl="0" marL="20320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/>
              <a:t>[14] Mangalindan, JP. “</a:t>
            </a:r>
            <a:r>
              <a:rPr i="1" lang="id" sz="1200"/>
              <a:t>Amazon’s Recommendation Secret”.</a:t>
            </a:r>
            <a:r>
              <a:rPr lang="id" sz="1200"/>
              <a:t>http://fortune.com/2012/07/30/amazons-recommendation-secret/. Diakses pada 18 Desember 2014.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78223" y="17967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6000" u="none" cap="none" strike="noStrike">
                <a:solidFill>
                  <a:srgbClr val="FFFFFF"/>
                </a:solidFill>
              </a:rPr>
              <a:t>Terima Kasih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Algoritma Sistem Rekomendasi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User-based Collaborative Filtering</a:t>
            </a:r>
          </a:p>
          <a:p>
            <a:pPr indent="-177800" lvl="0" marL="17780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Item-based Collaborative Filtering</a:t>
            </a:r>
          </a:p>
          <a:p>
            <a:pPr indent="-209550" lvl="1" marL="74295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Sarwar  et  al.  melakukan  eksperimen  dan  memperoleh  bahwa  item-based  CF menghasilkan performa dan kualitas yang lebih baik dari user-based CF</a:t>
            </a:r>
          </a:p>
          <a:p>
            <a:pPr indent="-177800" lvl="0" marL="17780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Cluster Model</a:t>
            </a:r>
          </a:p>
          <a:p>
            <a:pPr indent="-209550" lvl="1" marL="74295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Cluster  model  membagi pengguna  berdasarkan  segmen-segmen  dan  memperlakukan  tugas-tugas  yang dijalankan  sebagai  permasalahan  klasifikasi.</a:t>
            </a:r>
          </a:p>
          <a:p>
            <a:pPr indent="-209550" lvl="1" marL="74295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(-) Kualitas rekomendasi yang dihasilkan rendah karena membandingkan  pengguna  dengan sejumlah  segmen  yang  dapat  dikontrol  daripada  membandingkan  dengan  seluruh pengguna</a:t>
            </a:r>
          </a:p>
          <a:p>
            <a:pPr indent="-177800" lvl="0" marL="17780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Search-based method</a:t>
            </a:r>
          </a:p>
          <a:p>
            <a:pPr indent="-209550" lvl="1" marL="74295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indent="-209550" lvl="1" marL="74295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indent="-209550" lvl="1" marL="742950" marR="0" rtl="0" algn="l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0" baseline="0" i="0" lang="id" sz="1200" u="none" cap="none" strike="noStrike">
                <a:solidFill>
                  <a:schemeClr val="dk1"/>
                </a:solidFill>
              </a:rPr>
              <a:t>(-) kualitas rekomendasi rendah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User-based CF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06" y="1268016"/>
            <a:ext cx="8571428" cy="342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4180800"/>
            <a:ext cx="8316900" cy="9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E-commerce mempermudah dan mempercepat proses membeli dan membandingkan produk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8562"/>
            <a:ext cx="5715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45" name="Shape 2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51" name="Shape 2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57" name="Shape 2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63" name="Shape 2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Proses Bisnis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Usability Testing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id" sz="1800" u="none" cap="none" strike="noStrike">
                <a:solidFill>
                  <a:schemeClr val="dk1"/>
                </a:solidFill>
              </a:rPr>
              <a:t>Usability testing dilakukan untuk menjamin [13]:</a:t>
            </a:r>
          </a:p>
          <a:p>
            <a:pPr indent="-190500" lvl="0" marL="177800" marR="0" rtl="0" algn="l">
              <a:lnSpc>
                <a:spcPct val="7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S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istem bermanfaat bagi pengguna</a:t>
            </a:r>
          </a:p>
          <a:p>
            <a:pPr indent="-190500" lvl="0" marL="177800" marR="0" rtl="0" algn="l">
              <a:lnSpc>
                <a:spcPct val="7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S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istem dapat membantu mencapai tujuan pengguna secara cepat</a:t>
            </a:r>
          </a:p>
          <a:p>
            <a:pPr indent="-190500" lvl="0" marL="177800" marR="0" rtl="0" algn="l">
              <a:lnSpc>
                <a:spcPct val="7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P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erilaku sistem sesuai dengan ekspektasi pengguna</a:t>
            </a:r>
          </a:p>
          <a:p>
            <a:pPr indent="-190500" lvl="0" marL="177800" marR="0" rtl="0" algn="l">
              <a:lnSpc>
                <a:spcPct val="7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S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istem mudah dioperasikan</a:t>
            </a:r>
          </a:p>
          <a:p>
            <a:pPr indent="-190500" lvl="0" marL="177800" marR="0" rtl="0" algn="l">
              <a:lnSpc>
                <a:spcPct val="7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M</a:t>
            </a:r>
            <a:r>
              <a:rPr b="0" baseline="0" i="0" lang="id" sz="1800" u="none" cap="none" strike="noStrike">
                <a:solidFill>
                  <a:schemeClr val="dk1"/>
                </a:solidFill>
              </a:rPr>
              <a:t>endapat respon positif dari pengguna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87600" y="4835225"/>
            <a:ext cx="8125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03200" lvl="0" marL="2032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 Krug, Steve. 2005. “</a:t>
            </a:r>
            <a:r>
              <a:rPr b="0" baseline="0" i="1" lang="id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Make Me Think : A Common Sense Approach to Web Usability, 2</a:t>
            </a:r>
            <a:r>
              <a:rPr b="0" baseline="30000" i="1" lang="id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baseline="0" i="1" lang="id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</a:t>
            </a:r>
            <a:r>
              <a:rPr b="0" baseline="0" i="0" lang="id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Rincian Algoritma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id"/>
              <a:t>User rating data matrix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48" y="1995748"/>
            <a:ext cx="7645274" cy="28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Rincian Algoritma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2. Item Similarity Computation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696" y="2450608"/>
            <a:ext cx="3904499" cy="10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976025" y="2000850"/>
            <a:ext cx="6263400" cy="73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d"/>
              <a:t>The ratings of the i-th item and j-th item in the m dimensional user-space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Rincian Algoritma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6654599" cy="310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/>
              <a:t>3. Prediction Computation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25" y="1890950"/>
            <a:ext cx="6935924" cy="29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Mean Absolute Error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12" y="1310400"/>
            <a:ext cx="71723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05925" y="3979100"/>
            <a:ext cx="85281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800"/>
              </a:spcBef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E-commerce yang menjual produk kebutuhan harian berkembang di beberapa negara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00" y="1187300"/>
            <a:ext cx="1987550" cy="13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12" y="1173575"/>
            <a:ext cx="2203650" cy="139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950" y="1272687"/>
            <a:ext cx="2079025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4275" y="2682552"/>
            <a:ext cx="2372730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8950" y="2668337"/>
            <a:ext cx="2079024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0224" y="2642675"/>
            <a:ext cx="1987550" cy="11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82725" y="1312400"/>
            <a:ext cx="4209900" cy="688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800"/>
              </a:spcBef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Sistem rekomendasi yang efektif meningkatkan penjualan produk yang ditawarkan e-commece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57200" y="4828425"/>
            <a:ext cx="8316900" cy="2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 Mangalindan, JP. “</a:t>
            </a:r>
            <a:r>
              <a:rPr b="0" baseline="0" i="1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Amazon’s Recommendation Secret”.</a:t>
            </a:r>
            <a:r>
              <a:rPr b="0" baseline="0" i="0" lang="id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http://fortune.com/2012/07/30/amazons-recommendation-secret/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25" y="1171225"/>
            <a:ext cx="4456849" cy="32348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82725" y="2927100"/>
            <a:ext cx="39213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2100">
                <a:solidFill>
                  <a:schemeClr val="dk1"/>
                </a:solidFill>
              </a:rPr>
              <a:t>Amazon mengalami peningkatan 29% penjualan</a:t>
            </a:r>
            <a:r>
              <a:rPr lang="id" sz="1100">
                <a:solidFill>
                  <a:schemeClr val="dk1"/>
                </a:solidFill>
              </a:rPr>
              <a:t>[14]</a:t>
            </a:r>
            <a:r>
              <a:rPr lang="id" sz="21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4080125"/>
            <a:ext cx="83169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800"/>
              </a:spcBef>
              <a:buNone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Konsumsi berkaitan erat dengan pertimbangan kesehatan (penyakit dan larangan konsumsi makanan).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99" y="1298775"/>
            <a:ext cx="3907350" cy="2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Tujuan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302375"/>
            <a:ext cx="82296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Merancang  mekanisme dalam  memperoleh dan  mengolah data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Merancang  operasi  penyampaian  rekomendasi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Melakukan evaluasi terhadap keberjalanan sistem rekomendasi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id" sz="3300" u="none" cap="none" strike="noStrike">
                <a:solidFill>
                  <a:srgbClr val="FFFFFF"/>
                </a:solidFill>
              </a:rPr>
              <a:t>Batasan Masalah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Mencakup tahap perancanaan, desain sistem, implementasi serta evaluasi.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Evaluasi dilakukan dengan memastikan ketepatan sistem rekomendasi dalam memberikan saran produk yang aman atau baik dikonsumsi.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id" sz="2100" u="none" cap="none" strike="noStrike">
                <a:solidFill>
                  <a:schemeClr val="dk1"/>
                </a:solidFill>
              </a:rPr>
              <a:t>Penyakit yang dipertimbangkan dibatasi pada penyakit jantung, diabetes dan hipertensi.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454000" y="1891175"/>
            <a:ext cx="4235999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Dasar Teori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