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56"/>
  </p:notesMasterIdLst>
  <p:sldIdLst>
    <p:sldId id="256" r:id="rId2"/>
    <p:sldId id="257" r:id="rId3"/>
    <p:sldId id="258" r:id="rId4"/>
    <p:sldId id="259" r:id="rId5"/>
    <p:sldId id="260" r:id="rId6"/>
    <p:sldId id="261" r:id="rId7"/>
    <p:sldId id="295" r:id="rId8"/>
    <p:sldId id="262" r:id="rId9"/>
    <p:sldId id="263" r:id="rId10"/>
    <p:sldId id="267" r:id="rId11"/>
    <p:sldId id="268" r:id="rId12"/>
    <p:sldId id="271" r:id="rId13"/>
    <p:sldId id="272" r:id="rId14"/>
    <p:sldId id="273" r:id="rId15"/>
    <p:sldId id="274" r:id="rId16"/>
    <p:sldId id="275" r:id="rId17"/>
    <p:sldId id="276" r:id="rId18"/>
    <p:sldId id="278" r:id="rId19"/>
    <p:sldId id="335" r:id="rId20"/>
    <p:sldId id="317" r:id="rId21"/>
    <p:sldId id="318" r:id="rId22"/>
    <p:sldId id="336" r:id="rId23"/>
    <p:sldId id="319" r:id="rId24"/>
    <p:sldId id="320" r:id="rId25"/>
    <p:sldId id="321" r:id="rId26"/>
    <p:sldId id="322" r:id="rId27"/>
    <p:sldId id="323" r:id="rId28"/>
    <p:sldId id="324" r:id="rId29"/>
    <p:sldId id="337" r:id="rId30"/>
    <p:sldId id="325" r:id="rId31"/>
    <p:sldId id="326" r:id="rId32"/>
    <p:sldId id="327" r:id="rId33"/>
    <p:sldId id="328" r:id="rId34"/>
    <p:sldId id="329" r:id="rId35"/>
    <p:sldId id="330" r:id="rId36"/>
    <p:sldId id="331" r:id="rId37"/>
    <p:sldId id="332" r:id="rId38"/>
    <p:sldId id="338" r:id="rId39"/>
    <p:sldId id="333" r:id="rId40"/>
    <p:sldId id="334" r:id="rId41"/>
    <p:sldId id="280" r:id="rId42"/>
    <p:sldId id="281" r:id="rId43"/>
    <p:sldId id="282" r:id="rId44"/>
    <p:sldId id="283" r:id="rId45"/>
    <p:sldId id="284" r:id="rId46"/>
    <p:sldId id="285" r:id="rId47"/>
    <p:sldId id="286" r:id="rId48"/>
    <p:sldId id="287" r:id="rId49"/>
    <p:sldId id="288" r:id="rId50"/>
    <p:sldId id="289" r:id="rId51"/>
    <p:sldId id="291" r:id="rId52"/>
    <p:sldId id="292" r:id="rId53"/>
    <p:sldId id="293" r:id="rId54"/>
    <p:sldId id="294" r:id="rId5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0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22842965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093783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2" name="Shape 13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38274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656059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7438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718757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34841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98704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9" name="Shape 18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625382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452406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327265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6467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14342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628754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790647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28164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366593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50857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337155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699835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950708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272186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20448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5" name="Shape 6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9184996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307736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020098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2665708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095558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9257947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9796284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986200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43890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130652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058015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7" name="Shape 7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4467623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4832219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19" name="Shape 21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4796012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7836680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30" name="Shape 23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5403494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36" name="Shape 23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6288019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2" name="Shape 24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7678315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8" name="Shape 24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483060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54" name="Shape 25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821381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60" name="Shape 26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5509136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66" name="Shape 26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82155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6" name="Shape 8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9779878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5928665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121393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4" name="Shape 2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1248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1" name="Shape 3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216062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7" name="Shape 3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12630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3" name="Shape 9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62068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593583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9" name="Shape 9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73833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23812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10" name="Shape 10"/>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2" name="Shape 12"/>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
        <p:nvSpPr>
          <p:cNvPr id="13" name="Shape 1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id"/>
              <a:t>‹#›</a:t>
            </a:fld>
            <a:endParaRPr lang="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6" name="Shape 1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id"/>
              <a:t>‹#›</a:t>
            </a:fld>
            <a:endParaRPr lang="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2" name="Shape 22"/>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id"/>
              <a:t>‹#›</a:t>
            </a:fld>
            <a:endParaRPr lang="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9" name="Shape 29"/>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id"/>
              <a:t>‹#›</a:t>
            </a:fld>
            <a:endParaRPr lang="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4" name="Shape 34"/>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5" name="Shape 35"/>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id"/>
              <a:t>‹#›</a:t>
            </a:fld>
            <a:endParaRPr lang="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lt1"/>
                </a:solidFill>
              </a:defRPr>
            </a:lvl1pPr>
          </a:lstStyle>
          <a:p>
            <a:pPr>
              <a:spcBef>
                <a:spcPts val="0"/>
              </a:spcBef>
              <a:buNone/>
            </a:pPr>
            <a:fld id="{00000000-1234-1234-1234-123412341234}" type="slidenum">
              <a:rPr lang="id"/>
              <a:t>‹#›</a:t>
            </a:fld>
            <a:endParaRPr lang="id"/>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2"/>
                </a:solidFill>
              </a:defRPr>
            </a:lvl1pPr>
          </a:lstStyle>
          <a:p>
            <a:pPr>
              <a:spcBef>
                <a:spcPts val="0"/>
              </a:spcBef>
              <a:buNone/>
            </a:pPr>
            <a:fld id="{00000000-1234-1234-1234-123412341234}" type="slidenum">
              <a:rPr lang="id"/>
              <a:t>‹#›</a:t>
            </a:fld>
            <a:endParaRPr lang="id"/>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ctrTitle"/>
          </p:nvPr>
        </p:nvSpPr>
        <p:spPr>
          <a:xfrm>
            <a:off x="1143000" y="1602789"/>
            <a:ext cx="6858000" cy="1694100"/>
          </a:xfrm>
          <a:prstGeom prst="rect">
            <a:avLst/>
          </a:prstGeom>
          <a:noFill/>
          <a:ln>
            <a:noFill/>
          </a:ln>
        </p:spPr>
        <p:txBody>
          <a:bodyPr lIns="68575" tIns="34275" rIns="68575" bIns="34275" anchor="b" anchorCtr="0">
            <a:noAutofit/>
          </a:bodyPr>
          <a:lstStyle/>
          <a:p>
            <a:pPr marL="0" marR="0" lvl="0" indent="0" algn="ctr" rtl="0">
              <a:lnSpc>
                <a:spcPct val="90000"/>
              </a:lnSpc>
              <a:spcBef>
                <a:spcPts val="0"/>
              </a:spcBef>
              <a:buClr>
                <a:schemeClr val="dk1"/>
              </a:buClr>
              <a:buSzPct val="25000"/>
              <a:buFont typeface="Calibri"/>
              <a:buNone/>
            </a:pPr>
            <a:r>
              <a:rPr lang="id" sz="2400" b="0" i="0" u="none" strike="noStrike" cap="none" baseline="0" dirty="0" smtClean="0">
                <a:solidFill>
                  <a:srgbClr val="FFFFFF"/>
                </a:solidFill>
              </a:rPr>
              <a:t>Pembuatan </a:t>
            </a:r>
            <a:r>
              <a:rPr lang="id" sz="2400" b="0" i="0" u="none" strike="noStrike" cap="none" baseline="0" dirty="0">
                <a:solidFill>
                  <a:srgbClr val="FFFFFF"/>
                </a:solidFill>
              </a:rPr>
              <a:t>Sistem Rekomendasi E-Commerce Penjualan Produk Makanan dan Minuman Dengan Mempertimbangkan Kondisi Kesehatan dan Larangan Konsumsi Makanan</a:t>
            </a:r>
          </a:p>
        </p:txBody>
      </p:sp>
      <p:sp>
        <p:nvSpPr>
          <p:cNvPr id="47" name="Shape 47"/>
          <p:cNvSpPr txBox="1">
            <a:spLocks noGrp="1"/>
          </p:cNvSpPr>
          <p:nvPr>
            <p:ph type="subTitle" idx="1"/>
          </p:nvPr>
        </p:nvSpPr>
        <p:spPr>
          <a:xfrm>
            <a:off x="1021125" y="3554728"/>
            <a:ext cx="6858000" cy="707399"/>
          </a:xfrm>
          <a:prstGeom prst="rect">
            <a:avLst/>
          </a:prstGeom>
          <a:noFill/>
          <a:ln>
            <a:noFill/>
          </a:ln>
        </p:spPr>
        <p:txBody>
          <a:bodyPr lIns="68575" tIns="34275" rIns="68575" bIns="34275" anchor="t" anchorCtr="0">
            <a:noAutofit/>
          </a:bodyPr>
          <a:lstStyle/>
          <a:p>
            <a:pPr marL="0" marR="0" lvl="0" indent="0" algn="ctr" rtl="0">
              <a:lnSpc>
                <a:spcPct val="90000"/>
              </a:lnSpc>
              <a:spcBef>
                <a:spcPts val="0"/>
              </a:spcBef>
              <a:buClr>
                <a:schemeClr val="dk1"/>
              </a:buClr>
              <a:buSzPct val="25000"/>
              <a:buFont typeface="Arial"/>
              <a:buNone/>
            </a:pPr>
            <a:r>
              <a:rPr lang="id" sz="1800" b="0" i="0" u="none" strike="noStrike" cap="none" baseline="0" dirty="0">
                <a:solidFill>
                  <a:schemeClr val="dk1"/>
                </a:solidFill>
              </a:rPr>
              <a:t>Nicolas Novian Ruslim</a:t>
            </a:r>
          </a:p>
          <a:p>
            <a:pPr marL="0" marR="0" lvl="0" indent="0" algn="ctr" rtl="0">
              <a:lnSpc>
                <a:spcPct val="90000"/>
              </a:lnSpc>
              <a:spcBef>
                <a:spcPts val="800"/>
              </a:spcBef>
              <a:buClr>
                <a:schemeClr val="dk1"/>
              </a:buClr>
              <a:buSzPct val="25000"/>
              <a:buFont typeface="Arial"/>
              <a:buNone/>
            </a:pPr>
            <a:r>
              <a:rPr lang="id" sz="1800" b="0" i="0" u="none" strike="noStrike" cap="none" baseline="0" dirty="0">
                <a:solidFill>
                  <a:schemeClr val="dk1"/>
                </a:solidFill>
              </a:rPr>
              <a:t>18211031</a:t>
            </a:r>
          </a:p>
        </p:txBody>
      </p:sp>
      <p:sp>
        <p:nvSpPr>
          <p:cNvPr id="48" name="Shape 48"/>
          <p:cNvSpPr txBox="1"/>
          <p:nvPr/>
        </p:nvSpPr>
        <p:spPr>
          <a:xfrm>
            <a:off x="1291499" y="365550"/>
            <a:ext cx="6147299" cy="577199"/>
          </a:xfrm>
          <a:prstGeom prst="rect">
            <a:avLst/>
          </a:prstGeom>
          <a:noFill/>
          <a:ln>
            <a:noFill/>
          </a:ln>
        </p:spPr>
        <p:txBody>
          <a:bodyPr lIns="68575" tIns="34275" rIns="68575" bIns="34275" anchor="t" anchorCtr="0">
            <a:noAutofit/>
          </a:bodyPr>
          <a:lstStyle/>
          <a:p>
            <a:pPr marL="0" marR="0" lvl="0" indent="0" algn="ctr" rtl="0">
              <a:spcBef>
                <a:spcPts val="0"/>
              </a:spcBef>
              <a:buSzPct val="25000"/>
              <a:buNone/>
            </a:pPr>
            <a:r>
              <a:rPr lang="id" sz="3300" b="0" i="0" u="none" strike="noStrike" cap="none" baseline="0" dirty="0" smtClean="0">
                <a:solidFill>
                  <a:srgbClr val="FFFFFF"/>
                </a:solidFill>
              </a:rPr>
              <a:t>SIDANG </a:t>
            </a:r>
            <a:r>
              <a:rPr lang="id" sz="3300" b="0" i="0" u="none" strike="noStrike" cap="none" baseline="0" dirty="0">
                <a:solidFill>
                  <a:srgbClr val="FFFFFF"/>
                </a:solidFill>
              </a:rPr>
              <a:t>TUGAS </a:t>
            </a:r>
            <a:r>
              <a:rPr lang="id" sz="3300" b="0" i="0" u="none" strike="noStrike" cap="none" baseline="0" dirty="0" smtClean="0">
                <a:solidFill>
                  <a:srgbClr val="FFFFFF"/>
                </a:solidFill>
              </a:rPr>
              <a:t>AKHIR</a:t>
            </a:r>
            <a:endParaRPr lang="id" sz="3300" b="0" i="0" u="none" strike="noStrike" cap="none" baseline="0" dirty="0">
              <a:solidFill>
                <a:srgbClr val="FFFFFF"/>
              </a:solidFill>
            </a:endParaRPr>
          </a:p>
        </p:txBody>
      </p:sp>
      <p:sp>
        <p:nvSpPr>
          <p:cNvPr id="49" name="Shape 49"/>
          <p:cNvSpPr txBox="1"/>
          <p:nvPr/>
        </p:nvSpPr>
        <p:spPr>
          <a:xfrm>
            <a:off x="403084" y="4178681"/>
            <a:ext cx="3253499" cy="4847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id" sz="1600" b="0" i="0" u="none" strike="noStrike" cap="none" baseline="0" dirty="0">
                <a:solidFill>
                  <a:schemeClr val="dk1"/>
                </a:solidFill>
              </a:rPr>
              <a:t>Pembimbing :</a:t>
            </a:r>
          </a:p>
          <a:p>
            <a:pPr marL="0" marR="0" lvl="0" indent="0" algn="l" rtl="0">
              <a:spcBef>
                <a:spcPts val="0"/>
              </a:spcBef>
              <a:buSzPct val="25000"/>
              <a:buNone/>
            </a:pPr>
            <a:r>
              <a:rPr lang="id" sz="1600" b="0" i="0" u="none" strike="noStrike" cap="none" baseline="0" dirty="0">
                <a:solidFill>
                  <a:schemeClr val="dk1"/>
                </a:solidFill>
              </a:rPr>
              <a:t>Dr. Ir. Arry Akhmad Arman, M.T.</a:t>
            </a:r>
          </a:p>
        </p:txBody>
      </p:sp>
      <p:sp>
        <p:nvSpPr>
          <p:cNvPr id="7" name="TextBox 6"/>
          <p:cNvSpPr txBox="1"/>
          <p:nvPr/>
        </p:nvSpPr>
        <p:spPr>
          <a:xfrm>
            <a:off x="5839890" y="3820917"/>
            <a:ext cx="3304110" cy="1200329"/>
          </a:xfrm>
          <a:prstGeom prst="rect">
            <a:avLst/>
          </a:prstGeom>
          <a:noFill/>
        </p:spPr>
        <p:txBody>
          <a:bodyPr wrap="none" rtlCol="0">
            <a:spAutoFit/>
          </a:bodyPr>
          <a:lstStyle/>
          <a:p>
            <a:r>
              <a:rPr lang="id-ID" sz="2400" dirty="0" smtClean="0">
                <a:latin typeface="Browallia New" panose="020B0604020202020204" pitchFamily="34" charset="-34"/>
                <a:cs typeface="Browallia New" panose="020B0604020202020204" pitchFamily="34" charset="-34"/>
              </a:rPr>
              <a:t>Penguji :</a:t>
            </a:r>
          </a:p>
          <a:p>
            <a:r>
              <a:rPr lang="en-US" sz="2400" dirty="0" smtClean="0">
                <a:latin typeface="Browallia New" panose="020B0604020202020204" pitchFamily="34" charset="-34"/>
                <a:cs typeface="Browallia New" panose="020B0604020202020204" pitchFamily="34" charset="-34"/>
              </a:rPr>
              <a:t>Dr. Ir. </a:t>
            </a:r>
            <a:r>
              <a:rPr lang="en-US" sz="2400" dirty="0" err="1" smtClean="0">
                <a:latin typeface="Browallia New" panose="020B0604020202020204" pitchFamily="34" charset="-34"/>
                <a:cs typeface="Browallia New" panose="020B0604020202020204" pitchFamily="34" charset="-34"/>
              </a:rPr>
              <a:t>Albarda</a:t>
            </a:r>
            <a:r>
              <a:rPr lang="en-US" sz="2400" dirty="0" smtClean="0">
                <a:latin typeface="Browallia New" panose="020B0604020202020204" pitchFamily="34" charset="-34"/>
                <a:cs typeface="Browallia New" panose="020B0604020202020204" pitchFamily="34" charset="-34"/>
              </a:rPr>
              <a:t>, M.T.</a:t>
            </a:r>
          </a:p>
          <a:p>
            <a:r>
              <a:rPr lang="en-US" sz="2400" dirty="0" smtClean="0">
                <a:latin typeface="Browallia New" panose="020B0604020202020204" pitchFamily="34" charset="-34"/>
                <a:cs typeface="Browallia New" panose="020B0604020202020204" pitchFamily="34" charset="-34"/>
              </a:rPr>
              <a:t>Dr. Ir. </a:t>
            </a:r>
            <a:r>
              <a:rPr lang="en-US" sz="2400" dirty="0" err="1" smtClean="0">
                <a:latin typeface="Browallia New" panose="020B0604020202020204" pitchFamily="34" charset="-34"/>
                <a:cs typeface="Browallia New" panose="020B0604020202020204" pitchFamily="34" charset="-34"/>
              </a:rPr>
              <a:t>Budiman</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Dabarsyah</a:t>
            </a:r>
            <a:r>
              <a:rPr lang="en-US" sz="2400" dirty="0" smtClean="0">
                <a:latin typeface="Browallia New" panose="020B0604020202020204" pitchFamily="34" charset="-34"/>
                <a:cs typeface="Browallia New" panose="020B0604020202020204" pitchFamily="34" charset="-34"/>
              </a:rPr>
              <a:t>, </a:t>
            </a:r>
            <a:r>
              <a:rPr lang="en-US" sz="2400" dirty="0" smtClean="0">
                <a:latin typeface="Browallia New" panose="020B0604020202020204" pitchFamily="34" charset="-34"/>
                <a:cs typeface="Browallia New" panose="020B0604020202020204" pitchFamily="34" charset="-34"/>
              </a:rPr>
              <a:t>MSEE</a:t>
            </a:r>
            <a:endParaRPr lang="en-US" sz="2400" dirty="0" smtClean="0">
              <a:latin typeface="Browallia New" panose="020B0604020202020204" pitchFamily="34" charset="-34"/>
              <a:cs typeface="Browallia New" panose="020B0604020202020204" pitchFamily="34" charset="-34"/>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05975"/>
            <a:ext cx="85341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Algoritma Item-based Collaborative Filtering</a:t>
            </a:r>
          </a:p>
        </p:txBody>
      </p:sp>
      <p:sp>
        <p:nvSpPr>
          <p:cNvPr id="128" name="Shape 128"/>
          <p:cNvSpPr txBox="1">
            <a:spLocks noGrp="1"/>
          </p:cNvSpPr>
          <p:nvPr>
            <p:ph type="body" idx="1"/>
          </p:nvPr>
        </p:nvSpPr>
        <p:spPr>
          <a:xfrm>
            <a:off x="457200" y="1200150"/>
            <a:ext cx="8229600" cy="3725699"/>
          </a:xfrm>
          <a:prstGeom prst="rect">
            <a:avLst/>
          </a:prstGeom>
          <a:noFill/>
          <a:ln>
            <a:noFill/>
          </a:ln>
        </p:spPr>
        <p:txBody>
          <a:bodyPr lIns="68575" tIns="34275" rIns="68575" bIns="34275" anchor="t" anchorCtr="0">
            <a:noAutofit/>
          </a:bodyPr>
          <a:lstStyle/>
          <a:p>
            <a:pPr marL="177800" marR="0" lvl="0" indent="-171450" algn="l" rtl="0">
              <a:lnSpc>
                <a:spcPct val="90000"/>
              </a:lnSpc>
              <a:spcBef>
                <a:spcPts val="0"/>
              </a:spcBef>
              <a:buClr>
                <a:schemeClr val="dk1"/>
              </a:buClr>
              <a:buSzPct val="100000"/>
              <a:buFont typeface="Arial"/>
              <a:buChar char="•"/>
            </a:pPr>
            <a:r>
              <a:rPr lang="id" sz="2100" b="0" i="0" u="none" strike="noStrike" cap="none" baseline="0">
                <a:solidFill>
                  <a:schemeClr val="dk1"/>
                </a:solidFill>
              </a:rPr>
              <a:t>Digunakan oleh Amazon</a:t>
            </a:r>
          </a:p>
          <a:p>
            <a:pPr marL="177800" marR="0" lvl="0" indent="-171450" algn="l" rtl="0">
              <a:lnSpc>
                <a:spcPct val="90000"/>
              </a:lnSpc>
              <a:spcBef>
                <a:spcPts val="800"/>
              </a:spcBef>
              <a:buClr>
                <a:schemeClr val="dk1"/>
              </a:buClr>
              <a:buSzPct val="100000"/>
              <a:buFont typeface="Arial"/>
              <a:buChar char="•"/>
            </a:pPr>
            <a:r>
              <a:rPr lang="id" sz="2100" b="0" i="0" u="none" strike="noStrike" cap="none" baseline="0">
                <a:solidFill>
                  <a:schemeClr val="dk1"/>
                </a:solidFill>
              </a:rPr>
              <a:t>Membandingkan pembelian dan rating yang dilakukan pengguna dengan item yang serupa, kemudian dijadikan daftar rekomendasi</a:t>
            </a:r>
            <a:r>
              <a:rPr lang="id" sz="1100" b="0" i="0" u="none" strike="noStrike" cap="none" baseline="0">
                <a:solidFill>
                  <a:schemeClr val="dk1"/>
                </a:solidFill>
              </a:rPr>
              <a:t>[7]</a:t>
            </a:r>
            <a:r>
              <a:rPr lang="id" sz="2100" b="0" i="0" u="none" strike="noStrike" cap="none" baseline="0">
                <a:solidFill>
                  <a:schemeClr val="dk1"/>
                </a:solidFill>
              </a:rPr>
              <a:t>.</a:t>
            </a:r>
          </a:p>
        </p:txBody>
      </p:sp>
      <p:sp>
        <p:nvSpPr>
          <p:cNvPr id="129" name="Shape 129"/>
          <p:cNvSpPr txBox="1"/>
          <p:nvPr/>
        </p:nvSpPr>
        <p:spPr>
          <a:xfrm>
            <a:off x="628650" y="4632725"/>
            <a:ext cx="7890000" cy="2306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id" sz="1100" b="0" i="0" u="none" strike="noStrike" cap="none" baseline="0">
                <a:solidFill>
                  <a:schemeClr val="dk1"/>
                </a:solidFill>
                <a:latin typeface="Calibri"/>
                <a:ea typeface="Calibri"/>
                <a:cs typeface="Calibri"/>
                <a:sym typeface="Calibri"/>
              </a:rPr>
              <a:t>[7] Linden, G., Smith, B., &amp; York, J. 2003. “</a:t>
            </a:r>
            <a:r>
              <a:rPr lang="id" sz="1100" b="0" i="1" u="none" strike="noStrike" cap="none" baseline="0">
                <a:solidFill>
                  <a:schemeClr val="dk1"/>
                </a:solidFill>
                <a:latin typeface="Calibri"/>
                <a:ea typeface="Calibri"/>
                <a:cs typeface="Calibri"/>
                <a:sym typeface="Calibri"/>
              </a:rPr>
              <a:t>Amazon.com Recommendations – Item-to-Item Collaborative Filtering</a:t>
            </a:r>
            <a:r>
              <a:rPr lang="id" sz="1100" b="0" i="0" u="none" strike="noStrike" cap="none" baseline="0">
                <a:solidFill>
                  <a:schemeClr val="dk1"/>
                </a:solidFill>
                <a:latin typeface="Calibri"/>
                <a:ea typeface="Calibri"/>
                <a:cs typeface="Calibri"/>
                <a:sym typeface="Calibri"/>
              </a:rPr>
              <a:t>,”</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57200" y="205975"/>
            <a:ext cx="8561099"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Algoritma Item-based Collaborative Filtering</a:t>
            </a:r>
          </a:p>
        </p:txBody>
      </p:sp>
      <p:sp>
        <p:nvSpPr>
          <p:cNvPr id="136" name="Shape 136"/>
          <p:cNvSpPr txBox="1"/>
          <p:nvPr/>
        </p:nvSpPr>
        <p:spPr>
          <a:xfrm>
            <a:off x="457200" y="4829220"/>
            <a:ext cx="7782000" cy="2306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id" sz="1100" b="0" i="0" u="none" strike="noStrike" cap="none" baseline="0">
                <a:solidFill>
                  <a:schemeClr val="dk1"/>
                </a:solidFill>
                <a:latin typeface="Calibri"/>
                <a:ea typeface="Calibri"/>
                <a:cs typeface="Calibri"/>
                <a:sym typeface="Calibri"/>
              </a:rPr>
              <a:t>[7] Linden, G., Smith, B., &amp; York, J. 2003. “</a:t>
            </a:r>
            <a:r>
              <a:rPr lang="id" sz="1100" b="0" i="1" u="none" strike="noStrike" cap="none" baseline="0">
                <a:solidFill>
                  <a:schemeClr val="dk1"/>
                </a:solidFill>
                <a:latin typeface="Calibri"/>
                <a:ea typeface="Calibri"/>
                <a:cs typeface="Calibri"/>
                <a:sym typeface="Calibri"/>
              </a:rPr>
              <a:t>Amazon.com Recommendations – Item-to-Item Collaborative Filtering</a:t>
            </a:r>
            <a:r>
              <a:rPr lang="id" sz="1100" b="0" i="0" u="none" strike="noStrike" cap="none" baseline="0">
                <a:solidFill>
                  <a:schemeClr val="dk1"/>
                </a:solidFill>
                <a:latin typeface="Calibri"/>
                <a:ea typeface="Calibri"/>
                <a:cs typeface="Calibri"/>
                <a:sym typeface="Calibri"/>
              </a:rPr>
              <a:t>,”</a:t>
            </a:r>
          </a:p>
        </p:txBody>
      </p:sp>
      <p:sp>
        <p:nvSpPr>
          <p:cNvPr id="6" name="TextBox 5"/>
          <p:cNvSpPr txBox="1"/>
          <p:nvPr/>
        </p:nvSpPr>
        <p:spPr>
          <a:xfrm>
            <a:off x="603156" y="1063375"/>
            <a:ext cx="6899646" cy="3416320"/>
          </a:xfrm>
          <a:prstGeom prst="rect">
            <a:avLst/>
          </a:prstGeom>
          <a:noFill/>
        </p:spPr>
        <p:txBody>
          <a:bodyPr wrap="none" rtlCol="0">
            <a:spAutoFit/>
          </a:bodyPr>
          <a:lstStyle/>
          <a:p>
            <a:pPr marL="342900" indent="-342900">
              <a:buFont typeface="+mj-lt"/>
              <a:buAutoNum type="arabicPeriod"/>
            </a:pPr>
            <a:r>
              <a:rPr lang="en-US" sz="2400" dirty="0" err="1" smtClean="0">
                <a:latin typeface="Browallia New" panose="020B0604020202020204" pitchFamily="34" charset="-34"/>
                <a:cs typeface="Browallia New" panose="020B0604020202020204" pitchFamily="34" charset="-34"/>
              </a:rPr>
              <a:t>Menghitung</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kesamaan</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antara</a:t>
            </a:r>
            <a:r>
              <a:rPr lang="en-US" sz="2400" dirty="0" smtClean="0">
                <a:latin typeface="Browallia New" panose="020B0604020202020204" pitchFamily="34" charset="-34"/>
                <a:cs typeface="Browallia New" panose="020B0604020202020204" pitchFamily="34" charset="-34"/>
              </a:rPr>
              <a:t> 2 item yang </a:t>
            </a:r>
            <a:r>
              <a:rPr lang="en-US" sz="2400" dirty="0" err="1" smtClean="0">
                <a:latin typeface="Browallia New" panose="020B0604020202020204" pitchFamily="34" charset="-34"/>
                <a:cs typeface="Browallia New" panose="020B0604020202020204" pitchFamily="34" charset="-34"/>
              </a:rPr>
              <a:t>dinilai</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oleh</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pengguna</a:t>
            </a:r>
            <a:endParaRPr lang="en-US" sz="2400" dirty="0" smtClean="0">
              <a:latin typeface="Browallia New" panose="020B0604020202020204" pitchFamily="34" charset="-34"/>
              <a:cs typeface="Browallia New" panose="020B0604020202020204" pitchFamily="34" charset="-34"/>
            </a:endParaRPr>
          </a:p>
          <a:p>
            <a:pPr marL="342900" indent="-342900">
              <a:buFont typeface="+mj-lt"/>
              <a:buAutoNum type="arabicPeriod"/>
            </a:pPr>
            <a:endParaRPr lang="en-US" sz="2400" dirty="0">
              <a:latin typeface="Browallia New" panose="020B0604020202020204" pitchFamily="34" charset="-34"/>
              <a:cs typeface="Browallia New" panose="020B0604020202020204" pitchFamily="34" charset="-34"/>
            </a:endParaRPr>
          </a:p>
          <a:p>
            <a:pPr marL="342900" indent="-342900">
              <a:buFont typeface="+mj-lt"/>
              <a:buAutoNum type="arabicPeriod"/>
            </a:pPr>
            <a:endParaRPr lang="en-US" sz="2400" dirty="0" smtClean="0">
              <a:latin typeface="Browallia New" panose="020B0604020202020204" pitchFamily="34" charset="-34"/>
              <a:cs typeface="Browallia New" panose="020B0604020202020204" pitchFamily="34" charset="-34"/>
            </a:endParaRPr>
          </a:p>
          <a:p>
            <a:pPr marL="342900" indent="-342900">
              <a:buFont typeface="+mj-lt"/>
              <a:buAutoNum type="arabicPeriod"/>
            </a:pPr>
            <a:endParaRPr lang="en-US" sz="2400" dirty="0">
              <a:latin typeface="Browallia New" panose="020B0604020202020204" pitchFamily="34" charset="-34"/>
              <a:cs typeface="Browallia New" panose="020B0604020202020204" pitchFamily="34" charset="-34"/>
            </a:endParaRPr>
          </a:p>
          <a:p>
            <a:pPr marL="342900" indent="-342900">
              <a:buFont typeface="+mj-lt"/>
              <a:buAutoNum type="arabicPeriod"/>
            </a:pPr>
            <a:endParaRPr lang="en-US" sz="2400" dirty="0" smtClean="0">
              <a:latin typeface="Browallia New" panose="020B0604020202020204" pitchFamily="34" charset="-34"/>
              <a:cs typeface="Browallia New" panose="020B0604020202020204" pitchFamily="34" charset="-34"/>
            </a:endParaRPr>
          </a:p>
          <a:p>
            <a:pPr marL="342900" indent="-342900">
              <a:buFont typeface="+mj-lt"/>
              <a:buAutoNum type="arabicPeriod"/>
            </a:pPr>
            <a:endParaRPr lang="en-US" sz="2400" dirty="0">
              <a:latin typeface="Browallia New" panose="020B0604020202020204" pitchFamily="34" charset="-34"/>
              <a:cs typeface="Browallia New" panose="020B0604020202020204" pitchFamily="34" charset="-34"/>
            </a:endParaRPr>
          </a:p>
          <a:p>
            <a:pPr marL="342900" indent="-342900">
              <a:buFont typeface="+mj-lt"/>
              <a:buAutoNum type="arabicPeriod"/>
            </a:pPr>
            <a:endParaRPr lang="en-US" sz="2400" dirty="0" smtClean="0">
              <a:latin typeface="Browallia New" panose="020B0604020202020204" pitchFamily="34" charset="-34"/>
              <a:cs typeface="Browallia New" panose="020B0604020202020204" pitchFamily="34" charset="-34"/>
            </a:endParaRPr>
          </a:p>
          <a:p>
            <a:pPr marL="342900" indent="-342900">
              <a:buFont typeface="+mj-lt"/>
              <a:buAutoNum type="arabicPeriod"/>
            </a:pPr>
            <a:r>
              <a:rPr lang="en-US" sz="2400" dirty="0" err="1" smtClean="0">
                <a:latin typeface="Browallia New" panose="020B0604020202020204" pitchFamily="34" charset="-34"/>
                <a:cs typeface="Browallia New" panose="020B0604020202020204" pitchFamily="34" charset="-34"/>
              </a:rPr>
              <a:t>Menghitung</a:t>
            </a:r>
            <a:r>
              <a:rPr lang="en-US" sz="2400" dirty="0" smtClean="0">
                <a:latin typeface="Browallia New" panose="020B0604020202020204" pitchFamily="34" charset="-34"/>
                <a:cs typeface="Browallia New" panose="020B0604020202020204" pitchFamily="34" charset="-34"/>
              </a:rPr>
              <a:t> </a:t>
            </a:r>
            <a:r>
              <a:rPr lang="en-US" sz="2400" dirty="0" err="1">
                <a:latin typeface="Browallia New" panose="020B0604020202020204" pitchFamily="34" charset="-34"/>
                <a:cs typeface="Browallia New" panose="020B0604020202020204" pitchFamily="34" charset="-34"/>
              </a:rPr>
              <a:t>prediksi</a:t>
            </a:r>
            <a:r>
              <a:rPr lang="en-US" sz="2400" dirty="0">
                <a:latin typeface="Browallia New" panose="020B0604020202020204" pitchFamily="34" charset="-34"/>
                <a:cs typeface="Browallia New" panose="020B0604020202020204" pitchFamily="34" charset="-34"/>
              </a:rPr>
              <a:t> </a:t>
            </a:r>
            <a:r>
              <a:rPr lang="en-US" sz="2400" dirty="0" err="1">
                <a:latin typeface="Browallia New" panose="020B0604020202020204" pitchFamily="34" charset="-34"/>
                <a:cs typeface="Browallia New" panose="020B0604020202020204" pitchFamily="34" charset="-34"/>
              </a:rPr>
              <a:t>terhadap</a:t>
            </a:r>
            <a:r>
              <a:rPr lang="en-US" sz="2400" dirty="0">
                <a:latin typeface="Browallia New" panose="020B0604020202020204" pitchFamily="34" charset="-34"/>
                <a:cs typeface="Browallia New" panose="020B0604020202020204" pitchFamily="34" charset="-34"/>
              </a:rPr>
              <a:t> item yang </a:t>
            </a:r>
            <a:r>
              <a:rPr lang="en-US" sz="2400" dirty="0" err="1">
                <a:latin typeface="Browallia New" panose="020B0604020202020204" pitchFamily="34" charset="-34"/>
                <a:cs typeface="Browallia New" panose="020B0604020202020204" pitchFamily="34" charset="-34"/>
              </a:rPr>
              <a:t>belum</a:t>
            </a:r>
            <a:r>
              <a:rPr lang="en-US" sz="2400" dirty="0">
                <a:latin typeface="Browallia New" panose="020B0604020202020204" pitchFamily="34" charset="-34"/>
                <a:cs typeface="Browallia New" panose="020B0604020202020204" pitchFamily="34" charset="-34"/>
              </a:rPr>
              <a:t> </a:t>
            </a:r>
            <a:r>
              <a:rPr lang="en-US" sz="2400" dirty="0" err="1">
                <a:latin typeface="Browallia New" panose="020B0604020202020204" pitchFamily="34" charset="-34"/>
                <a:cs typeface="Browallia New" panose="020B0604020202020204" pitchFamily="34" charset="-34"/>
              </a:rPr>
              <a:t>dinilai</a:t>
            </a:r>
            <a:r>
              <a:rPr lang="en-US" sz="2400" dirty="0">
                <a:latin typeface="Browallia New" panose="020B0604020202020204" pitchFamily="34" charset="-34"/>
                <a:cs typeface="Browallia New" panose="020B0604020202020204" pitchFamily="34" charset="-34"/>
              </a:rPr>
              <a:t> </a:t>
            </a:r>
            <a:r>
              <a:rPr lang="en-US" sz="2400" dirty="0" err="1">
                <a:latin typeface="Browallia New" panose="020B0604020202020204" pitchFamily="34" charset="-34"/>
                <a:cs typeface="Browallia New" panose="020B0604020202020204" pitchFamily="34" charset="-34"/>
              </a:rPr>
              <a:t>oleh</a:t>
            </a:r>
            <a:r>
              <a:rPr lang="en-US" sz="2400" dirty="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pengguna</a:t>
            </a:r>
            <a:endParaRPr lang="en-US" sz="2400" dirty="0">
              <a:latin typeface="Browallia New" panose="020B0604020202020204" pitchFamily="34" charset="-34"/>
              <a:cs typeface="Browallia New" panose="020B0604020202020204" pitchFamily="34" charset="-34"/>
            </a:endParaRPr>
          </a:p>
          <a:p>
            <a:pPr marL="342900" indent="-342900">
              <a:buFont typeface="+mj-lt"/>
              <a:buAutoNum type="arabicPeriod"/>
            </a:pPr>
            <a:r>
              <a:rPr lang="en-US" sz="2400" dirty="0" err="1" smtClean="0">
                <a:latin typeface="Browallia New" panose="020B0604020202020204" pitchFamily="34" charset="-34"/>
                <a:cs typeface="Browallia New" panose="020B0604020202020204" pitchFamily="34" charset="-34"/>
              </a:rPr>
              <a:t>Penentuan</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rekomendasi</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biasanya</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dengan</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mengurutkan</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hasil</a:t>
            </a:r>
            <a:r>
              <a:rPr lang="en-US" sz="2400" dirty="0" smtClean="0">
                <a:latin typeface="Browallia New" panose="020B0604020202020204" pitchFamily="34" charset="-34"/>
                <a:cs typeface="Browallia New" panose="020B0604020202020204" pitchFamily="34" charset="-34"/>
              </a:rPr>
              <a:t> </a:t>
            </a:r>
            <a:r>
              <a:rPr lang="en-US" sz="2400" dirty="0" err="1" smtClean="0">
                <a:latin typeface="Browallia New" panose="020B0604020202020204" pitchFamily="34" charset="-34"/>
                <a:cs typeface="Browallia New" panose="020B0604020202020204" pitchFamily="34" charset="-34"/>
              </a:rPr>
              <a:t>prediksi</a:t>
            </a:r>
            <a:endParaRPr lang="en-US" sz="2400" dirty="0">
              <a:latin typeface="Browallia New" panose="020B0604020202020204" pitchFamily="34" charset="-34"/>
              <a:cs typeface="Browallia New" panose="020B0604020202020204" pitchFamily="34" charset="-34"/>
            </a:endParaRPr>
          </a:p>
        </p:txBody>
      </p:sp>
      <p:sp>
        <p:nvSpPr>
          <p:cNvPr id="7" name="Content Placeholder 2"/>
          <p:cNvSpPr txBox="1">
            <a:spLocks/>
          </p:cNvSpPr>
          <p:nvPr/>
        </p:nvSpPr>
        <p:spPr>
          <a:xfrm>
            <a:off x="922986" y="1371238"/>
            <a:ext cx="6579816" cy="2389392"/>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r>
              <a:rPr lang="id-ID" sz="2400" dirty="0" smtClean="0">
                <a:latin typeface="Browallia New" panose="020B0604020202020204" pitchFamily="34" charset="-34"/>
                <a:cs typeface="Browallia New" panose="020B0604020202020204" pitchFamily="34" charset="-34"/>
              </a:rPr>
              <a:t>   For each item in product catalog, I1</a:t>
            </a:r>
          </a:p>
          <a:p>
            <a:r>
              <a:rPr lang="id-ID" sz="2400" dirty="0" smtClean="0">
                <a:latin typeface="Browallia New" panose="020B0604020202020204" pitchFamily="34" charset="-34"/>
                <a:cs typeface="Browallia New" panose="020B0604020202020204" pitchFamily="34" charset="-34"/>
              </a:rPr>
              <a:t>	For each customer C who </a:t>
            </a:r>
            <a:r>
              <a:rPr lang="en-US" sz="2400" dirty="0" smtClean="0">
                <a:latin typeface="Browallia New" panose="020B0604020202020204" pitchFamily="34" charset="-34"/>
                <a:cs typeface="Browallia New" panose="020B0604020202020204" pitchFamily="34" charset="-34"/>
              </a:rPr>
              <a:t>rated</a:t>
            </a:r>
            <a:r>
              <a:rPr lang="id-ID" sz="2400" dirty="0" smtClean="0">
                <a:latin typeface="Browallia New" panose="020B0604020202020204" pitchFamily="34" charset="-34"/>
                <a:cs typeface="Browallia New" panose="020B0604020202020204" pitchFamily="34" charset="-34"/>
              </a:rPr>
              <a:t> I1</a:t>
            </a:r>
          </a:p>
          <a:p>
            <a:r>
              <a:rPr lang="id-ID" sz="2400" dirty="0" smtClean="0">
                <a:latin typeface="Browallia New" panose="020B0604020202020204" pitchFamily="34" charset="-34"/>
                <a:cs typeface="Browallia New" panose="020B0604020202020204" pitchFamily="34" charset="-34"/>
              </a:rPr>
              <a:t>		For each item I2 </a:t>
            </a:r>
            <a:r>
              <a:rPr lang="en-US" sz="2400" dirty="0" smtClean="0">
                <a:latin typeface="Browallia New" panose="020B0604020202020204" pitchFamily="34" charset="-34"/>
                <a:cs typeface="Browallia New" panose="020B0604020202020204" pitchFamily="34" charset="-34"/>
              </a:rPr>
              <a:t>rated</a:t>
            </a:r>
            <a:r>
              <a:rPr lang="id-ID" sz="2400" dirty="0" smtClean="0">
                <a:latin typeface="Browallia New" panose="020B0604020202020204" pitchFamily="34" charset="-34"/>
                <a:cs typeface="Browallia New" panose="020B0604020202020204" pitchFamily="34" charset="-34"/>
              </a:rPr>
              <a:t> by customer C</a:t>
            </a:r>
          </a:p>
          <a:p>
            <a:r>
              <a:rPr lang="id-ID" sz="2400" dirty="0" smtClean="0">
                <a:latin typeface="Browallia New" panose="020B0604020202020204" pitchFamily="34" charset="-34"/>
                <a:cs typeface="Browallia New" panose="020B0604020202020204" pitchFamily="34" charset="-34"/>
              </a:rPr>
              <a:t>			Record that a customer </a:t>
            </a:r>
            <a:r>
              <a:rPr lang="en-US" sz="2400" dirty="0" smtClean="0">
                <a:latin typeface="Browallia New" panose="020B0604020202020204" pitchFamily="34" charset="-34"/>
                <a:cs typeface="Browallia New" panose="020B0604020202020204" pitchFamily="34" charset="-34"/>
              </a:rPr>
              <a:t>rated</a:t>
            </a:r>
            <a:r>
              <a:rPr lang="id-ID" sz="2400" dirty="0" smtClean="0">
                <a:latin typeface="Browallia New" panose="020B0604020202020204" pitchFamily="34" charset="-34"/>
                <a:cs typeface="Browallia New" panose="020B0604020202020204" pitchFamily="34" charset="-34"/>
              </a:rPr>
              <a:t> I1 and I2</a:t>
            </a:r>
          </a:p>
          <a:p>
            <a:r>
              <a:rPr lang="id-ID" sz="2400" dirty="0" smtClean="0">
                <a:latin typeface="Browallia New" panose="020B0604020202020204" pitchFamily="34" charset="-34"/>
                <a:cs typeface="Browallia New" panose="020B0604020202020204" pitchFamily="34" charset="-34"/>
              </a:rPr>
              <a:t>	For each item I2</a:t>
            </a:r>
          </a:p>
          <a:p>
            <a:r>
              <a:rPr lang="id-ID" sz="2400" dirty="0" smtClean="0">
                <a:latin typeface="Browallia New" panose="020B0604020202020204" pitchFamily="34" charset="-34"/>
                <a:cs typeface="Browallia New" panose="020B0604020202020204" pitchFamily="34" charset="-34"/>
              </a:rPr>
              <a:t>		Compute the similarity between I1 and I2</a:t>
            </a:r>
            <a:endParaRPr lang="id-ID" sz="2400" dirty="0" smtClean="0">
              <a:latin typeface="Browallia New" panose="020B0604020202020204" pitchFamily="34" charset="-34"/>
              <a:cs typeface="Browallia New" panose="020B0604020202020204" pitchFamily="34" charset="-34"/>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p:nvPr/>
        </p:nvSpPr>
        <p:spPr>
          <a:xfrm>
            <a:off x="2377225" y="1875175"/>
            <a:ext cx="4091699" cy="809400"/>
          </a:xfrm>
          <a:prstGeom prst="rect">
            <a:avLst/>
          </a:prstGeom>
          <a:noFill/>
          <a:ln>
            <a:noFill/>
          </a:ln>
        </p:spPr>
        <p:txBody>
          <a:bodyPr lIns="91425" tIns="91425" rIns="91425" bIns="91425" anchor="t" anchorCtr="0">
            <a:noAutofit/>
          </a:bodyPr>
          <a:lstStyle/>
          <a:p>
            <a:pPr lvl="0" rtl="0">
              <a:spcBef>
                <a:spcPts val="0"/>
              </a:spcBef>
              <a:buNone/>
            </a:pPr>
            <a:r>
              <a:rPr lang="id" sz="6000">
                <a:solidFill>
                  <a:srgbClr val="FFFFFF"/>
                </a:solidFill>
              </a:rPr>
              <a:t>Metodologi</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Metodologi</a:t>
            </a:r>
          </a:p>
        </p:txBody>
      </p:sp>
      <p:sp>
        <p:nvSpPr>
          <p:cNvPr id="162" name="Shape 162"/>
          <p:cNvSpPr txBox="1">
            <a:spLocks noGrp="1"/>
          </p:cNvSpPr>
          <p:nvPr>
            <p:ph type="body" idx="1"/>
          </p:nvPr>
        </p:nvSpPr>
        <p:spPr>
          <a:xfrm>
            <a:off x="457200" y="1200150"/>
            <a:ext cx="8229600" cy="1016099"/>
          </a:xfrm>
          <a:prstGeom prst="rect">
            <a:avLst/>
          </a:prstGeom>
          <a:noFill/>
          <a:ln>
            <a:noFill/>
          </a:ln>
        </p:spPr>
        <p:txBody>
          <a:bodyPr lIns="68575" tIns="34275" rIns="68575" bIns="34275" anchor="t" anchorCtr="0">
            <a:noAutofit/>
          </a:bodyPr>
          <a:lstStyle/>
          <a:p>
            <a:pPr marL="177800" marR="0" lvl="0" indent="-152400" algn="l" rtl="0">
              <a:lnSpc>
                <a:spcPct val="80000"/>
              </a:lnSpc>
              <a:spcBef>
                <a:spcPts val="0"/>
              </a:spcBef>
              <a:buClr>
                <a:schemeClr val="dk1"/>
              </a:buClr>
              <a:buSzPct val="100000"/>
              <a:buFont typeface="Arial"/>
              <a:buChar char="•"/>
            </a:pPr>
            <a:r>
              <a:rPr lang="id" sz="1800" b="0" i="0" u="none" strike="noStrike" cap="none" baseline="0" dirty="0">
                <a:solidFill>
                  <a:schemeClr val="dk1"/>
                </a:solidFill>
              </a:rPr>
              <a:t>Studi </a:t>
            </a:r>
            <a:r>
              <a:rPr lang="id" sz="1800" b="0" i="0" u="none" strike="noStrike" cap="none" baseline="0" dirty="0" smtClean="0">
                <a:solidFill>
                  <a:schemeClr val="dk1"/>
                </a:solidFill>
              </a:rPr>
              <a:t>literatur</a:t>
            </a:r>
          </a:p>
          <a:p>
            <a:pPr marL="566738" marR="0" lvl="0" indent="-285750" algn="l" rtl="0">
              <a:lnSpc>
                <a:spcPct val="80000"/>
              </a:lnSpc>
              <a:spcBef>
                <a:spcPts val="0"/>
              </a:spcBef>
              <a:buClr>
                <a:schemeClr val="dk1"/>
              </a:buClr>
              <a:buSzPct val="100000"/>
              <a:buFont typeface="Courier New" panose="02070309020205020404" pitchFamily="49" charset="0"/>
              <a:buChar char="o"/>
            </a:pPr>
            <a:r>
              <a:rPr lang="id" sz="1800" dirty="0" smtClean="0"/>
              <a:t>A</a:t>
            </a:r>
            <a:r>
              <a:rPr lang="id" sz="1800" b="0" i="0" u="none" strike="noStrike" cap="none" baseline="0" dirty="0" smtClean="0">
                <a:solidFill>
                  <a:schemeClr val="dk1"/>
                </a:solidFill>
              </a:rPr>
              <a:t>lgoritma</a:t>
            </a:r>
            <a:endParaRPr lang="id" sz="1800" dirty="0"/>
          </a:p>
          <a:p>
            <a:pPr marL="566738" marR="0" lvl="0" indent="-285750" algn="l" rtl="0">
              <a:lnSpc>
                <a:spcPct val="80000"/>
              </a:lnSpc>
              <a:spcBef>
                <a:spcPts val="0"/>
              </a:spcBef>
              <a:buClr>
                <a:schemeClr val="dk1"/>
              </a:buClr>
              <a:buSzPct val="100000"/>
              <a:buFont typeface="Courier New" panose="02070309020205020404" pitchFamily="49" charset="0"/>
              <a:buChar char="o"/>
            </a:pPr>
            <a:r>
              <a:rPr lang="id" sz="1800" dirty="0" smtClean="0"/>
              <a:t>I</a:t>
            </a:r>
            <a:r>
              <a:rPr lang="id" sz="1800" b="0" i="0" u="none" strike="noStrike" cap="none" baseline="0" dirty="0" smtClean="0">
                <a:solidFill>
                  <a:schemeClr val="dk1"/>
                </a:solidFill>
              </a:rPr>
              <a:t>nformasi </a:t>
            </a:r>
            <a:r>
              <a:rPr lang="id" sz="1800" b="0" i="0" u="none" strike="noStrike" cap="none" baseline="0" dirty="0">
                <a:solidFill>
                  <a:schemeClr val="dk1"/>
                </a:solidFill>
              </a:rPr>
              <a:t>kesehatan terkait penyakit tertentu.</a:t>
            </a:r>
          </a:p>
        </p:txBody>
      </p:sp>
      <p:sp>
        <p:nvSpPr>
          <p:cNvPr id="163" name="Shape 163"/>
          <p:cNvSpPr txBox="1"/>
          <p:nvPr/>
        </p:nvSpPr>
        <p:spPr>
          <a:xfrm>
            <a:off x="397500" y="2167050"/>
            <a:ext cx="6938399" cy="809400"/>
          </a:xfrm>
          <a:prstGeom prst="rect">
            <a:avLst/>
          </a:prstGeom>
          <a:noFill/>
          <a:ln>
            <a:noFill/>
          </a:ln>
        </p:spPr>
        <p:txBody>
          <a:bodyPr lIns="91425" tIns="91425" rIns="91425" bIns="91425" anchor="t" anchorCtr="0">
            <a:noAutofit/>
          </a:bodyPr>
          <a:lstStyle/>
          <a:p>
            <a:pPr marL="177800" lvl="0" indent="-152400" rtl="0">
              <a:lnSpc>
                <a:spcPct val="80000"/>
              </a:lnSpc>
              <a:spcBef>
                <a:spcPts val="800"/>
              </a:spcBef>
              <a:buClr>
                <a:schemeClr val="dk1"/>
              </a:buClr>
              <a:buSzPct val="100000"/>
              <a:buFont typeface="Arial"/>
              <a:buChar char="•"/>
            </a:pPr>
            <a:r>
              <a:rPr lang="id" sz="1800" dirty="0">
                <a:solidFill>
                  <a:schemeClr val="dk1"/>
                </a:solidFill>
              </a:rPr>
              <a:t>Survei</a:t>
            </a:r>
          </a:p>
          <a:p>
            <a:pPr marL="742950" lvl="1" indent="-247650" rtl="0">
              <a:lnSpc>
                <a:spcPct val="80000"/>
              </a:lnSpc>
              <a:spcBef>
                <a:spcPts val="800"/>
              </a:spcBef>
              <a:buClr>
                <a:schemeClr val="dk1"/>
              </a:buClr>
              <a:buSzPct val="100000"/>
              <a:buFont typeface="Courier New"/>
              <a:buChar char="o"/>
            </a:pPr>
            <a:r>
              <a:rPr lang="id" sz="1800" dirty="0">
                <a:solidFill>
                  <a:schemeClr val="dk1"/>
                </a:solidFill>
              </a:rPr>
              <a:t>Pola konsumsi masyarakat</a:t>
            </a:r>
          </a:p>
          <a:p>
            <a:pPr marL="742950" lvl="1" indent="-247650" rtl="0">
              <a:lnSpc>
                <a:spcPct val="80000"/>
              </a:lnSpc>
              <a:spcBef>
                <a:spcPts val="800"/>
              </a:spcBef>
              <a:buClr>
                <a:schemeClr val="dk1"/>
              </a:buClr>
              <a:buSzPct val="100000"/>
              <a:buFont typeface="Courier New"/>
              <a:buChar char="o"/>
            </a:pPr>
            <a:r>
              <a:rPr lang="id" sz="1800" dirty="0">
                <a:solidFill>
                  <a:schemeClr val="dk1"/>
                </a:solidFill>
              </a:rPr>
              <a:t>Keakuratan dari rekomendasi yang diberikan</a:t>
            </a:r>
          </a:p>
        </p:txBody>
      </p:sp>
      <p:sp>
        <p:nvSpPr>
          <p:cNvPr id="164" name="Shape 164"/>
          <p:cNvSpPr txBox="1"/>
          <p:nvPr/>
        </p:nvSpPr>
        <p:spPr>
          <a:xfrm>
            <a:off x="400900" y="3389000"/>
            <a:ext cx="6938399" cy="809400"/>
          </a:xfrm>
          <a:prstGeom prst="rect">
            <a:avLst/>
          </a:prstGeom>
          <a:noFill/>
          <a:ln>
            <a:noFill/>
          </a:ln>
        </p:spPr>
        <p:txBody>
          <a:bodyPr lIns="91425" tIns="91425" rIns="91425" bIns="91425" anchor="t" anchorCtr="0">
            <a:noAutofit/>
          </a:bodyPr>
          <a:lstStyle/>
          <a:p>
            <a:pPr marL="177800" lvl="0" indent="-152400" rtl="0">
              <a:lnSpc>
                <a:spcPct val="80000"/>
              </a:lnSpc>
              <a:spcBef>
                <a:spcPts val="800"/>
              </a:spcBef>
              <a:buClr>
                <a:schemeClr val="dk1"/>
              </a:buClr>
              <a:buSzPct val="100000"/>
              <a:buFont typeface="Arial"/>
              <a:buChar char="•"/>
            </a:pPr>
            <a:r>
              <a:rPr lang="id" sz="1800" dirty="0">
                <a:solidFill>
                  <a:schemeClr val="dk1"/>
                </a:solidFill>
              </a:rPr>
              <a:t>Analisis</a:t>
            </a:r>
          </a:p>
          <a:p>
            <a:pPr marL="742950" lvl="1" indent="-247650" rtl="0">
              <a:lnSpc>
                <a:spcPct val="80000"/>
              </a:lnSpc>
              <a:spcBef>
                <a:spcPts val="800"/>
              </a:spcBef>
              <a:buClr>
                <a:schemeClr val="dk1"/>
              </a:buClr>
              <a:buSzPct val="100000"/>
              <a:buFont typeface="Courier New"/>
              <a:buChar char="o"/>
            </a:pPr>
            <a:r>
              <a:rPr lang="id" sz="1800" dirty="0">
                <a:solidFill>
                  <a:schemeClr val="dk1"/>
                </a:solidFill>
              </a:rPr>
              <a:t>Data dibutuhkan</a:t>
            </a:r>
          </a:p>
          <a:p>
            <a:pPr marL="742950" lvl="1" indent="-247650" rtl="0">
              <a:lnSpc>
                <a:spcPct val="80000"/>
              </a:lnSpc>
              <a:spcBef>
                <a:spcPts val="800"/>
              </a:spcBef>
              <a:buClr>
                <a:schemeClr val="dk1"/>
              </a:buClr>
              <a:buSzPct val="100000"/>
              <a:buFont typeface="Courier New"/>
              <a:buChar char="o"/>
            </a:pPr>
            <a:r>
              <a:rPr lang="id" sz="1800" dirty="0">
                <a:solidFill>
                  <a:schemeClr val="dk1"/>
                </a:solidFill>
              </a:rPr>
              <a:t>Potensi sistem rekomendasi</a:t>
            </a:r>
          </a:p>
          <a:p>
            <a:pPr marL="742950" lvl="1" indent="-247650" rtl="0">
              <a:lnSpc>
                <a:spcPct val="80000"/>
              </a:lnSpc>
              <a:spcBef>
                <a:spcPts val="800"/>
              </a:spcBef>
              <a:buClr>
                <a:schemeClr val="dk1"/>
              </a:buClr>
              <a:buSzPct val="100000"/>
              <a:buFont typeface="Courier New"/>
              <a:buChar char="o"/>
            </a:pPr>
            <a:r>
              <a:rPr lang="id" sz="1800" dirty="0">
                <a:solidFill>
                  <a:schemeClr val="dk1"/>
                </a:solidFill>
              </a:rPr>
              <a:t>Metode evaluasi</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fade">
                                      <p:cBhvr>
                                        <p:cTn id="12" dur="1"/>
                                        <p:tgtEl>
                                          <p:spTgt spid="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gtEl>
                                        <p:attrNameLst>
                                          <p:attrName>style.visibility</p:attrName>
                                        </p:attrNameLst>
                                      </p:cBhvr>
                                      <p:to>
                                        <p:strVal val="visible"/>
                                      </p:to>
                                    </p:set>
                                    <p:animEffect transition="in" filter="fade">
                                      <p:cBhvr>
                                        <p:cTn id="17" dur="1"/>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Metodologi</a:t>
            </a:r>
          </a:p>
        </p:txBody>
      </p:sp>
      <p:sp>
        <p:nvSpPr>
          <p:cNvPr id="170" name="Shape 170"/>
          <p:cNvSpPr txBox="1">
            <a:spLocks noGrp="1"/>
          </p:cNvSpPr>
          <p:nvPr>
            <p:ph type="body" idx="1"/>
          </p:nvPr>
        </p:nvSpPr>
        <p:spPr>
          <a:xfrm>
            <a:off x="457200" y="1200150"/>
            <a:ext cx="8229600" cy="594600"/>
          </a:xfrm>
          <a:prstGeom prst="rect">
            <a:avLst/>
          </a:prstGeom>
          <a:noFill/>
          <a:ln>
            <a:noFill/>
          </a:ln>
        </p:spPr>
        <p:txBody>
          <a:bodyPr lIns="68575" tIns="34275" rIns="68575" bIns="34275" anchor="t" anchorCtr="0">
            <a:noAutofit/>
          </a:bodyPr>
          <a:lstStyle/>
          <a:p>
            <a:pPr marL="177800" marR="0" lvl="0" indent="-152400" algn="l" rtl="0">
              <a:lnSpc>
                <a:spcPct val="80000"/>
              </a:lnSpc>
              <a:spcBef>
                <a:spcPts val="800"/>
              </a:spcBef>
              <a:buClr>
                <a:schemeClr val="dk1"/>
              </a:buClr>
              <a:buSzPct val="100000"/>
              <a:buFont typeface="Arial"/>
              <a:buChar char="•"/>
            </a:pPr>
            <a:r>
              <a:rPr lang="id" sz="1800" b="0" i="0" u="none" strike="noStrike" cap="none" baseline="0">
                <a:solidFill>
                  <a:schemeClr val="dk1"/>
                </a:solidFill>
              </a:rPr>
              <a:t>Perancangan sistem</a:t>
            </a:r>
          </a:p>
        </p:txBody>
      </p:sp>
      <p:sp>
        <p:nvSpPr>
          <p:cNvPr id="171" name="Shape 171"/>
          <p:cNvSpPr txBox="1"/>
          <p:nvPr/>
        </p:nvSpPr>
        <p:spPr>
          <a:xfrm>
            <a:off x="505925" y="1794750"/>
            <a:ext cx="6938399" cy="2957554"/>
          </a:xfrm>
          <a:prstGeom prst="rect">
            <a:avLst/>
          </a:prstGeom>
          <a:noFill/>
          <a:ln>
            <a:noFill/>
          </a:ln>
        </p:spPr>
        <p:txBody>
          <a:bodyPr lIns="91425" tIns="91425" rIns="91425" bIns="91425" anchor="t" anchorCtr="0">
            <a:noAutofit/>
          </a:bodyPr>
          <a:lstStyle/>
          <a:p>
            <a:pPr marL="177800" lvl="0" indent="-152400" rtl="0">
              <a:spcBef>
                <a:spcPts val="800"/>
              </a:spcBef>
              <a:buClr>
                <a:schemeClr val="dk1"/>
              </a:buClr>
              <a:buSzPct val="100000"/>
              <a:buFont typeface="Arial"/>
              <a:buChar char="•"/>
            </a:pPr>
            <a:r>
              <a:rPr lang="id" sz="1800" dirty="0" smtClean="0">
                <a:solidFill>
                  <a:schemeClr val="dk1"/>
                </a:solidFill>
              </a:rPr>
              <a:t>Evaluasi</a:t>
            </a:r>
          </a:p>
          <a:p>
            <a:pPr marL="742950" lvl="1" indent="-247650">
              <a:spcBef>
                <a:spcPts val="800"/>
              </a:spcBef>
              <a:buClr>
                <a:schemeClr val="dk1"/>
              </a:buClr>
              <a:buSzPct val="100000"/>
              <a:buFont typeface="Courier New"/>
              <a:buChar char="o"/>
            </a:pPr>
            <a:r>
              <a:rPr lang="en-US" sz="1800" dirty="0" err="1" smtClean="0">
                <a:solidFill>
                  <a:schemeClr val="dk1"/>
                </a:solidFill>
              </a:rPr>
              <a:t>Ketercapaian</a:t>
            </a:r>
            <a:r>
              <a:rPr lang="en-US" sz="1800" dirty="0" smtClean="0">
                <a:solidFill>
                  <a:schemeClr val="dk1"/>
                </a:solidFill>
              </a:rPr>
              <a:t> </a:t>
            </a:r>
            <a:r>
              <a:rPr lang="en-US" sz="1800" dirty="0" err="1" smtClean="0">
                <a:solidFill>
                  <a:schemeClr val="dk1"/>
                </a:solidFill>
              </a:rPr>
              <a:t>kebutuhan</a:t>
            </a:r>
            <a:r>
              <a:rPr lang="en-US" sz="1800" dirty="0" smtClean="0">
                <a:solidFill>
                  <a:schemeClr val="dk1"/>
                </a:solidFill>
              </a:rPr>
              <a:t> </a:t>
            </a:r>
            <a:r>
              <a:rPr lang="en-US" sz="1800" dirty="0" err="1" smtClean="0">
                <a:solidFill>
                  <a:schemeClr val="dk1"/>
                </a:solidFill>
              </a:rPr>
              <a:t>fungsional</a:t>
            </a:r>
            <a:endParaRPr lang="en-US" sz="1800" dirty="0" smtClean="0">
              <a:solidFill>
                <a:schemeClr val="dk1"/>
              </a:solidFill>
            </a:endParaRPr>
          </a:p>
          <a:p>
            <a:pPr marL="742950" lvl="1" indent="-247650">
              <a:spcBef>
                <a:spcPts val="800"/>
              </a:spcBef>
              <a:buClr>
                <a:schemeClr val="dk1"/>
              </a:buClr>
              <a:buSzPct val="100000"/>
              <a:buFont typeface="Courier New"/>
              <a:buChar char="o"/>
            </a:pPr>
            <a:r>
              <a:rPr lang="en-US" sz="1800" dirty="0" err="1" smtClean="0">
                <a:solidFill>
                  <a:schemeClr val="dk1"/>
                </a:solidFill>
              </a:rPr>
              <a:t>Akurasi</a:t>
            </a:r>
            <a:r>
              <a:rPr lang="en-US" sz="1800" dirty="0" smtClean="0">
                <a:solidFill>
                  <a:schemeClr val="dk1"/>
                </a:solidFill>
              </a:rPr>
              <a:t> </a:t>
            </a:r>
            <a:r>
              <a:rPr lang="en-US" sz="1800" dirty="0" err="1">
                <a:solidFill>
                  <a:schemeClr val="dk1"/>
                </a:solidFill>
              </a:rPr>
              <a:t>prediksi</a:t>
            </a:r>
            <a:r>
              <a:rPr lang="en-US" sz="1800" dirty="0">
                <a:solidFill>
                  <a:schemeClr val="dk1"/>
                </a:solidFill>
              </a:rPr>
              <a:t> </a:t>
            </a:r>
            <a:r>
              <a:rPr lang="en-US" sz="1800" dirty="0" err="1">
                <a:solidFill>
                  <a:schemeClr val="dk1"/>
                </a:solidFill>
              </a:rPr>
              <a:t>terhadap</a:t>
            </a:r>
            <a:r>
              <a:rPr lang="en-US" sz="1800" dirty="0">
                <a:solidFill>
                  <a:schemeClr val="dk1"/>
                </a:solidFill>
              </a:rPr>
              <a:t> </a:t>
            </a:r>
            <a:r>
              <a:rPr lang="en-US" sz="1800" dirty="0" err="1">
                <a:solidFill>
                  <a:schemeClr val="dk1"/>
                </a:solidFill>
              </a:rPr>
              <a:t>penilaian</a:t>
            </a:r>
            <a:r>
              <a:rPr lang="en-US" sz="1800" dirty="0">
                <a:solidFill>
                  <a:schemeClr val="dk1"/>
                </a:solidFill>
              </a:rPr>
              <a:t> </a:t>
            </a:r>
            <a:r>
              <a:rPr lang="en-US" sz="1800" dirty="0" err="1">
                <a:solidFill>
                  <a:schemeClr val="dk1"/>
                </a:solidFill>
              </a:rPr>
              <a:t>pengguna</a:t>
            </a:r>
            <a:r>
              <a:rPr lang="en-US" sz="1800" dirty="0">
                <a:solidFill>
                  <a:schemeClr val="dk1"/>
                </a:solidFill>
              </a:rPr>
              <a:t> </a:t>
            </a:r>
            <a:r>
              <a:rPr lang="en-US" sz="1800" dirty="0" err="1">
                <a:solidFill>
                  <a:schemeClr val="dk1"/>
                </a:solidFill>
              </a:rPr>
              <a:t>melalui</a:t>
            </a:r>
            <a:r>
              <a:rPr lang="en-US" sz="1800" dirty="0">
                <a:solidFill>
                  <a:schemeClr val="dk1"/>
                </a:solidFill>
              </a:rPr>
              <a:t> </a:t>
            </a:r>
            <a:r>
              <a:rPr lang="en-US" sz="1800" dirty="0" err="1" smtClean="0">
                <a:solidFill>
                  <a:schemeClr val="dk1"/>
                </a:solidFill>
              </a:rPr>
              <a:t>perhitungan</a:t>
            </a:r>
            <a:r>
              <a:rPr lang="id" sz="1800" dirty="0" smtClean="0">
                <a:solidFill>
                  <a:schemeClr val="dk1"/>
                </a:solidFill>
              </a:rPr>
              <a:t>Mean Absolute Error (MAE)</a:t>
            </a:r>
          </a:p>
          <a:p>
            <a:pPr marL="742950" lvl="1" indent="-247650">
              <a:spcBef>
                <a:spcPts val="800"/>
              </a:spcBef>
              <a:buClr>
                <a:schemeClr val="dk1"/>
              </a:buClr>
              <a:buSzPct val="100000"/>
              <a:buFont typeface="Courier New"/>
              <a:buChar char="o"/>
            </a:pPr>
            <a:r>
              <a:rPr lang="en-US" sz="1800" dirty="0" err="1" smtClean="0">
                <a:solidFill>
                  <a:schemeClr val="dk1"/>
                </a:solidFill>
              </a:rPr>
              <a:t>Kesesuaian</a:t>
            </a:r>
            <a:r>
              <a:rPr lang="en-US" sz="1800" dirty="0" smtClean="0">
                <a:solidFill>
                  <a:schemeClr val="dk1"/>
                </a:solidFill>
              </a:rPr>
              <a:t> </a:t>
            </a:r>
            <a:r>
              <a:rPr lang="en-US" sz="1800" dirty="0" err="1">
                <a:solidFill>
                  <a:schemeClr val="dk1"/>
                </a:solidFill>
              </a:rPr>
              <a:t>rekomendasi</a:t>
            </a:r>
            <a:r>
              <a:rPr lang="en-US" sz="1800" dirty="0">
                <a:solidFill>
                  <a:schemeClr val="dk1"/>
                </a:solidFill>
              </a:rPr>
              <a:t> yang </a:t>
            </a:r>
            <a:r>
              <a:rPr lang="en-US" sz="1800" dirty="0" err="1">
                <a:solidFill>
                  <a:schemeClr val="dk1"/>
                </a:solidFill>
              </a:rPr>
              <a:t>dihasilkan</a:t>
            </a:r>
            <a:r>
              <a:rPr lang="en-US" sz="1800" dirty="0">
                <a:solidFill>
                  <a:schemeClr val="dk1"/>
                </a:solidFill>
              </a:rPr>
              <a:t> </a:t>
            </a:r>
            <a:r>
              <a:rPr lang="en-US" sz="1800" dirty="0" err="1">
                <a:solidFill>
                  <a:schemeClr val="dk1"/>
                </a:solidFill>
              </a:rPr>
              <a:t>dengan</a:t>
            </a:r>
            <a:r>
              <a:rPr lang="en-US" sz="1800" dirty="0">
                <a:solidFill>
                  <a:schemeClr val="dk1"/>
                </a:solidFill>
              </a:rPr>
              <a:t> </a:t>
            </a:r>
            <a:r>
              <a:rPr lang="en-US" sz="1800" dirty="0" err="1">
                <a:solidFill>
                  <a:schemeClr val="dk1"/>
                </a:solidFill>
              </a:rPr>
              <a:t>selera</a:t>
            </a:r>
            <a:r>
              <a:rPr lang="en-US" sz="1800" dirty="0">
                <a:solidFill>
                  <a:schemeClr val="dk1"/>
                </a:solidFill>
              </a:rPr>
              <a:t> </a:t>
            </a:r>
            <a:r>
              <a:rPr lang="en-US" sz="1800" dirty="0" err="1" smtClean="0">
                <a:solidFill>
                  <a:schemeClr val="dk1"/>
                </a:solidFill>
              </a:rPr>
              <a:t>pengguna</a:t>
            </a:r>
            <a:endParaRPr lang="id" sz="1800" dirty="0">
              <a:solidFill>
                <a:schemeClr val="dk1"/>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1014450" y="1602075"/>
            <a:ext cx="7115100" cy="809400"/>
          </a:xfrm>
          <a:prstGeom prst="rect">
            <a:avLst/>
          </a:prstGeom>
          <a:noFill/>
          <a:ln>
            <a:noFill/>
          </a:ln>
        </p:spPr>
        <p:txBody>
          <a:bodyPr lIns="91425" tIns="91425" rIns="91425" bIns="91425" anchor="t" anchorCtr="0">
            <a:noAutofit/>
          </a:bodyPr>
          <a:lstStyle/>
          <a:p>
            <a:pPr lvl="0" algn="ctr" rtl="0">
              <a:spcBef>
                <a:spcPts val="0"/>
              </a:spcBef>
              <a:buNone/>
            </a:pPr>
            <a:r>
              <a:rPr lang="id" sz="6000">
                <a:solidFill>
                  <a:srgbClr val="FFFFFF"/>
                </a:solidFill>
              </a:rPr>
              <a:t>Analisis Kebutuhan &amp; Solusi</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Deskripsi Sistem E-Commerce</a:t>
            </a:r>
          </a:p>
        </p:txBody>
      </p:sp>
      <p:sp>
        <p:nvSpPr>
          <p:cNvPr id="182" name="Shape 182"/>
          <p:cNvSpPr txBox="1">
            <a:spLocks noGrp="1"/>
          </p:cNvSpPr>
          <p:nvPr>
            <p:ph type="body" idx="1"/>
          </p:nvPr>
        </p:nvSpPr>
        <p:spPr>
          <a:xfrm>
            <a:off x="457200" y="1363725"/>
            <a:ext cx="3300899" cy="2322300"/>
          </a:xfrm>
          <a:prstGeom prst="rect">
            <a:avLst/>
          </a:prstGeom>
          <a:noFill/>
          <a:ln>
            <a:noFill/>
          </a:ln>
        </p:spPr>
        <p:txBody>
          <a:bodyPr lIns="68575" tIns="34275" rIns="68575" bIns="34275" anchor="t" anchorCtr="0">
            <a:noAutofit/>
          </a:bodyPr>
          <a:lstStyle/>
          <a:p>
            <a:pPr marL="177800" marR="0" lvl="0" indent="-152400" algn="l" rtl="0">
              <a:lnSpc>
                <a:spcPct val="90000"/>
              </a:lnSpc>
              <a:spcBef>
                <a:spcPts val="0"/>
              </a:spcBef>
              <a:buClr>
                <a:schemeClr val="dk1"/>
              </a:buClr>
              <a:buSzPct val="100000"/>
              <a:buFont typeface="Arial"/>
              <a:buChar char="•"/>
            </a:pPr>
            <a:r>
              <a:rPr lang="id" sz="1800" b="0" i="0" u="none" strike="noStrike" cap="none" baseline="0">
                <a:solidFill>
                  <a:schemeClr val="dk1"/>
                </a:solidFill>
              </a:rPr>
              <a:t>Menjual produk buah, sayur dan umbi, daging, telur, makanan dan minuman.</a:t>
            </a:r>
          </a:p>
          <a:p>
            <a:pPr marR="0" lvl="0" algn="l" rtl="0">
              <a:lnSpc>
                <a:spcPct val="90000"/>
              </a:lnSpc>
              <a:spcBef>
                <a:spcPts val="0"/>
              </a:spcBef>
              <a:buNone/>
            </a:pPr>
            <a:endParaRPr sz="1800"/>
          </a:p>
          <a:p>
            <a:pPr marL="177800" marR="0" lvl="0" indent="-152400" algn="l" rtl="0">
              <a:lnSpc>
                <a:spcPct val="90000"/>
              </a:lnSpc>
              <a:spcBef>
                <a:spcPts val="800"/>
              </a:spcBef>
              <a:buClr>
                <a:schemeClr val="dk1"/>
              </a:buClr>
              <a:buSzPct val="100000"/>
              <a:buFont typeface="Arial"/>
              <a:buChar char="•"/>
            </a:pPr>
            <a:r>
              <a:rPr lang="id" sz="1800" b="0" i="0" u="none" strike="noStrike" cap="none" baseline="0">
                <a:solidFill>
                  <a:schemeClr val="dk1"/>
                </a:solidFill>
              </a:rPr>
              <a:t>Menampilkan resep-resep makanan </a:t>
            </a:r>
          </a:p>
          <a:p>
            <a:pPr marR="0" lvl="0" algn="l" rtl="0">
              <a:lnSpc>
                <a:spcPct val="90000"/>
              </a:lnSpc>
              <a:spcBef>
                <a:spcPts val="800"/>
              </a:spcBef>
              <a:buNone/>
            </a:pPr>
            <a:endParaRPr sz="1800"/>
          </a:p>
          <a:p>
            <a:pPr marL="177800" marR="0" lvl="0" indent="-152400" algn="l" rtl="0">
              <a:lnSpc>
                <a:spcPct val="90000"/>
              </a:lnSpc>
              <a:spcBef>
                <a:spcPts val="800"/>
              </a:spcBef>
              <a:buClr>
                <a:schemeClr val="dk1"/>
              </a:buClr>
              <a:buSzPct val="100000"/>
              <a:buFont typeface="Arial"/>
              <a:buChar char="•"/>
            </a:pPr>
            <a:r>
              <a:rPr lang="id" sz="1800"/>
              <a:t>Setelah</a:t>
            </a:r>
            <a:r>
              <a:rPr lang="id" sz="1800" b="0" i="0" u="none" strike="noStrike" cap="none" baseline="0">
                <a:solidFill>
                  <a:schemeClr val="dk1"/>
                </a:solidFill>
              </a:rPr>
              <a:t> informasi resep terdapat pilihan membeli bahan resep tersebut.</a:t>
            </a:r>
          </a:p>
        </p:txBody>
      </p:sp>
      <p:pic>
        <p:nvPicPr>
          <p:cNvPr id="183" name="Shape 183"/>
          <p:cNvPicPr preferRelativeResize="0"/>
          <p:nvPr/>
        </p:nvPicPr>
        <p:blipFill>
          <a:blip r:embed="rId3">
            <a:alphaModFix/>
          </a:blip>
          <a:stretch>
            <a:fillRect/>
          </a:stretch>
        </p:blipFill>
        <p:spPr>
          <a:xfrm>
            <a:off x="3758100" y="1513724"/>
            <a:ext cx="2564025" cy="1421049"/>
          </a:xfrm>
          <a:prstGeom prst="rect">
            <a:avLst/>
          </a:prstGeom>
          <a:noFill/>
          <a:ln>
            <a:noFill/>
          </a:ln>
        </p:spPr>
      </p:pic>
      <p:pic>
        <p:nvPicPr>
          <p:cNvPr id="184" name="Shape 184"/>
          <p:cNvPicPr preferRelativeResize="0"/>
          <p:nvPr/>
        </p:nvPicPr>
        <p:blipFill>
          <a:blip r:embed="rId4">
            <a:alphaModFix/>
          </a:blip>
          <a:stretch>
            <a:fillRect/>
          </a:stretch>
        </p:blipFill>
        <p:spPr>
          <a:xfrm>
            <a:off x="3703800" y="3228824"/>
            <a:ext cx="2564024" cy="1282012"/>
          </a:xfrm>
          <a:prstGeom prst="rect">
            <a:avLst/>
          </a:prstGeom>
          <a:noFill/>
          <a:ln>
            <a:noFill/>
          </a:ln>
        </p:spPr>
      </p:pic>
      <p:pic>
        <p:nvPicPr>
          <p:cNvPr id="185" name="Shape 185"/>
          <p:cNvPicPr preferRelativeResize="0"/>
          <p:nvPr/>
        </p:nvPicPr>
        <p:blipFill>
          <a:blip r:embed="rId5">
            <a:alphaModFix/>
          </a:blip>
          <a:stretch>
            <a:fillRect/>
          </a:stretch>
        </p:blipFill>
        <p:spPr>
          <a:xfrm>
            <a:off x="6328048" y="3131166"/>
            <a:ext cx="2564024" cy="1477308"/>
          </a:xfrm>
          <a:prstGeom prst="rect">
            <a:avLst/>
          </a:prstGeom>
          <a:noFill/>
          <a:ln>
            <a:noFill/>
          </a:ln>
        </p:spPr>
      </p:pic>
      <p:pic>
        <p:nvPicPr>
          <p:cNvPr id="186" name="Shape 186"/>
          <p:cNvPicPr preferRelativeResize="0"/>
          <p:nvPr/>
        </p:nvPicPr>
        <p:blipFill>
          <a:blip r:embed="rId6">
            <a:alphaModFix/>
          </a:blip>
          <a:stretch>
            <a:fillRect/>
          </a:stretch>
        </p:blipFill>
        <p:spPr>
          <a:xfrm>
            <a:off x="6282112" y="1459945"/>
            <a:ext cx="2655900" cy="1528599"/>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1"/>
                                        <p:tgtEl>
                                          <p:spTgt spid="1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2">
                                            <p:txEl>
                                              <p:pRg st="1" end="1"/>
                                            </p:txEl>
                                          </p:spTgt>
                                        </p:tgtEl>
                                        <p:attrNameLst>
                                          <p:attrName>style.visibility</p:attrName>
                                        </p:attrNameLst>
                                      </p:cBhvr>
                                      <p:to>
                                        <p:strVal val="visible"/>
                                      </p:to>
                                    </p:set>
                                    <p:animEffect transition="in" filter="fade">
                                      <p:cBhvr>
                                        <p:cTn id="12" dur="1"/>
                                        <p:tgtEl>
                                          <p:spTgt spid="1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2">
                                            <p:txEl>
                                              <p:pRg st="2" end="2"/>
                                            </p:txEl>
                                          </p:spTgt>
                                        </p:tgtEl>
                                        <p:attrNameLst>
                                          <p:attrName>style.visibility</p:attrName>
                                        </p:attrNameLst>
                                      </p:cBhvr>
                                      <p:to>
                                        <p:strVal val="visible"/>
                                      </p:to>
                                    </p:set>
                                    <p:animEffect transition="in" filter="fade">
                                      <p:cBhvr>
                                        <p:cTn id="17" dur="1"/>
                                        <p:tgtEl>
                                          <p:spTgt spid="1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2">
                                            <p:txEl>
                                              <p:pRg st="3" end="3"/>
                                            </p:txEl>
                                          </p:spTgt>
                                        </p:tgtEl>
                                        <p:attrNameLst>
                                          <p:attrName>style.visibility</p:attrName>
                                        </p:attrNameLst>
                                      </p:cBhvr>
                                      <p:to>
                                        <p:strVal val="visible"/>
                                      </p:to>
                                    </p:set>
                                    <p:animEffect transition="in" filter="fade">
                                      <p:cBhvr>
                                        <p:cTn id="22" dur="1"/>
                                        <p:tgtEl>
                                          <p:spTgt spid="1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2">
                                            <p:txEl>
                                              <p:pRg st="4" end="4"/>
                                            </p:txEl>
                                          </p:spTgt>
                                        </p:tgtEl>
                                        <p:attrNameLst>
                                          <p:attrName>style.visibility</p:attrName>
                                        </p:attrNameLst>
                                      </p:cBhvr>
                                      <p:to>
                                        <p:strVal val="visible"/>
                                      </p:to>
                                    </p:set>
                                    <p:animEffect transition="in" filter="fade">
                                      <p:cBhvr>
                                        <p:cTn id="27" dur="1"/>
                                        <p:tgtEl>
                                          <p:spTgt spid="1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Analisis Kondisi Konsumen E-Commerce</a:t>
            </a:r>
          </a:p>
        </p:txBody>
      </p:sp>
      <p:sp>
        <p:nvSpPr>
          <p:cNvPr id="192" name="Shape 192"/>
          <p:cNvSpPr txBox="1">
            <a:spLocks noGrp="1"/>
          </p:cNvSpPr>
          <p:nvPr>
            <p:ph type="body" idx="1"/>
          </p:nvPr>
        </p:nvSpPr>
        <p:spPr>
          <a:xfrm>
            <a:off x="457200" y="1200150"/>
            <a:ext cx="8229600" cy="3725699"/>
          </a:xfrm>
          <a:prstGeom prst="rect">
            <a:avLst/>
          </a:prstGeom>
          <a:noFill/>
          <a:ln>
            <a:noFill/>
          </a:ln>
        </p:spPr>
        <p:txBody>
          <a:bodyPr lIns="68575" tIns="34275" rIns="68575" bIns="34275" anchor="t" anchorCtr="0">
            <a:noAutofit/>
          </a:bodyPr>
          <a:lstStyle/>
          <a:p>
            <a:pPr marL="177800" marR="0" lvl="0" indent="-171450" algn="l" rtl="0">
              <a:spcBef>
                <a:spcPts val="0"/>
              </a:spcBef>
              <a:buClr>
                <a:schemeClr val="dk1"/>
              </a:buClr>
              <a:buSzPct val="100000"/>
              <a:buFont typeface="Arial"/>
              <a:buChar char="•"/>
            </a:pPr>
            <a:r>
              <a:rPr lang="id" sz="2100" b="0" i="0" u="none" strike="noStrike" cap="none" baseline="0" dirty="0">
                <a:solidFill>
                  <a:schemeClr val="dk1"/>
                </a:solidFill>
              </a:rPr>
              <a:t>Target konsumen berusia 16-35 tahun.</a:t>
            </a:r>
          </a:p>
          <a:p>
            <a:pPr marL="177800" marR="0" lvl="0" indent="-171450" algn="l" rtl="0">
              <a:spcBef>
                <a:spcPts val="800"/>
              </a:spcBef>
              <a:buClr>
                <a:schemeClr val="dk1"/>
              </a:buClr>
              <a:buSzPct val="100000"/>
              <a:buFont typeface="Arial"/>
              <a:buChar char="•"/>
            </a:pPr>
            <a:r>
              <a:rPr lang="id" sz="2100" b="0" i="0" u="none" strike="noStrike" cap="none" baseline="0" dirty="0">
                <a:solidFill>
                  <a:schemeClr val="dk1"/>
                </a:solidFill>
              </a:rPr>
              <a:t>Survei dilakukan pada 100 responden.</a:t>
            </a:r>
          </a:p>
          <a:p>
            <a:pPr marL="177800" marR="0" lvl="0" indent="-171450" algn="l" rtl="0">
              <a:spcBef>
                <a:spcPts val="800"/>
              </a:spcBef>
              <a:buClr>
                <a:schemeClr val="dk1"/>
              </a:buClr>
              <a:buSzPct val="100000"/>
              <a:buFont typeface="Arial"/>
              <a:buChar char="•"/>
            </a:pPr>
            <a:r>
              <a:rPr lang="id" sz="2100" b="0" i="0" u="none" strike="noStrike" cap="none" baseline="0" dirty="0">
                <a:solidFill>
                  <a:schemeClr val="dk1"/>
                </a:solidFill>
              </a:rPr>
              <a:t>Kesadaran dalam konsumsi makanan sehat rendah :</a:t>
            </a:r>
          </a:p>
          <a:p>
            <a:pPr marL="520700" marR="0" lvl="1" indent="-177800" algn="l" rtl="0">
              <a:spcBef>
                <a:spcPts val="400"/>
              </a:spcBef>
              <a:buClr>
                <a:schemeClr val="dk1"/>
              </a:buClr>
              <a:buSzPct val="100000"/>
              <a:buFont typeface="Arial"/>
              <a:buChar char="•"/>
            </a:pPr>
            <a:r>
              <a:rPr lang="id" sz="1800" b="0" i="0" u="none" strike="noStrike" cap="none" baseline="0" dirty="0">
                <a:solidFill>
                  <a:schemeClr val="dk1"/>
                </a:solidFill>
              </a:rPr>
              <a:t>47% menyadari pola konsumsi mereka tidak baik bagi kesehatan</a:t>
            </a:r>
          </a:p>
          <a:p>
            <a:pPr marL="520700" marR="0" lvl="1" indent="-177800" algn="l" rtl="0">
              <a:spcBef>
                <a:spcPts val="400"/>
              </a:spcBef>
              <a:buClr>
                <a:schemeClr val="dk1"/>
              </a:buClr>
              <a:buSzPct val="100000"/>
              <a:buFont typeface="Arial"/>
              <a:buChar char="•"/>
            </a:pPr>
            <a:r>
              <a:rPr lang="id" sz="1800" b="0" i="0" u="none" strike="noStrike" cap="none" baseline="0" dirty="0">
                <a:solidFill>
                  <a:schemeClr val="dk1"/>
                </a:solidFill>
              </a:rPr>
              <a:t>23% menyatakan tidak tahu apakah pola konsumsi mereka baik atau tidak</a:t>
            </a:r>
          </a:p>
          <a:p>
            <a:pPr marL="177800" marR="0" lvl="0" indent="-171450" algn="l" rtl="0">
              <a:spcBef>
                <a:spcPts val="800"/>
              </a:spcBef>
              <a:buClr>
                <a:schemeClr val="dk1"/>
              </a:buClr>
              <a:buSzPct val="100000"/>
              <a:buFont typeface="Arial"/>
              <a:buChar char="•"/>
            </a:pPr>
            <a:r>
              <a:rPr lang="id" sz="2100" b="0" i="0" u="none" strike="noStrike" cap="none" baseline="0" dirty="0">
                <a:solidFill>
                  <a:schemeClr val="dk1"/>
                </a:solidFill>
              </a:rPr>
              <a:t>Internet menjadi sumber informasi utama</a:t>
            </a:r>
          </a:p>
          <a:p>
            <a:pPr marL="520700" marR="0" lvl="1" indent="-177800" algn="l" rtl="0">
              <a:spcBef>
                <a:spcPts val="400"/>
              </a:spcBef>
              <a:buClr>
                <a:schemeClr val="dk1"/>
              </a:buClr>
              <a:buSzPct val="100000"/>
              <a:buFont typeface="Arial"/>
              <a:buChar char="•"/>
            </a:pPr>
            <a:r>
              <a:rPr lang="id" sz="1800" b="0" i="0" u="none" strike="noStrike" cap="none" baseline="0" dirty="0">
                <a:solidFill>
                  <a:schemeClr val="dk1"/>
                </a:solidFill>
              </a:rPr>
              <a:t>80% menyatakan mengakses informasi mengenai produk yang sebaiknya/dilarang dikonsumsi melalui internet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xEl>
                                              <p:pRg st="0" end="0"/>
                                            </p:txEl>
                                          </p:spTgt>
                                        </p:tgtEl>
                                        <p:attrNameLst>
                                          <p:attrName>style.visibility</p:attrName>
                                        </p:attrNameLst>
                                      </p:cBhvr>
                                      <p:to>
                                        <p:strVal val="visible"/>
                                      </p:to>
                                    </p:set>
                                    <p:animEffect transition="in" filter="fade">
                                      <p:cBhvr>
                                        <p:cTn id="7" dur="1"/>
                                        <p:tgtEl>
                                          <p:spTgt spid="1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xEl>
                                              <p:pRg st="1" end="1"/>
                                            </p:txEl>
                                          </p:spTgt>
                                        </p:tgtEl>
                                        <p:attrNameLst>
                                          <p:attrName>style.visibility</p:attrName>
                                        </p:attrNameLst>
                                      </p:cBhvr>
                                      <p:to>
                                        <p:strVal val="visible"/>
                                      </p:to>
                                    </p:set>
                                    <p:animEffect transition="in" filter="fade">
                                      <p:cBhvr>
                                        <p:cTn id="12" dur="1"/>
                                        <p:tgtEl>
                                          <p:spTgt spid="1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2">
                                            <p:txEl>
                                              <p:pRg st="2" end="2"/>
                                            </p:txEl>
                                          </p:spTgt>
                                        </p:tgtEl>
                                        <p:attrNameLst>
                                          <p:attrName>style.visibility</p:attrName>
                                        </p:attrNameLst>
                                      </p:cBhvr>
                                      <p:to>
                                        <p:strVal val="visible"/>
                                      </p:to>
                                    </p:set>
                                    <p:animEffect transition="in" filter="fade">
                                      <p:cBhvr>
                                        <p:cTn id="17" dur="1"/>
                                        <p:tgtEl>
                                          <p:spTgt spid="1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2">
                                            <p:txEl>
                                              <p:pRg st="3" end="3"/>
                                            </p:txEl>
                                          </p:spTgt>
                                        </p:tgtEl>
                                        <p:attrNameLst>
                                          <p:attrName>style.visibility</p:attrName>
                                        </p:attrNameLst>
                                      </p:cBhvr>
                                      <p:to>
                                        <p:strVal val="visible"/>
                                      </p:to>
                                    </p:set>
                                    <p:animEffect transition="in" filter="fade">
                                      <p:cBhvr>
                                        <p:cTn id="22" dur="1"/>
                                        <p:tgtEl>
                                          <p:spTgt spid="1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2">
                                            <p:txEl>
                                              <p:pRg st="4" end="4"/>
                                            </p:txEl>
                                          </p:spTgt>
                                        </p:tgtEl>
                                        <p:attrNameLst>
                                          <p:attrName>style.visibility</p:attrName>
                                        </p:attrNameLst>
                                      </p:cBhvr>
                                      <p:to>
                                        <p:strVal val="visible"/>
                                      </p:to>
                                    </p:set>
                                    <p:animEffect transition="in" filter="fade">
                                      <p:cBhvr>
                                        <p:cTn id="27" dur="1"/>
                                        <p:tgtEl>
                                          <p:spTgt spid="1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2">
                                            <p:txEl>
                                              <p:pRg st="5" end="5"/>
                                            </p:txEl>
                                          </p:spTgt>
                                        </p:tgtEl>
                                        <p:attrNameLst>
                                          <p:attrName>style.visibility</p:attrName>
                                        </p:attrNameLst>
                                      </p:cBhvr>
                                      <p:to>
                                        <p:strVal val="visible"/>
                                      </p:to>
                                    </p:set>
                                    <p:animEffect transition="in" filter="fade">
                                      <p:cBhvr>
                                        <p:cTn id="32" dur="1"/>
                                        <p:tgtEl>
                                          <p:spTgt spid="1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2">
                                            <p:txEl>
                                              <p:pRg st="6" end="6"/>
                                            </p:txEl>
                                          </p:spTgt>
                                        </p:tgtEl>
                                        <p:attrNameLst>
                                          <p:attrName>style.visibility</p:attrName>
                                        </p:attrNameLst>
                                      </p:cBhvr>
                                      <p:to>
                                        <p:strVal val="visible"/>
                                      </p:to>
                                    </p:set>
                                    <p:animEffect transition="in" filter="fade">
                                      <p:cBhvr>
                                        <p:cTn id="37" dur="1"/>
                                        <p:tgtEl>
                                          <p:spTgt spid="1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dirty="0">
                <a:solidFill>
                  <a:srgbClr val="FFFFFF"/>
                </a:solidFill>
              </a:rPr>
              <a:t>Kebutuhan </a:t>
            </a:r>
            <a:r>
              <a:rPr lang="id" sz="3300" b="0" i="0" u="none" strike="noStrike" cap="none" baseline="0" dirty="0" smtClean="0">
                <a:solidFill>
                  <a:srgbClr val="FFFFFF"/>
                </a:solidFill>
              </a:rPr>
              <a:t>Fungsional</a:t>
            </a:r>
            <a:endParaRPr lang="id" sz="3300" b="0" i="0" u="none" strike="noStrike" cap="none" baseline="0" dirty="0">
              <a:solidFill>
                <a:srgbClr val="FFFFFF"/>
              </a:solidFill>
            </a:endParaRPr>
          </a:p>
        </p:txBody>
      </p:sp>
      <p:sp>
        <p:nvSpPr>
          <p:cNvPr id="204" name="Shape 204"/>
          <p:cNvSpPr txBox="1">
            <a:spLocks noGrp="1"/>
          </p:cNvSpPr>
          <p:nvPr>
            <p:ph type="body" idx="1"/>
          </p:nvPr>
        </p:nvSpPr>
        <p:spPr>
          <a:xfrm>
            <a:off x="457200" y="1200150"/>
            <a:ext cx="8229600" cy="3725699"/>
          </a:xfrm>
          <a:prstGeom prst="rect">
            <a:avLst/>
          </a:prstGeom>
          <a:noFill/>
          <a:ln>
            <a:noFill/>
          </a:ln>
        </p:spPr>
        <p:txBody>
          <a:bodyPr lIns="68575" tIns="34275" rIns="68575" bIns="34275" anchor="t" anchorCtr="0">
            <a:noAutofit/>
          </a:bodyPr>
          <a:lstStyle/>
          <a:p>
            <a:pPr marL="177800" marR="0" lvl="0" indent="-171450" algn="l" rtl="0">
              <a:spcBef>
                <a:spcPts val="0"/>
              </a:spcBef>
              <a:buClr>
                <a:schemeClr val="dk1"/>
              </a:buClr>
              <a:buSzPct val="100000"/>
              <a:buFont typeface="Arial"/>
              <a:buChar char="•"/>
            </a:pPr>
            <a:r>
              <a:rPr lang="id" sz="2100" b="0" i="0" u="none" strike="noStrike" cap="none" baseline="0" dirty="0">
                <a:solidFill>
                  <a:schemeClr val="dk1"/>
                </a:solidFill>
              </a:rPr>
              <a:t>Mampu memberikan informasi resep makanan yang baik dikonsumsi untuk pengobatan penyakit tertentu</a:t>
            </a:r>
          </a:p>
          <a:p>
            <a:pPr marL="177800" marR="0" lvl="0" indent="-171450" algn="l" rtl="0">
              <a:spcBef>
                <a:spcPts val="800"/>
              </a:spcBef>
              <a:buClr>
                <a:schemeClr val="dk1"/>
              </a:buClr>
              <a:buSzPct val="100000"/>
              <a:buFont typeface="Arial"/>
              <a:buChar char="•"/>
            </a:pPr>
            <a:r>
              <a:rPr lang="id" sz="2100" b="0" i="0" u="none" strike="noStrike" cap="none" baseline="0" dirty="0">
                <a:solidFill>
                  <a:schemeClr val="dk1"/>
                </a:solidFill>
              </a:rPr>
              <a:t>Mampu menghilangkan resep makanan yang tidak aman untuk dikonsumsi oleh pengguna berdasarkan komposisi makanan dari resep tersebut.</a:t>
            </a:r>
          </a:p>
          <a:p>
            <a:pPr marL="177800" marR="0" lvl="0" indent="-171450" algn="l" rtl="0">
              <a:spcBef>
                <a:spcPts val="800"/>
              </a:spcBef>
              <a:buClr>
                <a:schemeClr val="dk1"/>
              </a:buClr>
              <a:buSzPct val="100000"/>
              <a:buFont typeface="Arial"/>
              <a:buChar char="•"/>
            </a:pPr>
            <a:r>
              <a:rPr lang="id" sz="2100" b="0" i="0" u="none" strike="noStrike" cap="none" baseline="0" dirty="0">
                <a:solidFill>
                  <a:schemeClr val="dk1"/>
                </a:solidFill>
              </a:rPr>
              <a:t>Mampu memunculkan resep makanan yang tidak aman dikonsumsi atas pilihan yang dilakukan oleh pelanggan</a:t>
            </a:r>
          </a:p>
          <a:p>
            <a:pPr marL="177800" marR="0" lvl="0" indent="-171450" algn="l" rtl="0">
              <a:spcBef>
                <a:spcPts val="800"/>
              </a:spcBef>
              <a:buClr>
                <a:schemeClr val="dk1"/>
              </a:buClr>
              <a:buSzPct val="100000"/>
              <a:buFont typeface="Arial"/>
              <a:buChar char="•"/>
            </a:pPr>
            <a:r>
              <a:rPr lang="id" sz="2100" b="0" i="0" u="none" strike="noStrike" cap="none" baseline="0" dirty="0">
                <a:solidFill>
                  <a:schemeClr val="dk1"/>
                </a:solidFill>
              </a:rPr>
              <a:t>Mampu memberikan rekomendasi resep makanan yang aman dikonsumsi dan dinilai serupa dengan resep yang disukai atau sedang dilihat oleh pelanggan tersebut.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xEl>
                                              <p:pRg st="0" end="0"/>
                                            </p:txEl>
                                          </p:spTgt>
                                        </p:tgtEl>
                                        <p:attrNameLst>
                                          <p:attrName>style.visibility</p:attrName>
                                        </p:attrNameLst>
                                      </p:cBhvr>
                                      <p:to>
                                        <p:strVal val="visible"/>
                                      </p:to>
                                    </p:set>
                                    <p:animEffect transition="in" filter="fade">
                                      <p:cBhvr>
                                        <p:cTn id="7" dur="1"/>
                                        <p:tgtEl>
                                          <p:spTgt spid="2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
                                            <p:txEl>
                                              <p:pRg st="1" end="1"/>
                                            </p:txEl>
                                          </p:spTgt>
                                        </p:tgtEl>
                                        <p:attrNameLst>
                                          <p:attrName>style.visibility</p:attrName>
                                        </p:attrNameLst>
                                      </p:cBhvr>
                                      <p:to>
                                        <p:strVal val="visible"/>
                                      </p:to>
                                    </p:set>
                                    <p:animEffect transition="in" filter="fade">
                                      <p:cBhvr>
                                        <p:cTn id="12" dur="1"/>
                                        <p:tgtEl>
                                          <p:spTgt spid="2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
                                            <p:txEl>
                                              <p:pRg st="2" end="2"/>
                                            </p:txEl>
                                          </p:spTgt>
                                        </p:tgtEl>
                                        <p:attrNameLst>
                                          <p:attrName>style.visibility</p:attrName>
                                        </p:attrNameLst>
                                      </p:cBhvr>
                                      <p:to>
                                        <p:strVal val="visible"/>
                                      </p:to>
                                    </p:set>
                                    <p:animEffect transition="in" filter="fade">
                                      <p:cBhvr>
                                        <p:cTn id="17" dur="1"/>
                                        <p:tgtEl>
                                          <p:spTgt spid="2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4">
                                            <p:txEl>
                                              <p:pRg st="3" end="3"/>
                                            </p:txEl>
                                          </p:spTgt>
                                        </p:tgtEl>
                                        <p:attrNameLst>
                                          <p:attrName>style.visibility</p:attrName>
                                        </p:attrNameLst>
                                      </p:cBhvr>
                                      <p:to>
                                        <p:strVal val="visible"/>
                                      </p:to>
                                    </p:set>
                                    <p:animEffect transition="in" filter="fade">
                                      <p:cBhvr>
                                        <p:cTn id="22" dur="1"/>
                                        <p:tgtEl>
                                          <p:spTgt spid="2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1014450" y="1602075"/>
            <a:ext cx="7115100" cy="809400"/>
          </a:xfrm>
          <a:prstGeom prst="rect">
            <a:avLst/>
          </a:prstGeom>
          <a:noFill/>
          <a:ln>
            <a:noFill/>
          </a:ln>
        </p:spPr>
        <p:txBody>
          <a:bodyPr lIns="91425" tIns="91425" rIns="91425" bIns="91425" anchor="t" anchorCtr="0">
            <a:noAutofit/>
          </a:bodyPr>
          <a:lstStyle/>
          <a:p>
            <a:pPr lvl="0" algn="ctr" rtl="0">
              <a:spcBef>
                <a:spcPts val="0"/>
              </a:spcBef>
              <a:buNone/>
            </a:pPr>
            <a:r>
              <a:rPr lang="id" sz="6000" dirty="0" smtClean="0">
                <a:solidFill>
                  <a:srgbClr val="FFFFFF"/>
                </a:solidFill>
              </a:rPr>
              <a:t>Perancangan Basis Data</a:t>
            </a:r>
            <a:endParaRPr lang="id" sz="6000" dirty="0">
              <a:solidFill>
                <a:srgbClr val="FFFFFF"/>
              </a:solidFill>
            </a:endParaRPr>
          </a:p>
        </p:txBody>
      </p:sp>
    </p:spTree>
    <p:extLst>
      <p:ext uri="{BB962C8B-B14F-4D97-AF65-F5344CB8AC3E}">
        <p14:creationId xmlns:p14="http://schemas.microsoft.com/office/powerpoint/2010/main" val="2570141323"/>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p:nvPr/>
        </p:nvSpPr>
        <p:spPr>
          <a:xfrm>
            <a:off x="2128150" y="1903200"/>
            <a:ext cx="5203500" cy="809400"/>
          </a:xfrm>
          <a:prstGeom prst="rect">
            <a:avLst/>
          </a:prstGeom>
          <a:noFill/>
          <a:ln>
            <a:noFill/>
          </a:ln>
        </p:spPr>
        <p:txBody>
          <a:bodyPr lIns="91425" tIns="91425" rIns="91425" bIns="91425" anchor="t" anchorCtr="0">
            <a:noAutofit/>
          </a:bodyPr>
          <a:lstStyle/>
          <a:p>
            <a:pPr>
              <a:spcBef>
                <a:spcPts val="0"/>
              </a:spcBef>
              <a:buNone/>
            </a:pPr>
            <a:r>
              <a:rPr lang="id" sz="6000">
                <a:solidFill>
                  <a:srgbClr val="FFFFFF"/>
                </a:solidFill>
              </a:rPr>
              <a:t>Pendahuluan</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Rancangan</a:t>
            </a:r>
            <a:r>
              <a:rPr lang="en-US" sz="3300" b="0" dirty="0">
                <a:solidFill>
                  <a:srgbClr val="FFFFFF"/>
                </a:solidFill>
              </a:rPr>
              <a:t> Basis Data - </a:t>
            </a:r>
            <a:r>
              <a:rPr lang="en-US" sz="3300" b="0" dirty="0" err="1">
                <a:solidFill>
                  <a:srgbClr val="FFFFFF"/>
                </a:solidFill>
              </a:rPr>
              <a:t>Sebelum</a:t>
            </a:r>
            <a:endParaRPr lang="id" sz="3300" b="0" i="0" u="none" strike="noStrike" cap="none" baseline="0" dirty="0">
              <a:solidFill>
                <a:srgbClr val="FFFFFF"/>
              </a:solidFill>
            </a:endParaRPr>
          </a:p>
        </p:txBody>
      </p:sp>
      <p:pic>
        <p:nvPicPr>
          <p:cNvPr id="4"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9933" y="1216780"/>
            <a:ext cx="6124134" cy="3926720"/>
          </a:xfrm>
          <a:prstGeom prst="rect">
            <a:avLst/>
          </a:prstGeom>
          <a:noFill/>
          <a:ln>
            <a:noFill/>
          </a:ln>
        </p:spPr>
      </p:pic>
    </p:spTree>
    <p:extLst>
      <p:ext uri="{BB962C8B-B14F-4D97-AF65-F5344CB8AC3E}">
        <p14:creationId xmlns:p14="http://schemas.microsoft.com/office/powerpoint/2010/main" val="506703496"/>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Rancangan</a:t>
            </a:r>
            <a:r>
              <a:rPr lang="en-US" sz="3300" b="0" dirty="0">
                <a:solidFill>
                  <a:srgbClr val="FFFFFF"/>
                </a:solidFill>
              </a:rPr>
              <a:t> Basis Data - </a:t>
            </a:r>
            <a:r>
              <a:rPr lang="en-US" sz="3300" b="0" dirty="0" err="1">
                <a:solidFill>
                  <a:srgbClr val="FFFFFF"/>
                </a:solidFill>
              </a:rPr>
              <a:t>Setelah</a:t>
            </a:r>
            <a:endParaRPr lang="id" sz="3300" b="0" i="0" u="none" strike="noStrike" cap="none" baseline="0" dirty="0">
              <a:solidFill>
                <a:srgbClr val="FFFFFF"/>
              </a:solidFill>
            </a:endParaRP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0918" y="1192681"/>
            <a:ext cx="6272417" cy="3817201"/>
          </a:xfrm>
          <a:prstGeom prst="rect">
            <a:avLst/>
          </a:prstGeom>
          <a:noFill/>
          <a:ln>
            <a:noFill/>
          </a:ln>
        </p:spPr>
      </p:pic>
    </p:spTree>
    <p:extLst>
      <p:ext uri="{BB962C8B-B14F-4D97-AF65-F5344CB8AC3E}">
        <p14:creationId xmlns:p14="http://schemas.microsoft.com/office/powerpoint/2010/main" val="2267332228"/>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1014450" y="1602075"/>
            <a:ext cx="7115100" cy="809400"/>
          </a:xfrm>
          <a:prstGeom prst="rect">
            <a:avLst/>
          </a:prstGeom>
          <a:noFill/>
          <a:ln>
            <a:noFill/>
          </a:ln>
        </p:spPr>
        <p:txBody>
          <a:bodyPr lIns="91425" tIns="91425" rIns="91425" bIns="91425" anchor="t" anchorCtr="0">
            <a:noAutofit/>
          </a:bodyPr>
          <a:lstStyle/>
          <a:p>
            <a:pPr lvl="0" algn="ctr" rtl="0">
              <a:spcBef>
                <a:spcPts val="0"/>
              </a:spcBef>
              <a:buNone/>
            </a:pPr>
            <a:r>
              <a:rPr lang="id" sz="6000" dirty="0" smtClean="0">
                <a:solidFill>
                  <a:srgbClr val="FFFFFF"/>
                </a:solidFill>
              </a:rPr>
              <a:t>Implementasi</a:t>
            </a:r>
            <a:endParaRPr lang="id" sz="6000" dirty="0">
              <a:solidFill>
                <a:srgbClr val="FFFFFF"/>
              </a:solidFill>
            </a:endParaRPr>
          </a:p>
        </p:txBody>
      </p:sp>
    </p:spTree>
    <p:extLst>
      <p:ext uri="{BB962C8B-B14F-4D97-AF65-F5344CB8AC3E}">
        <p14:creationId xmlns:p14="http://schemas.microsoft.com/office/powerpoint/2010/main" val="358293122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Implementasi</a:t>
            </a:r>
            <a:r>
              <a:rPr lang="en-US" sz="3300" b="0" dirty="0">
                <a:solidFill>
                  <a:srgbClr val="FFFFFF"/>
                </a:solidFill>
              </a:rPr>
              <a:t> </a:t>
            </a:r>
            <a:r>
              <a:rPr lang="en-US" sz="3300" b="0" dirty="0" err="1">
                <a:solidFill>
                  <a:srgbClr val="FFFFFF"/>
                </a:solidFill>
              </a:rPr>
              <a:t>Sistem</a:t>
            </a:r>
            <a:r>
              <a:rPr lang="en-US" sz="3300" b="0" dirty="0">
                <a:solidFill>
                  <a:srgbClr val="FFFFFF"/>
                </a:solidFill>
              </a:rPr>
              <a:t> </a:t>
            </a:r>
            <a:r>
              <a:rPr lang="en-US" sz="3300" b="0" dirty="0" err="1">
                <a:solidFill>
                  <a:srgbClr val="FFFFFF"/>
                </a:solidFill>
              </a:rPr>
              <a:t>Rekomendasi</a:t>
            </a:r>
            <a:endParaRPr lang="id" sz="3300" b="0" i="0" u="none" strike="noStrike" cap="none" baseline="0" dirty="0">
              <a:solidFill>
                <a:srgbClr val="FFFFFF"/>
              </a:solidFill>
            </a:endParaRPr>
          </a:p>
        </p:txBody>
      </p:sp>
      <p:sp>
        <p:nvSpPr>
          <p:cNvPr id="7" name="Content Placeholder 5"/>
          <p:cNvSpPr txBox="1">
            <a:spLocks/>
          </p:cNvSpPr>
          <p:nvPr/>
        </p:nvSpPr>
        <p:spPr>
          <a:xfrm>
            <a:off x="628650" y="1369218"/>
            <a:ext cx="7886700" cy="326340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272654" indent="-272654">
              <a:lnSpc>
                <a:spcPct val="150000"/>
              </a:lnSpc>
              <a:buFont typeface="Arial" panose="020B0604020202020204" pitchFamily="34" charset="0"/>
              <a:buChar char="•"/>
            </a:pPr>
            <a:r>
              <a:rPr lang="en-GB" sz="2100" dirty="0" smtClean="0">
                <a:latin typeface="+mj-lt"/>
                <a:cs typeface="Browallia New" panose="020B0604020202020204" pitchFamily="34" charset="-34"/>
              </a:rPr>
              <a:t>23 </a:t>
            </a:r>
            <a:r>
              <a:rPr lang="en-GB" sz="2100" dirty="0" err="1" smtClean="0">
                <a:latin typeface="+mj-lt"/>
                <a:cs typeface="Browallia New" panose="020B0604020202020204" pitchFamily="34" charset="-34"/>
              </a:rPr>
              <a:t>pengguna</a:t>
            </a:r>
            <a:r>
              <a:rPr lang="en-GB" sz="2100" dirty="0" smtClean="0">
                <a:latin typeface="+mj-lt"/>
                <a:cs typeface="Browallia New" panose="020B0604020202020204" pitchFamily="34" charset="-34"/>
              </a:rPr>
              <a:t> </a:t>
            </a:r>
            <a:r>
              <a:rPr lang="en-GB" sz="2100" dirty="0" err="1" smtClean="0">
                <a:latin typeface="+mj-lt"/>
                <a:cs typeface="Browallia New" panose="020B0604020202020204" pitchFamily="34" charset="-34"/>
              </a:rPr>
              <a:t>memberi</a:t>
            </a:r>
            <a:r>
              <a:rPr lang="en-GB" sz="2100" dirty="0" smtClean="0">
                <a:latin typeface="+mj-lt"/>
                <a:cs typeface="Browallia New" panose="020B0604020202020204" pitchFamily="34" charset="-34"/>
              </a:rPr>
              <a:t> </a:t>
            </a:r>
            <a:r>
              <a:rPr lang="en-GB" sz="2100" dirty="0" err="1" smtClean="0">
                <a:latin typeface="+mj-lt"/>
                <a:cs typeface="Browallia New" panose="020B0604020202020204" pitchFamily="34" charset="-34"/>
              </a:rPr>
              <a:t>penilaian</a:t>
            </a:r>
            <a:r>
              <a:rPr lang="en-GB" sz="2100" dirty="0" smtClean="0">
                <a:latin typeface="+mj-lt"/>
                <a:cs typeface="Browallia New" panose="020B0604020202020204" pitchFamily="34" charset="-34"/>
              </a:rPr>
              <a:t> </a:t>
            </a:r>
            <a:r>
              <a:rPr lang="en-GB" sz="2100" dirty="0" err="1" smtClean="0">
                <a:latin typeface="+mj-lt"/>
                <a:cs typeface="Browallia New" panose="020B0604020202020204" pitchFamily="34" charset="-34"/>
              </a:rPr>
              <a:t>terhadap</a:t>
            </a:r>
            <a:r>
              <a:rPr lang="en-GB" sz="2100" dirty="0" smtClean="0">
                <a:latin typeface="+mj-lt"/>
                <a:cs typeface="Browallia New" panose="020B0604020202020204" pitchFamily="34" charset="-34"/>
              </a:rPr>
              <a:t> 43 </a:t>
            </a:r>
            <a:r>
              <a:rPr lang="en-GB" sz="2100" dirty="0" err="1" smtClean="0">
                <a:latin typeface="+mj-lt"/>
                <a:cs typeface="Browallia New" panose="020B0604020202020204" pitchFamily="34" charset="-34"/>
              </a:rPr>
              <a:t>resep</a:t>
            </a:r>
            <a:r>
              <a:rPr lang="en-GB" sz="2100" dirty="0" smtClean="0">
                <a:latin typeface="+mj-lt"/>
                <a:cs typeface="Browallia New" panose="020B0604020202020204" pitchFamily="34" charset="-34"/>
              </a:rPr>
              <a:t> </a:t>
            </a:r>
            <a:r>
              <a:rPr lang="en-GB" sz="2100" dirty="0" err="1" smtClean="0">
                <a:latin typeface="+mj-lt"/>
                <a:cs typeface="Browallia New" panose="020B0604020202020204" pitchFamily="34" charset="-34"/>
              </a:rPr>
              <a:t>makanan</a:t>
            </a:r>
            <a:endParaRPr lang="en-GB" sz="2100" dirty="0" smtClean="0">
              <a:latin typeface="+mj-lt"/>
              <a:cs typeface="Browallia New" panose="020B0604020202020204" pitchFamily="34" charset="-34"/>
            </a:endParaRPr>
          </a:p>
          <a:p>
            <a:pPr marL="272654" indent="-272654">
              <a:lnSpc>
                <a:spcPct val="150000"/>
              </a:lnSpc>
              <a:buFont typeface="Arial" panose="020B0604020202020204" pitchFamily="34" charset="0"/>
              <a:buChar char="•"/>
            </a:pPr>
            <a:r>
              <a:rPr lang="en-GB" sz="2100" dirty="0" err="1" smtClean="0">
                <a:latin typeface="+mj-lt"/>
                <a:ea typeface="Times New Roman" panose="02020603050405020304" pitchFamily="18" charset="0"/>
                <a:cs typeface="Browallia New" panose="020B0604020202020204" pitchFamily="34" charset="-34"/>
              </a:rPr>
              <a:t>Penilaian</a:t>
            </a:r>
            <a:r>
              <a:rPr lang="en-GB" sz="2100" dirty="0" smtClean="0">
                <a:latin typeface="+mj-lt"/>
                <a:ea typeface="Times New Roman" panose="02020603050405020304" pitchFamily="18" charset="0"/>
                <a:cs typeface="Browallia New" panose="020B0604020202020204" pitchFamily="34" charset="-34"/>
              </a:rPr>
              <a:t> 19 </a:t>
            </a:r>
            <a:r>
              <a:rPr lang="en-GB" sz="2100" dirty="0" err="1" smtClean="0">
                <a:latin typeface="+mj-lt"/>
                <a:ea typeface="Times New Roman" panose="02020603050405020304" pitchFamily="18" charset="0"/>
                <a:cs typeface="Browallia New" panose="020B0604020202020204" pitchFamily="34" charset="-34"/>
              </a:rPr>
              <a:t>pengguna</a:t>
            </a:r>
            <a:r>
              <a:rPr lang="en-GB" sz="2100" dirty="0" smtClean="0">
                <a:latin typeface="+mj-lt"/>
                <a:ea typeface="Times New Roman" panose="02020603050405020304" pitchFamily="18" charset="0"/>
                <a:cs typeface="Browallia New" panose="020B0604020202020204" pitchFamily="34" charset="-34"/>
              </a:rPr>
              <a:t> </a:t>
            </a:r>
            <a:r>
              <a:rPr lang="en-GB" sz="2100" dirty="0" err="1" smtClean="0">
                <a:latin typeface="+mj-lt"/>
                <a:ea typeface="Times New Roman" panose="02020603050405020304" pitchFamily="18" charset="0"/>
                <a:cs typeface="Browallia New" panose="020B0604020202020204" pitchFamily="34" charset="-34"/>
              </a:rPr>
              <a:t>terhadap</a:t>
            </a:r>
            <a:r>
              <a:rPr lang="en-GB" sz="2100" dirty="0" smtClean="0">
                <a:latin typeface="+mj-lt"/>
                <a:ea typeface="Times New Roman" panose="02020603050405020304" pitchFamily="18" charset="0"/>
                <a:cs typeface="Browallia New" panose="020B0604020202020204" pitchFamily="34" charset="-34"/>
              </a:rPr>
              <a:t> 43 </a:t>
            </a:r>
            <a:r>
              <a:rPr lang="en-GB" sz="2100" dirty="0" err="1" smtClean="0">
                <a:latin typeface="+mj-lt"/>
                <a:ea typeface="Times New Roman" panose="02020603050405020304" pitchFamily="18" charset="0"/>
                <a:cs typeface="Browallia New" panose="020B0604020202020204" pitchFamily="34" charset="-34"/>
              </a:rPr>
              <a:t>resep</a:t>
            </a:r>
            <a:r>
              <a:rPr lang="en-GB" sz="2100" dirty="0" smtClean="0">
                <a:latin typeface="+mj-lt"/>
                <a:ea typeface="Times New Roman" panose="02020603050405020304" pitchFamily="18" charset="0"/>
                <a:cs typeface="Browallia New" panose="020B0604020202020204" pitchFamily="34" charset="-34"/>
              </a:rPr>
              <a:t> </a:t>
            </a:r>
            <a:r>
              <a:rPr lang="en-GB" sz="2100" dirty="0" err="1" smtClean="0">
                <a:latin typeface="+mj-lt"/>
                <a:ea typeface="Times New Roman" panose="02020603050405020304" pitchFamily="18" charset="0"/>
                <a:cs typeface="Browallia New" panose="020B0604020202020204" pitchFamily="34" charset="-34"/>
              </a:rPr>
              <a:t>dijadikan</a:t>
            </a:r>
            <a:r>
              <a:rPr lang="en-GB" sz="2100" dirty="0" smtClean="0">
                <a:latin typeface="+mj-lt"/>
                <a:ea typeface="Times New Roman" panose="02020603050405020304" pitchFamily="18" charset="0"/>
                <a:cs typeface="Browallia New" panose="020B0604020202020204" pitchFamily="34" charset="-34"/>
              </a:rPr>
              <a:t> set data </a:t>
            </a:r>
            <a:r>
              <a:rPr lang="en-GB" sz="2100" i="1" dirty="0" smtClean="0">
                <a:latin typeface="+mj-lt"/>
                <a:ea typeface="Times New Roman" panose="02020603050405020304" pitchFamily="18" charset="0"/>
                <a:cs typeface="Browallia New" panose="020B0604020202020204" pitchFamily="34" charset="-34"/>
              </a:rPr>
              <a:t>training</a:t>
            </a:r>
          </a:p>
          <a:p>
            <a:pPr marL="272654" indent="-272654">
              <a:lnSpc>
                <a:spcPct val="150000"/>
              </a:lnSpc>
              <a:buFont typeface="Arial" panose="020B0604020202020204" pitchFamily="34" charset="0"/>
              <a:buChar char="•"/>
            </a:pPr>
            <a:r>
              <a:rPr lang="en-GB" sz="2100" dirty="0" err="1" smtClean="0">
                <a:latin typeface="+mj-lt"/>
                <a:ea typeface="Times New Roman" panose="02020603050405020304" pitchFamily="18" charset="0"/>
                <a:cs typeface="Browallia New" panose="020B0604020202020204" pitchFamily="34" charset="-34"/>
              </a:rPr>
              <a:t>Penilaian</a:t>
            </a:r>
            <a:r>
              <a:rPr lang="en-GB" sz="2100" dirty="0" smtClean="0">
                <a:latin typeface="+mj-lt"/>
                <a:ea typeface="Times New Roman" panose="02020603050405020304" pitchFamily="18" charset="0"/>
                <a:cs typeface="Browallia New" panose="020B0604020202020204" pitchFamily="34" charset="-34"/>
              </a:rPr>
              <a:t> 4 </a:t>
            </a:r>
            <a:r>
              <a:rPr lang="en-GB" sz="2100" dirty="0" err="1" smtClean="0">
                <a:latin typeface="+mj-lt"/>
                <a:ea typeface="Times New Roman" panose="02020603050405020304" pitchFamily="18" charset="0"/>
                <a:cs typeface="Browallia New" panose="020B0604020202020204" pitchFamily="34" charset="-34"/>
              </a:rPr>
              <a:t>pengguna</a:t>
            </a:r>
            <a:r>
              <a:rPr lang="en-GB" sz="2100" dirty="0" smtClean="0">
                <a:latin typeface="+mj-lt"/>
                <a:ea typeface="Times New Roman" panose="02020603050405020304" pitchFamily="18" charset="0"/>
                <a:cs typeface="Browallia New" panose="020B0604020202020204" pitchFamily="34" charset="-34"/>
              </a:rPr>
              <a:t> </a:t>
            </a:r>
            <a:r>
              <a:rPr lang="en-GB" sz="2100" dirty="0" err="1" smtClean="0">
                <a:latin typeface="+mj-lt"/>
                <a:ea typeface="Times New Roman" panose="02020603050405020304" pitchFamily="18" charset="0"/>
                <a:cs typeface="Browallia New" panose="020B0604020202020204" pitchFamily="34" charset="-34"/>
              </a:rPr>
              <a:t>terhadap</a:t>
            </a:r>
            <a:r>
              <a:rPr lang="en-GB" sz="2100" dirty="0" smtClean="0">
                <a:latin typeface="+mj-lt"/>
                <a:ea typeface="Times New Roman" panose="02020603050405020304" pitchFamily="18" charset="0"/>
                <a:cs typeface="Browallia New" panose="020B0604020202020204" pitchFamily="34" charset="-34"/>
              </a:rPr>
              <a:t> </a:t>
            </a:r>
            <a:r>
              <a:rPr lang="en-GB" sz="2100" dirty="0" err="1" smtClean="0">
                <a:latin typeface="+mj-lt"/>
                <a:ea typeface="Times New Roman" panose="02020603050405020304" pitchFamily="18" charset="0"/>
                <a:cs typeface="Browallia New" panose="020B0604020202020204" pitchFamily="34" charset="-34"/>
              </a:rPr>
              <a:t>sebagian</a:t>
            </a:r>
            <a:r>
              <a:rPr lang="en-GB" sz="2100" dirty="0" smtClean="0">
                <a:latin typeface="+mj-lt"/>
                <a:ea typeface="Times New Roman" panose="02020603050405020304" pitchFamily="18" charset="0"/>
                <a:cs typeface="Browallia New" panose="020B0604020202020204" pitchFamily="34" charset="-34"/>
              </a:rPr>
              <a:t> </a:t>
            </a:r>
            <a:r>
              <a:rPr lang="en-GB" sz="2100" dirty="0" err="1" smtClean="0">
                <a:latin typeface="+mj-lt"/>
                <a:ea typeface="Times New Roman" panose="02020603050405020304" pitchFamily="18" charset="0"/>
                <a:cs typeface="Browallia New" panose="020B0604020202020204" pitchFamily="34" charset="-34"/>
              </a:rPr>
              <a:t>resep</a:t>
            </a:r>
            <a:r>
              <a:rPr lang="en-GB" sz="2100" dirty="0" smtClean="0">
                <a:latin typeface="+mj-lt"/>
                <a:ea typeface="Times New Roman" panose="02020603050405020304" pitchFamily="18" charset="0"/>
                <a:cs typeface="Browallia New" panose="020B0604020202020204" pitchFamily="34" charset="-34"/>
              </a:rPr>
              <a:t> (8 </a:t>
            </a:r>
            <a:r>
              <a:rPr lang="en-GB" sz="2100" dirty="0" err="1" smtClean="0">
                <a:latin typeface="+mj-lt"/>
                <a:ea typeface="Times New Roman" panose="02020603050405020304" pitchFamily="18" charset="0"/>
                <a:cs typeface="Browallia New" panose="020B0604020202020204" pitchFamily="34" charset="-34"/>
              </a:rPr>
              <a:t>resep</a:t>
            </a:r>
            <a:r>
              <a:rPr lang="en-GB" sz="2100" dirty="0" smtClean="0">
                <a:latin typeface="+mj-lt"/>
                <a:ea typeface="Times New Roman" panose="02020603050405020304" pitchFamily="18" charset="0"/>
                <a:cs typeface="Browallia New" panose="020B0604020202020204" pitchFamily="34" charset="-34"/>
              </a:rPr>
              <a:t>, 10 </a:t>
            </a:r>
            <a:r>
              <a:rPr lang="en-GB" sz="2100" dirty="0" err="1" smtClean="0">
                <a:latin typeface="+mj-lt"/>
                <a:ea typeface="Times New Roman" panose="02020603050405020304" pitchFamily="18" charset="0"/>
                <a:cs typeface="Browallia New" panose="020B0604020202020204" pitchFamily="34" charset="-34"/>
              </a:rPr>
              <a:t>resep</a:t>
            </a:r>
            <a:r>
              <a:rPr lang="en-GB" sz="2100" dirty="0" smtClean="0">
                <a:latin typeface="+mj-lt"/>
                <a:ea typeface="Times New Roman" panose="02020603050405020304" pitchFamily="18" charset="0"/>
                <a:cs typeface="Browallia New" panose="020B0604020202020204" pitchFamily="34" charset="-34"/>
              </a:rPr>
              <a:t>, 20 </a:t>
            </a:r>
            <a:r>
              <a:rPr lang="en-GB" sz="2100" dirty="0" err="1" smtClean="0">
                <a:latin typeface="+mj-lt"/>
                <a:ea typeface="Times New Roman" panose="02020603050405020304" pitchFamily="18" charset="0"/>
                <a:cs typeface="Browallia New" panose="020B0604020202020204" pitchFamily="34" charset="-34"/>
              </a:rPr>
              <a:t>resep</a:t>
            </a:r>
            <a:r>
              <a:rPr lang="en-GB" sz="2100" dirty="0" smtClean="0">
                <a:latin typeface="+mj-lt"/>
                <a:ea typeface="Times New Roman" panose="02020603050405020304" pitchFamily="18" charset="0"/>
                <a:cs typeface="Browallia New" panose="020B0604020202020204" pitchFamily="34" charset="-34"/>
              </a:rPr>
              <a:t>) </a:t>
            </a:r>
            <a:r>
              <a:rPr lang="en-GB" sz="2100" dirty="0" err="1" smtClean="0">
                <a:latin typeface="+mj-lt"/>
                <a:ea typeface="Times New Roman" panose="02020603050405020304" pitchFamily="18" charset="0"/>
                <a:cs typeface="Browallia New" panose="020B0604020202020204" pitchFamily="34" charset="-34"/>
              </a:rPr>
              <a:t>dijadikan</a:t>
            </a:r>
            <a:r>
              <a:rPr lang="en-GB" sz="2100" dirty="0" smtClean="0">
                <a:latin typeface="+mj-lt"/>
                <a:ea typeface="Times New Roman" panose="02020603050405020304" pitchFamily="18" charset="0"/>
                <a:cs typeface="Browallia New" panose="020B0604020202020204" pitchFamily="34" charset="-34"/>
              </a:rPr>
              <a:t> set data </a:t>
            </a:r>
            <a:r>
              <a:rPr lang="en-GB" sz="2100" i="1" dirty="0" smtClean="0">
                <a:latin typeface="+mj-lt"/>
                <a:ea typeface="Times New Roman" panose="02020603050405020304" pitchFamily="18" charset="0"/>
                <a:cs typeface="Browallia New" panose="020B0604020202020204" pitchFamily="34" charset="-34"/>
              </a:rPr>
              <a:t>testing</a:t>
            </a:r>
            <a:endParaRPr lang="en-GB" sz="2100" i="1" dirty="0">
              <a:latin typeface="+mj-lt"/>
              <a:ea typeface="Times New Roman" panose="02020603050405020304" pitchFamily="18" charset="0"/>
              <a:cs typeface="Browallia New" panose="020B0604020202020204" pitchFamily="34" charset="-34"/>
            </a:endParaRPr>
          </a:p>
        </p:txBody>
      </p:sp>
    </p:spTree>
    <p:extLst>
      <p:ext uri="{BB962C8B-B14F-4D97-AF65-F5344CB8AC3E}">
        <p14:creationId xmlns:p14="http://schemas.microsoft.com/office/powerpoint/2010/main" val="1689323779"/>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Tahapan</a:t>
            </a:r>
            <a:r>
              <a:rPr lang="en-US" sz="3300" b="0" dirty="0">
                <a:solidFill>
                  <a:srgbClr val="FFFFFF"/>
                </a:solidFill>
              </a:rPr>
              <a:t> </a:t>
            </a:r>
            <a:r>
              <a:rPr lang="en-US" sz="3300" b="0" dirty="0" err="1">
                <a:solidFill>
                  <a:srgbClr val="FFFFFF"/>
                </a:solidFill>
              </a:rPr>
              <a:t>Implementasi</a:t>
            </a:r>
            <a:endParaRPr lang="id" sz="3300" b="0" i="0" u="none" strike="noStrike" cap="none" baseline="0" dirty="0">
              <a:solidFill>
                <a:srgbClr val="FFFFFF"/>
              </a:solidFill>
            </a:endParaRPr>
          </a:p>
        </p:txBody>
      </p:sp>
      <p:sp>
        <p:nvSpPr>
          <p:cNvPr id="7" name="Content Placeholder 5"/>
          <p:cNvSpPr txBox="1">
            <a:spLocks/>
          </p:cNvSpPr>
          <p:nvPr/>
        </p:nvSpPr>
        <p:spPr>
          <a:xfrm>
            <a:off x="628650" y="1369218"/>
            <a:ext cx="7886700" cy="326340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457200" indent="-457200">
              <a:lnSpc>
                <a:spcPct val="150000"/>
              </a:lnSpc>
              <a:buFont typeface="+mj-lt"/>
              <a:buAutoNum type="arabicPeriod"/>
            </a:pPr>
            <a:r>
              <a:rPr lang="en-GB" sz="2100" dirty="0">
                <a:latin typeface="+mj-lt"/>
                <a:cs typeface="Browallia New" panose="020B0604020202020204" pitchFamily="34" charset="-34"/>
              </a:rPr>
              <a:t>Men-generate similarity </a:t>
            </a:r>
            <a:r>
              <a:rPr lang="en-GB" sz="2100" dirty="0" err="1">
                <a:latin typeface="+mj-lt"/>
                <a:cs typeface="Browallia New" panose="020B0604020202020204" pitchFamily="34" charset="-34"/>
              </a:rPr>
              <a:t>antara</a:t>
            </a:r>
            <a:r>
              <a:rPr lang="en-GB" sz="2100" dirty="0">
                <a:latin typeface="+mj-lt"/>
                <a:cs typeface="Browallia New" panose="020B0604020202020204" pitchFamily="34" charset="-34"/>
              </a:rPr>
              <a:t> 2 </a:t>
            </a:r>
            <a:r>
              <a:rPr lang="en-GB" sz="2100" dirty="0" err="1">
                <a:latin typeface="+mj-lt"/>
                <a:cs typeface="Browallia New" panose="020B0604020202020204" pitchFamily="34" charset="-34"/>
              </a:rPr>
              <a:t>resep</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dengan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menggunakan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persamaan</a:t>
            </a:r>
            <a:r>
              <a:rPr lang="en-GB" sz="2100" dirty="0">
                <a:latin typeface="+mj-lt"/>
                <a:cs typeface="Browallia New" panose="020B0604020202020204" pitchFamily="34" charset="-34"/>
              </a:rPr>
              <a:t> cosine-based similarity </a:t>
            </a:r>
          </a:p>
        </p:txBody>
      </p:sp>
      <mc:AlternateContent xmlns:mc="http://schemas.openxmlformats.org/markup-compatibility/2006">
        <mc:Choice xmlns:a14="http://schemas.microsoft.com/office/drawing/2010/main" Requires="a14">
          <p:sp>
            <p:nvSpPr>
              <p:cNvPr id="5" name="Rectangle 4"/>
              <p:cNvSpPr/>
              <p:nvPr/>
            </p:nvSpPr>
            <p:spPr>
              <a:xfrm>
                <a:off x="1681241" y="2726971"/>
                <a:ext cx="4940263" cy="10178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𝑠𝑖𝑚</m:t>
                      </m:r>
                      <m:d>
                        <m:dPr>
                          <m:ctrlPr>
                            <a:rPr lang="en-US" sz="2800" i="1">
                              <a:latin typeface="Cambria Math" panose="02040503050406030204" pitchFamily="18" charset="0"/>
                            </a:rPr>
                          </m:ctrlPr>
                        </m:dPr>
                        <m:e>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𝑖</m:t>
                              </m:r>
                            </m:e>
                          </m:acc>
                          <m:r>
                            <a:rPr lang="en-US" sz="2800" i="0">
                              <a:latin typeface="Cambria Math" panose="02040503050406030204" pitchFamily="18" charset="0"/>
                            </a:rPr>
                            <m:t>,</m:t>
                          </m:r>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𝑗</m:t>
                              </m:r>
                            </m:e>
                          </m:acc>
                          <m:r>
                            <a:rPr lang="en-US" sz="2800" i="1" smtClean="0">
                              <a:latin typeface="Cambria Math" panose="02040503050406030204" pitchFamily="18" charset="0"/>
                            </a:rPr>
                            <m:t> </m:t>
                          </m:r>
                        </m:e>
                      </m:d>
                      <m:r>
                        <a:rPr lang="en-US" sz="2800" i="0">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i="0">
                              <a:latin typeface="Cambria Math" panose="02040503050406030204" pitchFamily="18" charset="0"/>
                            </a:rPr>
                            <m:t>cos</m:t>
                          </m:r>
                        </m:fName>
                        <m:e>
                          <m:d>
                            <m:dPr>
                              <m:ctrlPr>
                                <a:rPr lang="en-US" sz="2800" i="1" smtClean="0">
                                  <a:latin typeface="Cambria Math" panose="02040503050406030204" pitchFamily="18" charset="0"/>
                                </a:rPr>
                              </m:ctrlPr>
                            </m:dPr>
                            <m:e>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𝑖</m:t>
                                  </m:r>
                                </m:e>
                              </m:acc>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𝑗</m:t>
                                  </m:r>
                                </m:e>
                              </m:acc>
                            </m:e>
                          </m:d>
                        </m:e>
                      </m:func>
                      <m:r>
                        <a:rPr lang="en-US" sz="2800" i="0">
                          <a:latin typeface="Cambria Math" panose="02040503050406030204" pitchFamily="18" charset="0"/>
                        </a:rPr>
                        <m:t>=</m:t>
                      </m:r>
                      <m:f>
                        <m:fPr>
                          <m:ctrlPr>
                            <a:rPr lang="en-US" sz="2800" i="1">
                              <a:latin typeface="Cambria Math" panose="02040503050406030204" pitchFamily="18" charset="0"/>
                            </a:rPr>
                          </m:ctrlPr>
                        </m:fPr>
                        <m:num>
                          <m:acc>
                            <m:accPr>
                              <m:chr m:val="⃗"/>
                              <m:ctrlPr>
                                <a:rPr lang="en-US" sz="2800" i="1">
                                  <a:latin typeface="Cambria Math" panose="02040503050406030204" pitchFamily="18" charset="0"/>
                                </a:rPr>
                              </m:ctrlPr>
                            </m:accPr>
                            <m:e>
                              <m:r>
                                <a:rPr lang="en-US" sz="2800" i="1">
                                  <a:latin typeface="Cambria Math" panose="02040503050406030204" pitchFamily="18" charset="0"/>
                                </a:rPr>
                                <m:t>𝑖</m:t>
                              </m:r>
                            </m:e>
                          </m:acc>
                          <m:r>
                            <a:rPr lang="en-US" sz="2800" i="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𝑗</m:t>
                              </m:r>
                            </m:e>
                          </m:acc>
                        </m:num>
                        <m:den>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b="0" i="1" smtClean="0">
                                      <a:latin typeface="Cambria Math" panose="02040503050406030204" pitchFamily="18" charset="0"/>
                                    </a:rPr>
                                    <m:t>𝑖</m:t>
                                  </m:r>
                                </m:e>
                              </m:acc>
                            </m:e>
                          </m:d>
                          <m:r>
                            <a:rPr lang="en-US" sz="2800" i="1">
                              <a:latin typeface="Cambria Math" panose="02040503050406030204" pitchFamily="18" charset="0"/>
                            </a:rPr>
                            <m:t>𝑥</m:t>
                          </m:r>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𝑗</m:t>
                                  </m:r>
                                </m:e>
                              </m:acc>
                            </m:e>
                          </m:d>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681241" y="2726971"/>
                <a:ext cx="4940263" cy="1017843"/>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5556106"/>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Tahapan</a:t>
            </a:r>
            <a:r>
              <a:rPr lang="en-US" sz="3300" b="0" dirty="0">
                <a:solidFill>
                  <a:srgbClr val="FFFFFF"/>
                </a:solidFill>
              </a:rPr>
              <a:t> </a:t>
            </a:r>
            <a:r>
              <a:rPr lang="en-US" sz="3300" b="0" dirty="0" err="1">
                <a:solidFill>
                  <a:srgbClr val="FFFFFF"/>
                </a:solidFill>
              </a:rPr>
              <a:t>Implementasi</a:t>
            </a:r>
            <a:endParaRPr lang="id" sz="3300" b="0" i="0" u="none" strike="noStrike" cap="none" baseline="0" dirty="0">
              <a:solidFill>
                <a:srgbClr val="FFFFFF"/>
              </a:solidFill>
            </a:endParaRPr>
          </a:p>
        </p:txBody>
      </p:sp>
      <p:sp>
        <p:nvSpPr>
          <p:cNvPr id="7" name="Content Placeholder 5"/>
          <p:cNvSpPr txBox="1">
            <a:spLocks/>
          </p:cNvSpPr>
          <p:nvPr/>
        </p:nvSpPr>
        <p:spPr>
          <a:xfrm>
            <a:off x="628650" y="1369218"/>
            <a:ext cx="7886700" cy="326340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457200" indent="-457200">
              <a:lnSpc>
                <a:spcPct val="150000"/>
              </a:lnSpc>
              <a:buFont typeface="+mj-lt"/>
              <a:buAutoNum type="arabicPeriod"/>
            </a:pPr>
            <a:r>
              <a:rPr lang="en-GB" sz="2100" dirty="0">
                <a:latin typeface="+mj-lt"/>
                <a:cs typeface="Browallia New" panose="020B0604020202020204" pitchFamily="34" charset="-34"/>
              </a:rPr>
              <a:t>Men-generate similarity </a:t>
            </a:r>
            <a:r>
              <a:rPr lang="en-GB" sz="2100" dirty="0" err="1">
                <a:latin typeface="+mj-lt"/>
                <a:cs typeface="Browallia New" panose="020B0604020202020204" pitchFamily="34" charset="-34"/>
              </a:rPr>
              <a:t>antara</a:t>
            </a:r>
            <a:r>
              <a:rPr lang="en-GB" sz="2100" dirty="0">
                <a:latin typeface="+mj-lt"/>
                <a:cs typeface="Browallia New" panose="020B0604020202020204" pitchFamily="34" charset="-34"/>
              </a:rPr>
              <a:t> 2 </a:t>
            </a:r>
            <a:r>
              <a:rPr lang="en-GB" sz="2100" dirty="0" err="1">
                <a:latin typeface="+mj-lt"/>
                <a:cs typeface="Browallia New" panose="020B0604020202020204" pitchFamily="34" charset="-34"/>
              </a:rPr>
              <a:t>resep</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dengan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menggunakan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persamaan</a:t>
            </a:r>
            <a:r>
              <a:rPr lang="en-GB" sz="2100" dirty="0">
                <a:latin typeface="+mj-lt"/>
                <a:cs typeface="Browallia New" panose="020B0604020202020204" pitchFamily="34" charset="-34"/>
              </a:rPr>
              <a:t> cosine-based similarity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466" y="2367421"/>
            <a:ext cx="5713416" cy="2571037"/>
          </a:xfrm>
          <a:prstGeom prst="rect">
            <a:avLst/>
          </a:prstGeom>
        </p:spPr>
      </p:pic>
    </p:spTree>
    <p:extLst>
      <p:ext uri="{BB962C8B-B14F-4D97-AF65-F5344CB8AC3E}">
        <p14:creationId xmlns:p14="http://schemas.microsoft.com/office/powerpoint/2010/main" val="162998973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Tahapan</a:t>
            </a:r>
            <a:r>
              <a:rPr lang="en-US" sz="3300" b="0" dirty="0">
                <a:solidFill>
                  <a:srgbClr val="FFFFFF"/>
                </a:solidFill>
              </a:rPr>
              <a:t> </a:t>
            </a:r>
            <a:r>
              <a:rPr lang="en-US" sz="3300" b="0" dirty="0" err="1">
                <a:solidFill>
                  <a:srgbClr val="FFFFFF"/>
                </a:solidFill>
              </a:rPr>
              <a:t>Implementasi</a:t>
            </a:r>
            <a:endParaRPr lang="id" sz="3300" b="0" i="0" u="none" strike="noStrike" cap="none" baseline="0" dirty="0">
              <a:solidFill>
                <a:srgbClr val="FFFFFF"/>
              </a:solidFill>
            </a:endParaRPr>
          </a:p>
        </p:txBody>
      </p:sp>
      <p:sp>
        <p:nvSpPr>
          <p:cNvPr id="7" name="Content Placeholder 5"/>
          <p:cNvSpPr txBox="1">
            <a:spLocks/>
          </p:cNvSpPr>
          <p:nvPr/>
        </p:nvSpPr>
        <p:spPr>
          <a:xfrm>
            <a:off x="628650" y="1369218"/>
            <a:ext cx="7886700" cy="326340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457200" indent="-457200">
              <a:lnSpc>
                <a:spcPct val="150000"/>
              </a:lnSpc>
              <a:buFont typeface="+mj-lt"/>
              <a:buAutoNum type="arabicPeriod" startAt="2"/>
            </a:pPr>
            <a:r>
              <a:rPr lang="en-GB" sz="2100" dirty="0" err="1">
                <a:latin typeface="+mj-lt"/>
                <a:cs typeface="Browallia New" panose="020B0604020202020204" pitchFamily="34" charset="-34"/>
              </a:rPr>
              <a:t>Menghitung</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prediksi</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terhadap</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suatu</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resep</a:t>
            </a:r>
            <a:r>
              <a:rPr lang="en-GB" sz="2100" dirty="0">
                <a:latin typeface="+mj-lt"/>
                <a:cs typeface="Browallia New" panose="020B0604020202020204" pitchFamily="34" charset="-34"/>
              </a:rPr>
              <a:t> yang </a:t>
            </a:r>
            <a:r>
              <a:rPr lang="en-GB" sz="2100" dirty="0" err="1">
                <a:latin typeface="+mj-lt"/>
                <a:cs typeface="Browallia New" panose="020B0604020202020204" pitchFamily="34" charset="-34"/>
              </a:rPr>
              <a:t>belum</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dinilai</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oleh</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pengguna</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dengan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menggunakan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persamaan</a:t>
            </a:r>
            <a:r>
              <a:rPr lang="en-GB" sz="2100" dirty="0">
                <a:latin typeface="+mj-lt"/>
                <a:cs typeface="Browallia New" panose="020B0604020202020204" pitchFamily="34" charset="-34"/>
              </a:rPr>
              <a:t> </a:t>
            </a:r>
            <a:r>
              <a:rPr lang="en-GB" sz="2100" i="1" dirty="0">
                <a:latin typeface="+mj-lt"/>
                <a:cs typeface="Browallia New" panose="020B0604020202020204" pitchFamily="34" charset="-34"/>
              </a:rPr>
              <a:t>weighted sum</a:t>
            </a:r>
          </a:p>
        </p:txBody>
      </p:sp>
      <mc:AlternateContent xmlns:mc="http://schemas.openxmlformats.org/markup-compatibility/2006">
        <mc:Choice xmlns:a14="http://schemas.microsoft.com/office/drawing/2010/main" Requires="a14">
          <p:sp>
            <p:nvSpPr>
              <p:cNvPr id="5" name="Rectangle 4"/>
              <p:cNvSpPr/>
              <p:nvPr/>
            </p:nvSpPr>
            <p:spPr>
              <a:xfrm>
                <a:off x="1487662" y="2630486"/>
                <a:ext cx="6168676" cy="1521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𝑢</m:t>
                          </m:r>
                          <m:r>
                            <a:rPr lang="en-US" sz="3200" i="0">
                              <a:latin typeface="Cambria Math" panose="02040503050406030204" pitchFamily="18" charset="0"/>
                            </a:rPr>
                            <m:t>,</m:t>
                          </m:r>
                          <m:r>
                            <a:rPr lang="en-US" sz="3200" i="1">
                              <a:latin typeface="Cambria Math" panose="02040503050406030204" pitchFamily="18" charset="0"/>
                            </a:rPr>
                            <m:t>𝑖</m:t>
                          </m:r>
                        </m:sub>
                      </m:sSub>
                      <m:r>
                        <a:rPr lang="en-US" sz="3200" i="0">
                          <a:latin typeface="Cambria Math" panose="02040503050406030204" pitchFamily="18" charset="0"/>
                        </a:rPr>
                        <m:t>= </m:t>
                      </m:r>
                      <m:f>
                        <m:fPr>
                          <m:ctrlPr>
                            <a:rPr lang="en-US" sz="3200" i="1">
                              <a:latin typeface="Cambria Math" panose="02040503050406030204" pitchFamily="18" charset="0"/>
                            </a:rPr>
                          </m:ctrlPr>
                        </m:fPr>
                        <m:num>
                          <m:nary>
                            <m:naryPr>
                              <m:chr m:val="∑"/>
                              <m:limLoc m:val="undOvr"/>
                              <m:supHide m:val="on"/>
                              <m:ctrlPr>
                                <a:rPr lang="en-US" sz="3200" i="1">
                                  <a:latin typeface="Cambria Math" panose="02040503050406030204" pitchFamily="18" charset="0"/>
                                </a:rPr>
                              </m:ctrlPr>
                            </m:naryPr>
                            <m:sub>
                              <m:r>
                                <a:rPr lang="en-US" sz="3200" i="1">
                                  <a:latin typeface="Cambria Math" panose="02040503050406030204" pitchFamily="18" charset="0"/>
                                </a:rPr>
                                <m:t>𝑎𝑙</m:t>
                              </m:r>
                              <m:sSub>
                                <m:sSubPr>
                                  <m:ctrlPr>
                                    <a:rPr lang="en-US" sz="3200" i="1">
                                      <a:latin typeface="Cambria Math" panose="02040503050406030204" pitchFamily="18" charset="0"/>
                                    </a:rPr>
                                  </m:ctrlPr>
                                </m:sSubPr>
                                <m:e>
                                  <m:r>
                                    <a:rPr lang="en-US" sz="3200" i="1">
                                      <a:latin typeface="Cambria Math" panose="02040503050406030204" pitchFamily="18" charset="0"/>
                                    </a:rPr>
                                    <m:t>𝑙</m:t>
                                  </m:r>
                                </m:e>
                                <m:sub>
                                  <m:r>
                                    <a:rPr lang="en-US" sz="3200" i="1">
                                      <a:latin typeface="Cambria Math" panose="02040503050406030204" pitchFamily="18" charset="0"/>
                                    </a:rPr>
                                    <m:t>𝑠𝑖𝑚𝑖𝑙𝑎</m:t>
                                  </m:r>
                                  <m:sSub>
                                    <m:sSubPr>
                                      <m:ctrlPr>
                                        <a:rPr lang="en-US" sz="3200" i="1">
                                          <a:latin typeface="Cambria Math" panose="02040503050406030204" pitchFamily="18" charset="0"/>
                                        </a:rPr>
                                      </m:ctrlPr>
                                    </m:sSubPr>
                                    <m:e>
                                      <m:r>
                                        <a:rPr lang="en-US" sz="3200" i="1">
                                          <a:latin typeface="Cambria Math" panose="02040503050406030204" pitchFamily="18" charset="0"/>
                                        </a:rPr>
                                        <m:t>𝑟</m:t>
                                      </m:r>
                                    </m:e>
                                    <m:sub>
                                      <m:r>
                                        <a:rPr lang="en-US" sz="3200" i="1">
                                          <a:latin typeface="Cambria Math" panose="02040503050406030204" pitchFamily="18" charset="0"/>
                                        </a:rPr>
                                        <m:t>𝑖𝑡𝑒𝑚𝑠</m:t>
                                      </m:r>
                                    </m:sub>
                                  </m:sSub>
                                </m:sub>
                              </m:sSub>
                              <m:r>
                                <a:rPr lang="en-US" sz="3200" i="0">
                                  <a:latin typeface="Cambria Math" panose="02040503050406030204" pitchFamily="18" charset="0"/>
                                </a:rPr>
                                <m:t>,</m:t>
                              </m:r>
                              <m:r>
                                <a:rPr lang="en-US" sz="3200" i="1">
                                  <a:latin typeface="Cambria Math" panose="02040503050406030204" pitchFamily="18" charset="0"/>
                                </a:rPr>
                                <m:t>𝑁</m:t>
                              </m:r>
                            </m:sub>
                            <m:sup/>
                            <m:e>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𝑖</m:t>
                                      </m:r>
                                      <m:r>
                                        <a:rPr lang="en-US" sz="3200" i="0">
                                          <a:latin typeface="Cambria Math" panose="02040503050406030204" pitchFamily="18" charset="0"/>
                                        </a:rPr>
                                        <m:t>,</m:t>
                                      </m:r>
                                      <m:r>
                                        <a:rPr lang="en-US" sz="3200" i="1">
                                          <a:latin typeface="Cambria Math" panose="02040503050406030204" pitchFamily="18" charset="0"/>
                                        </a:rPr>
                                        <m:t>𝑁</m:t>
                                      </m:r>
                                    </m:sub>
                                  </m:sSub>
                                  <m:r>
                                    <a:rPr lang="en-US" sz="3200" i="1">
                                      <a:latin typeface="Cambria Math" panose="02040503050406030204" pitchFamily="18" charset="0"/>
                                    </a:rPr>
                                    <m:t>𝑥</m:t>
                                  </m:r>
                                  <m:sSub>
                                    <m:sSubPr>
                                      <m:ctrlPr>
                                        <a:rPr lang="en-US" sz="3200" i="1">
                                          <a:latin typeface="Cambria Math" panose="02040503050406030204" pitchFamily="18" charset="0"/>
                                        </a:rPr>
                                      </m:ctrlPr>
                                    </m:sSubPr>
                                    <m:e>
                                      <m:r>
                                        <a:rPr lang="en-US" sz="3200" i="1">
                                          <a:latin typeface="Cambria Math" panose="02040503050406030204" pitchFamily="18" charset="0"/>
                                        </a:rPr>
                                        <m:t>𝑅</m:t>
                                      </m:r>
                                    </m:e>
                                    <m:sub>
                                      <m:r>
                                        <a:rPr lang="en-US" sz="3200" i="1">
                                          <a:latin typeface="Cambria Math" panose="02040503050406030204" pitchFamily="18" charset="0"/>
                                        </a:rPr>
                                        <m:t>𝑢</m:t>
                                      </m:r>
                                      <m:r>
                                        <a:rPr lang="en-US" sz="3200" i="0">
                                          <a:latin typeface="Cambria Math" panose="02040503050406030204" pitchFamily="18" charset="0"/>
                                        </a:rPr>
                                        <m:t>,</m:t>
                                      </m:r>
                                      <m:r>
                                        <a:rPr lang="en-US" sz="3200" i="1">
                                          <a:latin typeface="Cambria Math" panose="02040503050406030204" pitchFamily="18" charset="0"/>
                                        </a:rPr>
                                        <m:t>𝑁</m:t>
                                      </m:r>
                                    </m:sub>
                                  </m:sSub>
                                </m:e>
                              </m:d>
                            </m:e>
                          </m:nary>
                        </m:num>
                        <m:den>
                          <m:nary>
                            <m:naryPr>
                              <m:chr m:val="∑"/>
                              <m:limLoc m:val="undOvr"/>
                              <m:supHide m:val="on"/>
                              <m:ctrlPr>
                                <a:rPr lang="en-US" sz="3200" i="1">
                                  <a:latin typeface="Cambria Math" panose="02040503050406030204" pitchFamily="18" charset="0"/>
                                </a:rPr>
                              </m:ctrlPr>
                            </m:naryPr>
                            <m:sub>
                              <m:r>
                                <a:rPr lang="en-US" sz="3200" i="1">
                                  <a:latin typeface="Cambria Math" panose="02040503050406030204" pitchFamily="18" charset="0"/>
                                </a:rPr>
                                <m:t>𝑎𝑙</m:t>
                              </m:r>
                              <m:sSub>
                                <m:sSubPr>
                                  <m:ctrlPr>
                                    <a:rPr lang="en-US" sz="3200" i="1">
                                      <a:latin typeface="Cambria Math" panose="02040503050406030204" pitchFamily="18" charset="0"/>
                                    </a:rPr>
                                  </m:ctrlPr>
                                </m:sSubPr>
                                <m:e>
                                  <m:r>
                                    <a:rPr lang="en-US" sz="3200" i="1">
                                      <a:latin typeface="Cambria Math" panose="02040503050406030204" pitchFamily="18" charset="0"/>
                                    </a:rPr>
                                    <m:t>𝑙</m:t>
                                  </m:r>
                                </m:e>
                                <m:sub>
                                  <m:r>
                                    <a:rPr lang="en-US" sz="3200" i="1">
                                      <a:latin typeface="Cambria Math" panose="02040503050406030204" pitchFamily="18" charset="0"/>
                                    </a:rPr>
                                    <m:t>𝑠𝑖𝑚𝑖𝑙𝑎</m:t>
                                  </m:r>
                                  <m:sSub>
                                    <m:sSubPr>
                                      <m:ctrlPr>
                                        <a:rPr lang="en-US" sz="3200" i="1">
                                          <a:latin typeface="Cambria Math" panose="02040503050406030204" pitchFamily="18" charset="0"/>
                                        </a:rPr>
                                      </m:ctrlPr>
                                    </m:sSubPr>
                                    <m:e>
                                      <m:r>
                                        <a:rPr lang="en-US" sz="3200" i="1">
                                          <a:latin typeface="Cambria Math" panose="02040503050406030204" pitchFamily="18" charset="0"/>
                                        </a:rPr>
                                        <m:t>𝑟</m:t>
                                      </m:r>
                                    </m:e>
                                    <m:sub>
                                      <m:r>
                                        <a:rPr lang="en-US" sz="3200" i="1">
                                          <a:latin typeface="Cambria Math" panose="02040503050406030204" pitchFamily="18" charset="0"/>
                                        </a:rPr>
                                        <m:t>𝑖𝑡𝑒𝑚𝑠</m:t>
                                      </m:r>
                                    </m:sub>
                                  </m:sSub>
                                </m:sub>
                              </m:sSub>
                              <m:r>
                                <a:rPr lang="en-US" sz="3200" i="0">
                                  <a:latin typeface="Cambria Math" panose="02040503050406030204" pitchFamily="18" charset="0"/>
                                </a:rPr>
                                <m:t>,</m:t>
                              </m:r>
                              <m:r>
                                <a:rPr lang="en-US" sz="3200" i="1">
                                  <a:latin typeface="Cambria Math" panose="02040503050406030204" pitchFamily="18" charset="0"/>
                                </a:rPr>
                                <m:t>𝑁</m:t>
                              </m:r>
                            </m:sub>
                            <m:sup/>
                            <m:e>
                              <m:d>
                                <m:dPr>
                                  <m:ctrlPr>
                                    <a:rPr lang="en-US" sz="3200" i="1">
                                      <a:latin typeface="Cambria Math" panose="02040503050406030204" pitchFamily="18" charset="0"/>
                                    </a:rPr>
                                  </m:ctrlPr>
                                </m:dPr>
                                <m:e>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𝑖</m:t>
                                          </m:r>
                                          <m:r>
                                            <a:rPr lang="en-US" sz="3200" i="0">
                                              <a:latin typeface="Cambria Math" panose="02040503050406030204" pitchFamily="18" charset="0"/>
                                            </a:rPr>
                                            <m:t>,</m:t>
                                          </m:r>
                                          <m:r>
                                            <a:rPr lang="en-US" sz="3200" i="1">
                                              <a:latin typeface="Cambria Math" panose="02040503050406030204" pitchFamily="18" charset="0"/>
                                            </a:rPr>
                                            <m:t>𝑁</m:t>
                                          </m:r>
                                        </m:sub>
                                      </m:sSub>
                                    </m:e>
                                  </m:d>
                                </m:e>
                              </m:d>
                            </m:e>
                          </m:nary>
                        </m:den>
                      </m:f>
                    </m:oMath>
                  </m:oMathPara>
                </a14:m>
                <a:endParaRPr lang="en-US" sz="3200" dirty="0"/>
              </a:p>
            </p:txBody>
          </p:sp>
        </mc:Choice>
        <mc:Fallback>
          <p:sp>
            <p:nvSpPr>
              <p:cNvPr id="5" name="Rectangle 4"/>
              <p:cNvSpPr>
                <a:spLocks noRot="1" noChangeAspect="1" noMove="1" noResize="1" noEditPoints="1" noAdjustHandles="1" noChangeArrowheads="1" noChangeShapeType="1" noTextEdit="1"/>
              </p:cNvSpPr>
              <p:nvPr/>
            </p:nvSpPr>
            <p:spPr>
              <a:xfrm>
                <a:off x="1487662" y="2630486"/>
                <a:ext cx="6168676" cy="152163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28411" y="4297270"/>
                <a:ext cx="10489795" cy="670696"/>
              </a:xfrm>
              <a:prstGeom prst="rect">
                <a:avLst/>
              </a:prstGeom>
              <a:noFill/>
            </p:spPr>
            <p:txBody>
              <a:bodyPr wrap="none" rtlCol="0">
                <a:spAutoFit/>
              </a:bodyPr>
              <a:lstStyle/>
              <a:p>
                <a:pPr marL="1712913" indent="-1712913">
                  <a:buNone/>
                </a:pP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𝑺</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𝑵</m:t>
                        </m:r>
                      </m:sub>
                    </m:sSub>
                  </m:oMath>
                </a14:m>
                <a:r>
                  <a:rPr lang="en-US" b="1" dirty="0"/>
                  <a:t> </a:t>
                </a:r>
                <a:r>
                  <a:rPr lang="en-US" dirty="0" smtClean="0"/>
                  <a:t>: </a:t>
                </a:r>
                <a:r>
                  <a:rPr lang="en-US" dirty="0" err="1" smtClean="0"/>
                  <a:t>nilai</a:t>
                </a:r>
                <a:r>
                  <a:rPr lang="en-US" dirty="0" smtClean="0"/>
                  <a:t> </a:t>
                </a:r>
                <a:r>
                  <a:rPr lang="en-US" i="1" dirty="0"/>
                  <a:t>similarity</a:t>
                </a:r>
                <a:r>
                  <a:rPr lang="en-US" dirty="0"/>
                  <a:t> </a:t>
                </a:r>
                <a:r>
                  <a:rPr lang="en-US" dirty="0" err="1"/>
                  <a:t>antara</a:t>
                </a:r>
                <a:r>
                  <a:rPr lang="en-US" dirty="0"/>
                  <a:t> </a:t>
                </a:r>
                <a:r>
                  <a:rPr lang="en-US" dirty="0" err="1"/>
                  <a:t>resep</a:t>
                </a:r>
                <a:r>
                  <a:rPr lang="en-US" dirty="0"/>
                  <a:t> yang </a:t>
                </a:r>
                <a:r>
                  <a:rPr lang="en-US" dirty="0" err="1"/>
                  <a:t>diprediksi</a:t>
                </a:r>
                <a:r>
                  <a:rPr lang="en-US" dirty="0"/>
                  <a:t> </a:t>
                </a:r>
                <a:r>
                  <a:rPr lang="en-US" dirty="0" err="1"/>
                  <a:t>dengan</a:t>
                </a:r>
                <a:r>
                  <a:rPr lang="en-US" dirty="0"/>
                  <a:t> </a:t>
                </a:r>
                <a:r>
                  <a:rPr lang="en-US" dirty="0" err="1"/>
                  <a:t>resep</a:t>
                </a:r>
                <a:r>
                  <a:rPr lang="en-US" dirty="0"/>
                  <a:t> </a:t>
                </a:r>
                <a:r>
                  <a:rPr lang="en-US" dirty="0" err="1"/>
                  <a:t>serupa</a:t>
                </a:r>
                <a:r>
                  <a:rPr lang="en-US" dirty="0"/>
                  <a:t> yang </a:t>
                </a:r>
                <a:r>
                  <a:rPr lang="en-US" dirty="0" err="1"/>
                  <a:t>dinilai</a:t>
                </a:r>
                <a:r>
                  <a:rPr lang="en-US" dirty="0"/>
                  <a:t> </a:t>
                </a:r>
                <a:r>
                  <a:rPr lang="en-US" dirty="0" err="1"/>
                  <a:t>oleh</a:t>
                </a:r>
                <a:r>
                  <a:rPr lang="en-US" dirty="0"/>
                  <a:t> </a:t>
                </a:r>
                <a:r>
                  <a:rPr lang="en-US" dirty="0" err="1"/>
                  <a:t>pengguna</a:t>
                </a:r>
                <a:r>
                  <a:rPr lang="en-US" dirty="0"/>
                  <a:t> </a:t>
                </a:r>
                <a:r>
                  <a:rPr lang="en-US" dirty="0" err="1" smtClean="0"/>
                  <a:t>tersebut</a:t>
                </a:r>
                <a:endParaRPr lang="en-US" dirty="0" smtClean="0"/>
              </a:p>
              <a:p>
                <a:pPr marL="1712913" indent="-1712913">
                  <a:buNone/>
                </a:pP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𝑹</m:t>
                        </m:r>
                      </m:e>
                      <m:sub>
                        <m:r>
                          <a:rPr lang="en-US" b="1" i="1">
                            <a:latin typeface="Cambria Math" panose="02040503050406030204" pitchFamily="18" charset="0"/>
                          </a:rPr>
                          <m:t>𝒖</m:t>
                        </m:r>
                        <m:r>
                          <a:rPr lang="en-US" b="1" i="1">
                            <a:latin typeface="Cambria Math" panose="02040503050406030204" pitchFamily="18" charset="0"/>
                          </a:rPr>
                          <m:t>,</m:t>
                        </m:r>
                        <m:r>
                          <a:rPr lang="en-US" b="1" i="1">
                            <a:latin typeface="Cambria Math" panose="02040503050406030204" pitchFamily="18" charset="0"/>
                          </a:rPr>
                          <m:t>𝑵</m:t>
                        </m:r>
                      </m:sub>
                    </m:sSub>
                  </m:oMath>
                </a14:m>
                <a:r>
                  <a:rPr lang="en-US" dirty="0"/>
                  <a:t> </a:t>
                </a:r>
                <a:r>
                  <a:rPr lang="en-US" dirty="0" smtClean="0"/>
                  <a:t>: </a:t>
                </a:r>
                <a:r>
                  <a:rPr lang="en-US" dirty="0" err="1"/>
                  <a:t>penilaian</a:t>
                </a:r>
                <a:r>
                  <a:rPr lang="en-US" dirty="0"/>
                  <a:t> yang </a:t>
                </a:r>
                <a:r>
                  <a:rPr lang="en-US" dirty="0" err="1"/>
                  <a:t>diberikan</a:t>
                </a:r>
                <a:r>
                  <a:rPr lang="en-US" dirty="0"/>
                  <a:t> </a:t>
                </a:r>
                <a:r>
                  <a:rPr lang="en-US" dirty="0" err="1"/>
                  <a:t>pengguna</a:t>
                </a:r>
                <a:r>
                  <a:rPr lang="en-US" dirty="0"/>
                  <a:t> </a:t>
                </a:r>
                <a:r>
                  <a:rPr lang="en-US" dirty="0" err="1"/>
                  <a:t>terhadap</a:t>
                </a:r>
                <a:r>
                  <a:rPr lang="en-US" dirty="0"/>
                  <a:t> </a:t>
                </a:r>
                <a:r>
                  <a:rPr lang="en-US" dirty="0" err="1"/>
                  <a:t>resep</a:t>
                </a:r>
                <a:r>
                  <a:rPr lang="en-US" dirty="0"/>
                  <a:t> yang </a:t>
                </a:r>
                <a:r>
                  <a:rPr lang="en-US" dirty="0" err="1"/>
                  <a:t>serupa</a:t>
                </a:r>
                <a:r>
                  <a:rPr lang="en-US" dirty="0"/>
                  <a:t> </a:t>
                </a:r>
                <a:r>
                  <a:rPr lang="en-US" dirty="0" err="1"/>
                  <a:t>dengan</a:t>
                </a:r>
                <a:r>
                  <a:rPr lang="en-US" dirty="0"/>
                  <a:t> </a:t>
                </a:r>
                <a:r>
                  <a:rPr lang="en-US" dirty="0" err="1"/>
                  <a:t>resep</a:t>
                </a:r>
                <a:r>
                  <a:rPr lang="en-US" dirty="0"/>
                  <a:t> yang </a:t>
                </a:r>
                <a:r>
                  <a:rPr lang="en-US" dirty="0" err="1"/>
                  <a:t>diprediksi</a:t>
                </a:r>
                <a:endParaRPr lang="id-ID" dirty="0">
                  <a:latin typeface="Browallia New" panose="020B0604020202020204" pitchFamily="34" charset="-34"/>
                  <a:ea typeface="Times New Roman" panose="02020603050405020304" pitchFamily="18" charset="0"/>
                  <a:cs typeface="Browallia New" panose="020B0604020202020204" pitchFamily="34" charset="-34"/>
                </a:endParaRPr>
              </a:p>
            </p:txBody>
          </p:sp>
        </mc:Choice>
        <mc:Fallback>
          <p:sp>
            <p:nvSpPr>
              <p:cNvPr id="8" name="TextBox 7"/>
              <p:cNvSpPr txBox="1">
                <a:spLocks noRot="1" noChangeAspect="1" noMove="1" noResize="1" noEditPoints="1" noAdjustHandles="1" noChangeArrowheads="1" noChangeShapeType="1" noTextEdit="1"/>
              </p:cNvSpPr>
              <p:nvPr/>
            </p:nvSpPr>
            <p:spPr>
              <a:xfrm>
                <a:off x="328411" y="4297270"/>
                <a:ext cx="10489795" cy="670696"/>
              </a:xfrm>
              <a:prstGeom prst="rect">
                <a:avLst/>
              </a:prstGeom>
              <a:blipFill rotWithShape="0">
                <a:blip r:embed="rId4"/>
                <a:stretch>
                  <a:fillRect t="-1818"/>
                </a:stretch>
              </a:blipFill>
            </p:spPr>
            <p:txBody>
              <a:bodyPr/>
              <a:lstStyle/>
              <a:p>
                <a:r>
                  <a:rPr lang="en-US">
                    <a:noFill/>
                  </a:rPr>
                  <a:t> </a:t>
                </a:r>
              </a:p>
            </p:txBody>
          </p:sp>
        </mc:Fallback>
      </mc:AlternateContent>
    </p:spTree>
    <p:extLst>
      <p:ext uri="{BB962C8B-B14F-4D97-AF65-F5344CB8AC3E}">
        <p14:creationId xmlns:p14="http://schemas.microsoft.com/office/powerpoint/2010/main" val="1118424266"/>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Tahapan</a:t>
            </a:r>
            <a:r>
              <a:rPr lang="en-US" sz="3300" b="0" dirty="0">
                <a:solidFill>
                  <a:srgbClr val="FFFFFF"/>
                </a:solidFill>
              </a:rPr>
              <a:t> </a:t>
            </a:r>
            <a:r>
              <a:rPr lang="en-US" sz="3300" b="0" dirty="0" err="1">
                <a:solidFill>
                  <a:srgbClr val="FFFFFF"/>
                </a:solidFill>
              </a:rPr>
              <a:t>Implementasi</a:t>
            </a:r>
            <a:endParaRPr lang="id" sz="3300" b="0" i="0" u="none" strike="noStrike" cap="none" baseline="0" dirty="0">
              <a:solidFill>
                <a:srgbClr val="FFFFFF"/>
              </a:solidFill>
            </a:endParaRPr>
          </a:p>
        </p:txBody>
      </p:sp>
      <p:sp>
        <p:nvSpPr>
          <p:cNvPr id="7" name="Content Placeholder 5"/>
          <p:cNvSpPr txBox="1">
            <a:spLocks/>
          </p:cNvSpPr>
          <p:nvPr/>
        </p:nvSpPr>
        <p:spPr>
          <a:xfrm>
            <a:off x="628650" y="1369218"/>
            <a:ext cx="7886700" cy="326340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457200" indent="-457200">
              <a:lnSpc>
                <a:spcPct val="150000"/>
              </a:lnSpc>
              <a:buFont typeface="+mj-lt"/>
              <a:buAutoNum type="arabicPeriod" startAt="3"/>
            </a:pPr>
            <a:r>
              <a:rPr lang="en-GB" sz="2100" dirty="0" err="1">
                <a:latin typeface="+mj-lt"/>
                <a:cs typeface="Browallia New" panose="020B0604020202020204" pitchFamily="34" charset="-34"/>
              </a:rPr>
              <a:t>Penentuan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rekomendasi</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berdasarkan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prediksi</a:t>
            </a:r>
            <a:r>
              <a:rPr lang="en-GB" sz="2100" dirty="0">
                <a:latin typeface="+mj-lt"/>
                <a:cs typeface="Browallia New" panose="020B0604020202020204" pitchFamily="34" charset="-34"/>
              </a:rPr>
              <a:t> yang </a:t>
            </a:r>
            <a:r>
              <a:rPr lang="en-GB" sz="2100" dirty="0" err="1">
                <a:latin typeface="+mj-lt"/>
                <a:cs typeface="Browallia New" panose="020B0604020202020204" pitchFamily="34" charset="-34"/>
              </a:rPr>
              <a:t>telah</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dihasilkan</a:t>
            </a:r>
            <a:r>
              <a:rPr lang="en-GB" sz="2100" dirty="0">
                <a:latin typeface="+mj-lt"/>
                <a:cs typeface="Browallia New" panose="020B0604020202020204" pitchFamily="34" charset="-34"/>
              </a:rPr>
              <a:t>.</a:t>
            </a:r>
          </a:p>
          <a:p>
            <a:pPr marL="965200" lvl="1" indent="-457200">
              <a:lnSpc>
                <a:spcPct val="150000"/>
              </a:lnSpc>
              <a:buFont typeface="+mj-lt"/>
              <a:buAutoNum type="alphaLcPeriod"/>
            </a:pPr>
            <a:r>
              <a:rPr lang="en-GB" sz="2100" dirty="0" err="1">
                <a:latin typeface="+mj-lt"/>
                <a:cs typeface="Browallia New" panose="020B0604020202020204" pitchFamily="34" charset="-34"/>
              </a:rPr>
              <a:t>Resep</a:t>
            </a:r>
            <a:r>
              <a:rPr lang="en-GB" sz="2100" dirty="0">
                <a:latin typeface="+mj-lt"/>
                <a:cs typeface="Browallia New" panose="020B0604020202020204" pitchFamily="34" charset="-34"/>
              </a:rPr>
              <a:t> yang </a:t>
            </a:r>
            <a:r>
              <a:rPr lang="en-GB" sz="2100" dirty="0" err="1">
                <a:latin typeface="+mj-lt"/>
                <a:cs typeface="Browallia New" panose="020B0604020202020204" pitchFamily="34" charset="-34"/>
              </a:rPr>
              <a:t>mungkin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Anda</a:t>
            </a:r>
            <a:r>
              <a:rPr lang="en-GB" sz="2100" dirty="0">
                <a:latin typeface="+mj-lt"/>
                <a:cs typeface="Browallia New" panose="020B0604020202020204" pitchFamily="34" charset="-34"/>
              </a:rPr>
              <a:t> </a:t>
            </a:r>
            <a:r>
              <a:rPr lang="en-GB" sz="2100" dirty="0" err="1" smtClean="0">
                <a:latin typeface="+mj-lt"/>
                <a:cs typeface="Browallia New" panose="020B0604020202020204" pitchFamily="34" charset="-34"/>
              </a:rPr>
              <a:t>suka</a:t>
            </a:r>
            <a:endParaRPr lang="en-GB" sz="2100" dirty="0" smtClean="0">
              <a:latin typeface="+mj-lt"/>
              <a:cs typeface="Browallia New" panose="020B0604020202020204" pitchFamily="34" charset="-34"/>
            </a:endParaRPr>
          </a:p>
          <a:p>
            <a:pPr marL="965200" lvl="3" indent="-457200">
              <a:lnSpc>
                <a:spcPct val="150000"/>
              </a:lnSpc>
              <a:buFont typeface="+mj-lt"/>
              <a:buAutoNum type="alphaLcPeriod" startAt="2"/>
            </a:pPr>
            <a:r>
              <a:rPr lang="en-GB" sz="2100" dirty="0" err="1" smtClean="0">
                <a:latin typeface="+mj-lt"/>
                <a:cs typeface="Browallia New" panose="020B0604020202020204" pitchFamily="34" charset="-34"/>
              </a:rPr>
              <a:t>Resep</a:t>
            </a:r>
            <a:r>
              <a:rPr lang="en-GB" sz="2100" dirty="0" smtClean="0">
                <a:latin typeface="+mj-lt"/>
                <a:cs typeface="Browallia New" panose="020B0604020202020204" pitchFamily="34" charset="-34"/>
              </a:rPr>
              <a:t> </a:t>
            </a:r>
            <a:r>
              <a:rPr lang="en-GB" sz="2100" dirty="0">
                <a:latin typeface="+mj-lt"/>
                <a:cs typeface="Browallia New" panose="020B0604020202020204" pitchFamily="34" charset="-34"/>
              </a:rPr>
              <a:t>yang </a:t>
            </a:r>
            <a:r>
              <a:rPr lang="en-GB" sz="2100" dirty="0" err="1">
                <a:latin typeface="+mj-lt"/>
                <a:cs typeface="Browallia New" panose="020B0604020202020204" pitchFamily="34" charset="-34"/>
              </a:rPr>
              <a:t>baik</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untuk</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kesehatan</a:t>
            </a:r>
            <a:r>
              <a:rPr lang="en-GB" sz="2100" dirty="0">
                <a:latin typeface="+mj-lt"/>
                <a:cs typeface="Browallia New" panose="020B0604020202020204" pitchFamily="34" charset="-34"/>
              </a:rPr>
              <a:t> </a:t>
            </a:r>
            <a:r>
              <a:rPr lang="en-GB" sz="2100" dirty="0" err="1">
                <a:latin typeface="+mj-lt"/>
                <a:cs typeface="Browallia New" panose="020B0604020202020204" pitchFamily="34" charset="-34"/>
              </a:rPr>
              <a:t>Anda</a:t>
            </a:r>
            <a:endParaRPr lang="en-GB" sz="2100" dirty="0">
              <a:latin typeface="+mj-lt"/>
              <a:cs typeface="Browallia New" panose="020B0604020202020204" pitchFamily="34" charset="-34"/>
            </a:endParaRPr>
          </a:p>
        </p:txBody>
      </p:sp>
    </p:spTree>
    <p:extLst>
      <p:ext uri="{BB962C8B-B14F-4D97-AF65-F5344CB8AC3E}">
        <p14:creationId xmlns:p14="http://schemas.microsoft.com/office/powerpoint/2010/main" val="3216242835"/>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51" t="-1058" r="651" b="37777"/>
          <a:stretch/>
        </p:blipFill>
        <p:spPr>
          <a:xfrm>
            <a:off x="540913" y="0"/>
            <a:ext cx="7701566" cy="4991064"/>
          </a:xfrm>
          <a:prstGeom prst="rect">
            <a:avLst/>
          </a:prstGeom>
        </p:spPr>
      </p:pic>
    </p:spTree>
    <p:extLst>
      <p:ext uri="{BB962C8B-B14F-4D97-AF65-F5344CB8AC3E}">
        <p14:creationId xmlns:p14="http://schemas.microsoft.com/office/powerpoint/2010/main" val="2981117566"/>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1014450" y="1602075"/>
            <a:ext cx="7115100" cy="809400"/>
          </a:xfrm>
          <a:prstGeom prst="rect">
            <a:avLst/>
          </a:prstGeom>
          <a:noFill/>
          <a:ln>
            <a:noFill/>
          </a:ln>
        </p:spPr>
        <p:txBody>
          <a:bodyPr lIns="91425" tIns="91425" rIns="91425" bIns="91425" anchor="t" anchorCtr="0">
            <a:noAutofit/>
          </a:bodyPr>
          <a:lstStyle/>
          <a:p>
            <a:pPr lvl="0" algn="ctr" rtl="0">
              <a:spcBef>
                <a:spcPts val="0"/>
              </a:spcBef>
              <a:buNone/>
            </a:pPr>
            <a:r>
              <a:rPr lang="id" sz="6000" dirty="0" smtClean="0">
                <a:solidFill>
                  <a:srgbClr val="FFFFFF"/>
                </a:solidFill>
              </a:rPr>
              <a:t>Pengujian</a:t>
            </a:r>
            <a:endParaRPr lang="id" sz="6000" dirty="0">
              <a:solidFill>
                <a:srgbClr val="FFFFFF"/>
              </a:solidFill>
            </a:endParaRPr>
          </a:p>
        </p:txBody>
      </p:sp>
    </p:spTree>
    <p:extLst>
      <p:ext uri="{BB962C8B-B14F-4D97-AF65-F5344CB8AC3E}">
        <p14:creationId xmlns:p14="http://schemas.microsoft.com/office/powerpoint/2010/main" val="2293717804"/>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Latar Belakang</a:t>
            </a:r>
          </a:p>
        </p:txBody>
      </p:sp>
      <p:sp>
        <p:nvSpPr>
          <p:cNvPr id="61" name="Shape 61"/>
          <p:cNvSpPr txBox="1">
            <a:spLocks noGrp="1"/>
          </p:cNvSpPr>
          <p:nvPr>
            <p:ph type="body" idx="1"/>
          </p:nvPr>
        </p:nvSpPr>
        <p:spPr>
          <a:xfrm>
            <a:off x="457200" y="4180800"/>
            <a:ext cx="8316900" cy="962699"/>
          </a:xfrm>
          <a:prstGeom prst="rect">
            <a:avLst/>
          </a:prstGeom>
          <a:noFill/>
          <a:ln>
            <a:noFill/>
          </a:ln>
        </p:spPr>
        <p:txBody>
          <a:bodyPr lIns="68575" tIns="34275" rIns="68575" bIns="34275" anchor="t" anchorCtr="0">
            <a:noAutofit/>
          </a:bodyPr>
          <a:lstStyle/>
          <a:p>
            <a:pPr marR="0" lvl="0" algn="ctr" rtl="0">
              <a:lnSpc>
                <a:spcPct val="90000"/>
              </a:lnSpc>
              <a:spcBef>
                <a:spcPts val="0"/>
              </a:spcBef>
              <a:buNone/>
            </a:pPr>
            <a:r>
              <a:rPr lang="id" sz="2100" b="0" i="0" u="none" strike="noStrike" cap="none" baseline="0">
                <a:solidFill>
                  <a:schemeClr val="dk1"/>
                </a:solidFill>
              </a:rPr>
              <a:t>E-commerce mempermudah dan mempercepat proses membeli dan membandingkan produk</a:t>
            </a:r>
          </a:p>
        </p:txBody>
      </p:sp>
      <p:pic>
        <p:nvPicPr>
          <p:cNvPr id="62" name="Shape 62"/>
          <p:cNvPicPr preferRelativeResize="0"/>
          <p:nvPr/>
        </p:nvPicPr>
        <p:blipFill>
          <a:blip r:embed="rId3">
            <a:alphaModFix/>
          </a:blip>
          <a:stretch>
            <a:fillRect/>
          </a:stretch>
        </p:blipFill>
        <p:spPr>
          <a:xfrm>
            <a:off x="1714500" y="1208562"/>
            <a:ext cx="5715000" cy="29432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Pengujian</a:t>
            </a:r>
            <a:endParaRPr lang="id" sz="3300" b="0" i="0" u="none" strike="noStrike" cap="none" baseline="0" dirty="0">
              <a:solidFill>
                <a:srgbClr val="FFFFFF"/>
              </a:solidFill>
            </a:endParaRPr>
          </a:p>
        </p:txBody>
      </p:sp>
      <p:sp>
        <p:nvSpPr>
          <p:cNvPr id="7" name="Content Placeholder 5"/>
          <p:cNvSpPr txBox="1">
            <a:spLocks/>
          </p:cNvSpPr>
          <p:nvPr/>
        </p:nvSpPr>
        <p:spPr>
          <a:xfrm>
            <a:off x="628650" y="1214670"/>
            <a:ext cx="7886700" cy="32634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lvl="0">
              <a:lnSpc>
                <a:spcPct val="120000"/>
              </a:lnSpc>
              <a:spcBef>
                <a:spcPts val="1200"/>
              </a:spcBef>
              <a:spcAft>
                <a:spcPts val="200"/>
              </a:spcAft>
              <a:buClr>
                <a:srgbClr val="E48312"/>
              </a:buClr>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Memberikan</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8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perlakuan</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terhadap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sistem</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rekomendasi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p>
          <a:p>
            <a:pPr marL="514350" lvl="0" indent="-514350">
              <a:lnSpc>
                <a:spcPct val="120000"/>
              </a:lnSpc>
              <a:spcBef>
                <a:spcPts val="1200"/>
              </a:spcBef>
              <a:spcAft>
                <a:spcPts val="200"/>
              </a:spcAft>
              <a:buClr>
                <a:srgbClr val="E48312"/>
              </a:buClr>
              <a:buFont typeface="+mj-lt"/>
              <a:buAutoNum type="arabicPeriod"/>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Penggguna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sehat</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5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resep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yang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dinilai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paling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serupa</a:t>
            </a:r>
            <a:endPar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endParaRPr>
          </a:p>
          <a:p>
            <a:pPr marL="514350" lvl="0" indent="-514350">
              <a:lnSpc>
                <a:spcPct val="120000"/>
              </a:lnSpc>
              <a:spcBef>
                <a:spcPts val="1200"/>
              </a:spcBef>
              <a:spcAft>
                <a:spcPts val="200"/>
              </a:spcAft>
              <a:buClr>
                <a:srgbClr val="E48312"/>
              </a:buClr>
              <a:buFont typeface="+mj-lt"/>
              <a:buAutoNum type="arabicPeriod"/>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Pengguna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sehat</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10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resep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yang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dinilai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paling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serupa</a:t>
            </a:r>
            <a:endPar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endParaRPr>
          </a:p>
          <a:p>
            <a:pPr marL="514350" lvl="0" indent="-514350">
              <a:lnSpc>
                <a:spcPct val="120000"/>
              </a:lnSpc>
              <a:spcBef>
                <a:spcPts val="1200"/>
              </a:spcBef>
              <a:spcAft>
                <a:spcPts val="200"/>
              </a:spcAft>
              <a:buClr>
                <a:srgbClr val="E48312"/>
              </a:buClr>
              <a:buFont typeface="+mj-lt"/>
              <a:buAutoNum type="arabicPeriod"/>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Pengguna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sehat</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15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resep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yang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dinilai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paling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serupa</a:t>
            </a:r>
            <a:endPar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endParaRPr>
          </a:p>
          <a:p>
            <a:pPr marL="514350" lvl="0" indent="-514350">
              <a:lnSpc>
                <a:spcPct val="120000"/>
              </a:lnSpc>
              <a:spcBef>
                <a:spcPts val="1200"/>
              </a:spcBef>
              <a:spcAft>
                <a:spcPts val="200"/>
              </a:spcAft>
              <a:buClr>
                <a:srgbClr val="E48312"/>
              </a:buClr>
              <a:buFont typeface="+mj-lt"/>
              <a:buAutoNum type="arabicPeriod"/>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Pengguna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sehat</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19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resep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yang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dinilai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paling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serupa</a:t>
            </a:r>
            <a:endPar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endParaRPr>
          </a:p>
          <a:p>
            <a:pPr marL="514350" lvl="0" indent="-514350">
              <a:lnSpc>
                <a:spcPct val="120000"/>
              </a:lnSpc>
              <a:spcBef>
                <a:spcPts val="1200"/>
              </a:spcBef>
              <a:spcAft>
                <a:spcPts val="200"/>
              </a:spcAft>
              <a:buClr>
                <a:srgbClr val="E48312"/>
              </a:buClr>
              <a:buFont typeface="+mj-lt"/>
              <a:buAutoNum type="arabicPeriod"/>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Pengguna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menderita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penyakit</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tertentu</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5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resep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yang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dinilai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paling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serupa</a:t>
            </a:r>
            <a:endPar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endParaRPr>
          </a:p>
          <a:p>
            <a:pPr marL="514350" lvl="0" indent="-514350">
              <a:lnSpc>
                <a:spcPct val="120000"/>
              </a:lnSpc>
              <a:spcBef>
                <a:spcPts val="1200"/>
              </a:spcBef>
              <a:spcAft>
                <a:spcPts val="200"/>
              </a:spcAft>
              <a:buClr>
                <a:srgbClr val="E48312"/>
              </a:buClr>
              <a:buFont typeface="+mj-lt"/>
              <a:buAutoNum type="arabicPeriod"/>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Pengguna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menderita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penyakit</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tertentu</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10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resep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yang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dinilai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paling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serupa</a:t>
            </a:r>
            <a:endPar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endParaRPr>
          </a:p>
          <a:p>
            <a:pPr marL="514350" lvl="0" indent="-514350">
              <a:lnSpc>
                <a:spcPct val="120000"/>
              </a:lnSpc>
              <a:spcBef>
                <a:spcPts val="1200"/>
              </a:spcBef>
              <a:spcAft>
                <a:spcPts val="200"/>
              </a:spcAft>
              <a:buClr>
                <a:srgbClr val="E48312"/>
              </a:buClr>
              <a:buFont typeface="+mj-lt"/>
              <a:buAutoNum type="arabicPeriod"/>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Pengguna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menderita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penyakit</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tertentu</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15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resep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yang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dinilai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paling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serupa</a:t>
            </a:r>
            <a:endPar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endParaRPr>
          </a:p>
          <a:p>
            <a:pPr marL="514350" lvl="0" indent="-514350">
              <a:lnSpc>
                <a:spcPct val="120000"/>
              </a:lnSpc>
              <a:spcBef>
                <a:spcPts val="1200"/>
              </a:spcBef>
              <a:spcAft>
                <a:spcPts val="200"/>
              </a:spcAft>
              <a:buClr>
                <a:srgbClr val="E48312"/>
              </a:buClr>
              <a:buFont typeface="+mj-lt"/>
              <a:buAutoNum type="arabicPeriod"/>
            </a:pP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Pengguna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menderita</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penyakit</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tertentu</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19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resep</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yang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dinilai</a:t>
            </a:r>
            <a:r>
              <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rPr>
              <a:t> paling </a:t>
            </a:r>
            <a:r>
              <a:rPr lang="en-GB" sz="1400" kern="1200" dirty="0" err="1">
                <a:solidFill>
                  <a:srgbClr val="000000">
                    <a:lumMod val="75000"/>
                    <a:lumOff val="25000"/>
                  </a:srgbClr>
                </a:solidFill>
                <a:latin typeface="+mj-lt"/>
                <a:ea typeface="Times New Roman" panose="02020603050405020304" pitchFamily="18" charset="0"/>
                <a:cs typeface="Browallia New" panose="020B0604020202020204" pitchFamily="34" charset="-34"/>
              </a:rPr>
              <a:t>serupa</a:t>
            </a:r>
            <a:endParaRPr lang="en-GB" sz="1400" kern="1200" dirty="0">
              <a:solidFill>
                <a:srgbClr val="000000">
                  <a:lumMod val="75000"/>
                  <a:lumOff val="25000"/>
                </a:srgbClr>
              </a:solidFill>
              <a:latin typeface="+mj-lt"/>
              <a:ea typeface="Times New Roman" panose="02020603050405020304" pitchFamily="18" charset="0"/>
              <a:cs typeface="Browallia New" panose="020B0604020202020204" pitchFamily="34" charset="-34"/>
            </a:endParaRPr>
          </a:p>
        </p:txBody>
      </p:sp>
    </p:spTree>
    <p:extLst>
      <p:ext uri="{BB962C8B-B14F-4D97-AF65-F5344CB8AC3E}">
        <p14:creationId xmlns:p14="http://schemas.microsoft.com/office/powerpoint/2010/main" val="3159663317"/>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300" b="0" dirty="0" err="1">
                <a:solidFill>
                  <a:srgbClr val="FFFFFF"/>
                </a:solidFill>
              </a:rPr>
              <a:t>Pengujian</a:t>
            </a:r>
            <a:endParaRPr lang="id" sz="3300" b="0" i="0" u="none" strike="noStrike" cap="none" baseline="0" dirty="0">
              <a:solidFill>
                <a:srgbClr val="FFFFFF"/>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376686111"/>
              </p:ext>
            </p:extLst>
          </p:nvPr>
        </p:nvGraphicFramePr>
        <p:xfrm>
          <a:off x="0" y="1331407"/>
          <a:ext cx="9023251" cy="3619799"/>
        </p:xfrm>
        <a:graphic>
          <a:graphicData uri="http://schemas.openxmlformats.org/drawingml/2006/table">
            <a:tbl>
              <a:tblPr firstRow="1" firstCol="1" bandRow="1">
                <a:tableStyleId>{F5AB1C69-6EDB-4FF4-983F-18BD219EF322}</a:tableStyleId>
              </a:tblPr>
              <a:tblGrid>
                <a:gridCol w="755133"/>
                <a:gridCol w="5568394"/>
                <a:gridCol w="2699724"/>
              </a:tblGrid>
              <a:tr h="250609">
                <a:tc>
                  <a:txBody>
                    <a:bodyPr/>
                    <a:lstStyle/>
                    <a:p>
                      <a:pPr marL="0" marR="0" algn="ctr">
                        <a:lnSpc>
                          <a:spcPct val="150000"/>
                        </a:lnSpc>
                        <a:spcBef>
                          <a:spcPts val="0"/>
                        </a:spcBef>
                        <a:spcAft>
                          <a:spcPts val="0"/>
                        </a:spcAft>
                      </a:pPr>
                      <a:r>
                        <a:rPr lang="en-GB" sz="1100" dirty="0">
                          <a:effectLst/>
                        </a:rPr>
                        <a:t>ID</a:t>
                      </a:r>
                      <a:endParaRPr lang="en-US" sz="105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0" marR="0" algn="ctr">
                        <a:lnSpc>
                          <a:spcPct val="150000"/>
                        </a:lnSpc>
                        <a:spcBef>
                          <a:spcPts val="0"/>
                        </a:spcBef>
                        <a:spcAft>
                          <a:spcPts val="0"/>
                        </a:spcAft>
                      </a:pPr>
                      <a:r>
                        <a:rPr lang="en-GB" sz="1100" dirty="0" err="1">
                          <a:effectLst/>
                        </a:rPr>
                        <a:t>Deskripsi</a:t>
                      </a:r>
                      <a:endParaRPr lang="en-US" sz="105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0" marR="0" algn="ctr">
                        <a:lnSpc>
                          <a:spcPct val="150000"/>
                        </a:lnSpc>
                        <a:spcBef>
                          <a:spcPts val="0"/>
                        </a:spcBef>
                        <a:spcAft>
                          <a:spcPts val="0"/>
                        </a:spcAft>
                      </a:pPr>
                      <a:r>
                        <a:rPr lang="en-GB" sz="1100" dirty="0" err="1" smtClean="0">
                          <a:effectLst/>
                        </a:rPr>
                        <a:t>Runutan</a:t>
                      </a:r>
                      <a:endParaRPr lang="en-US" sz="105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r>
              <a:tr h="834000">
                <a:tc>
                  <a:txBody>
                    <a:bodyPr/>
                    <a:lstStyle/>
                    <a:p>
                      <a:pPr marL="0" marR="0" algn="ctr">
                        <a:lnSpc>
                          <a:spcPct val="150000"/>
                        </a:lnSpc>
                        <a:spcBef>
                          <a:spcPts val="0"/>
                        </a:spcBef>
                        <a:spcAft>
                          <a:spcPts val="0"/>
                        </a:spcAft>
                      </a:pPr>
                      <a:r>
                        <a:rPr lang="en-GB" sz="1100" dirty="0">
                          <a:effectLst/>
                        </a:rPr>
                        <a:t>SRS-F-001</a:t>
                      </a:r>
                      <a:endParaRPr lang="en-US" sz="105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0" marR="0" algn="just">
                        <a:lnSpc>
                          <a:spcPct val="150000"/>
                        </a:lnSpc>
                        <a:spcBef>
                          <a:spcPts val="0"/>
                        </a:spcBef>
                        <a:spcAft>
                          <a:spcPts val="0"/>
                        </a:spcAft>
                      </a:pPr>
                      <a:r>
                        <a:rPr lang="en-GB" sz="1400" dirty="0" err="1">
                          <a:effectLst/>
                        </a:rPr>
                        <a:t>Mampu</a:t>
                      </a:r>
                      <a:r>
                        <a:rPr lang="en-GB" sz="1400" dirty="0">
                          <a:effectLst/>
                        </a:rPr>
                        <a:t> </a:t>
                      </a:r>
                      <a:r>
                        <a:rPr lang="en-GB" sz="1400" dirty="0" err="1">
                          <a:effectLst/>
                        </a:rPr>
                        <a:t>memberikan</a:t>
                      </a:r>
                      <a:r>
                        <a:rPr lang="en-GB" sz="1400" dirty="0">
                          <a:effectLst/>
                        </a:rPr>
                        <a:t> </a:t>
                      </a:r>
                      <a:r>
                        <a:rPr lang="en-GB" sz="1400" dirty="0" err="1">
                          <a:effectLst/>
                        </a:rPr>
                        <a:t>informasi</a:t>
                      </a:r>
                      <a:r>
                        <a:rPr lang="en-GB" sz="1400" dirty="0">
                          <a:effectLst/>
                        </a:rPr>
                        <a:t> </a:t>
                      </a:r>
                      <a:r>
                        <a:rPr lang="en-GB" sz="1400" dirty="0" err="1">
                          <a:effectLst/>
                        </a:rPr>
                        <a:t>resep</a:t>
                      </a:r>
                      <a:r>
                        <a:rPr lang="en-GB" sz="1400" dirty="0">
                          <a:effectLst/>
                        </a:rPr>
                        <a:t> </a:t>
                      </a:r>
                      <a:r>
                        <a:rPr lang="en-GB" sz="1400" dirty="0" err="1">
                          <a:effectLst/>
                        </a:rPr>
                        <a:t>makanan</a:t>
                      </a:r>
                      <a:r>
                        <a:rPr lang="en-GB" sz="1400" dirty="0">
                          <a:effectLst/>
                        </a:rPr>
                        <a:t> yang </a:t>
                      </a:r>
                      <a:r>
                        <a:rPr lang="en-GB" sz="1400" dirty="0" err="1">
                          <a:effectLst/>
                        </a:rPr>
                        <a:t>baik</a:t>
                      </a:r>
                      <a:r>
                        <a:rPr lang="en-GB" sz="1400" dirty="0">
                          <a:effectLst/>
                        </a:rPr>
                        <a:t> </a:t>
                      </a:r>
                      <a:r>
                        <a:rPr lang="en-GB" sz="1400" dirty="0" err="1">
                          <a:effectLst/>
                        </a:rPr>
                        <a:t>dikonsumsi</a:t>
                      </a:r>
                      <a:r>
                        <a:rPr lang="en-GB" sz="1400" dirty="0">
                          <a:effectLst/>
                        </a:rPr>
                        <a:t> </a:t>
                      </a:r>
                      <a:r>
                        <a:rPr lang="en-GB" sz="1400" dirty="0" err="1">
                          <a:effectLst/>
                        </a:rPr>
                        <a:t>untuk</a:t>
                      </a:r>
                      <a:r>
                        <a:rPr lang="en-GB" sz="1400" dirty="0">
                          <a:effectLst/>
                        </a:rPr>
                        <a:t> </a:t>
                      </a:r>
                      <a:r>
                        <a:rPr lang="en-GB" sz="1400" dirty="0" err="1">
                          <a:effectLst/>
                        </a:rPr>
                        <a:t>pengobatan</a:t>
                      </a:r>
                      <a:r>
                        <a:rPr lang="en-GB" sz="1400" dirty="0">
                          <a:effectLst/>
                        </a:rPr>
                        <a:t> </a:t>
                      </a:r>
                      <a:r>
                        <a:rPr lang="en-GB" sz="1400" dirty="0" err="1">
                          <a:effectLst/>
                        </a:rPr>
                        <a:t>penyakit</a:t>
                      </a:r>
                      <a:r>
                        <a:rPr lang="en-GB" sz="1400" dirty="0">
                          <a:effectLst/>
                        </a:rPr>
                        <a:t> </a:t>
                      </a:r>
                      <a:r>
                        <a:rPr lang="en-GB" sz="1400" dirty="0" err="1">
                          <a:effectLst/>
                        </a:rPr>
                        <a:t>tertentu</a:t>
                      </a:r>
                      <a:endParaRPr lang="en-US" sz="110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177800" lvl="2" indent="0">
                        <a:lnSpc>
                          <a:spcPct val="150000"/>
                        </a:lnSpc>
                        <a:buFont typeface="+mj-lt"/>
                        <a:buNone/>
                      </a:pPr>
                      <a:r>
                        <a:rPr lang="en-GB" sz="1400" dirty="0" err="1" smtClean="0"/>
                        <a:t>Rekomendasi</a:t>
                      </a:r>
                      <a:r>
                        <a:rPr lang="en-GB" sz="1400" dirty="0" smtClean="0"/>
                        <a:t> “</a:t>
                      </a:r>
                      <a:r>
                        <a:rPr lang="en-GB" sz="1400" dirty="0" err="1" smtClean="0"/>
                        <a:t>Resep</a:t>
                      </a:r>
                      <a:r>
                        <a:rPr lang="en-GB" sz="1400" dirty="0" smtClean="0"/>
                        <a:t> yang </a:t>
                      </a:r>
                      <a:r>
                        <a:rPr lang="en-GB" sz="1400" dirty="0" err="1" smtClean="0"/>
                        <a:t>baik</a:t>
                      </a:r>
                      <a:r>
                        <a:rPr lang="en-GB" sz="1400" dirty="0" smtClean="0"/>
                        <a:t> </a:t>
                      </a:r>
                      <a:r>
                        <a:rPr lang="en-GB" sz="1400" dirty="0" err="1" smtClean="0"/>
                        <a:t>untuk</a:t>
                      </a:r>
                      <a:r>
                        <a:rPr lang="en-GB" sz="1400" dirty="0" smtClean="0"/>
                        <a:t> </a:t>
                      </a:r>
                      <a:r>
                        <a:rPr lang="en-GB" sz="1400" dirty="0" err="1" smtClean="0"/>
                        <a:t>kesehatan</a:t>
                      </a:r>
                      <a:r>
                        <a:rPr lang="en-GB" sz="1400" dirty="0" smtClean="0"/>
                        <a:t> </a:t>
                      </a:r>
                      <a:r>
                        <a:rPr lang="en-GB" sz="1400" dirty="0" err="1" smtClean="0"/>
                        <a:t>Anda</a:t>
                      </a:r>
                      <a:r>
                        <a:rPr lang="en-GB" sz="1400" dirty="0" smtClean="0"/>
                        <a:t>”</a:t>
                      </a:r>
                      <a:endParaRPr lang="en-GB" sz="1400" dirty="0" smtClean="0">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r>
              <a:tr h="834000">
                <a:tc>
                  <a:txBody>
                    <a:bodyPr/>
                    <a:lstStyle/>
                    <a:p>
                      <a:pPr marL="0" marR="0" algn="ctr">
                        <a:lnSpc>
                          <a:spcPct val="150000"/>
                        </a:lnSpc>
                        <a:spcBef>
                          <a:spcPts val="0"/>
                        </a:spcBef>
                        <a:spcAft>
                          <a:spcPts val="0"/>
                        </a:spcAft>
                      </a:pPr>
                      <a:r>
                        <a:rPr lang="en-GB" sz="1100" dirty="0">
                          <a:effectLst/>
                        </a:rPr>
                        <a:t>SRS-F-002</a:t>
                      </a:r>
                      <a:endParaRPr lang="en-US" sz="105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0" marR="0" algn="just">
                        <a:lnSpc>
                          <a:spcPct val="150000"/>
                        </a:lnSpc>
                        <a:spcBef>
                          <a:spcPts val="0"/>
                        </a:spcBef>
                        <a:spcAft>
                          <a:spcPts val="0"/>
                        </a:spcAft>
                      </a:pPr>
                      <a:r>
                        <a:rPr lang="en-GB" sz="1400" dirty="0" err="1">
                          <a:effectLst/>
                        </a:rPr>
                        <a:t>Mampu</a:t>
                      </a:r>
                      <a:r>
                        <a:rPr lang="en-GB" sz="1400" dirty="0">
                          <a:effectLst/>
                        </a:rPr>
                        <a:t> </a:t>
                      </a:r>
                      <a:r>
                        <a:rPr lang="en-GB" sz="1400" dirty="0" err="1">
                          <a:effectLst/>
                        </a:rPr>
                        <a:t>menghilangkan</a:t>
                      </a:r>
                      <a:r>
                        <a:rPr lang="en-GB" sz="1400" dirty="0">
                          <a:effectLst/>
                        </a:rPr>
                        <a:t> </a:t>
                      </a:r>
                      <a:r>
                        <a:rPr lang="en-GB" sz="1400" dirty="0" err="1">
                          <a:effectLst/>
                        </a:rPr>
                        <a:t>resep</a:t>
                      </a:r>
                      <a:r>
                        <a:rPr lang="en-GB" sz="1400" dirty="0">
                          <a:effectLst/>
                        </a:rPr>
                        <a:t> </a:t>
                      </a:r>
                      <a:r>
                        <a:rPr lang="en-GB" sz="1400" dirty="0" err="1">
                          <a:effectLst/>
                        </a:rPr>
                        <a:t>makanan</a:t>
                      </a:r>
                      <a:r>
                        <a:rPr lang="en-GB" sz="1400" dirty="0">
                          <a:effectLst/>
                        </a:rPr>
                        <a:t> yang </a:t>
                      </a:r>
                      <a:r>
                        <a:rPr lang="en-GB" sz="1400" dirty="0" err="1">
                          <a:effectLst/>
                        </a:rPr>
                        <a:t>tidak</a:t>
                      </a:r>
                      <a:r>
                        <a:rPr lang="en-GB" sz="1400" dirty="0">
                          <a:effectLst/>
                        </a:rPr>
                        <a:t> </a:t>
                      </a:r>
                      <a:r>
                        <a:rPr lang="en-GB" sz="1400" dirty="0" err="1">
                          <a:effectLst/>
                        </a:rPr>
                        <a:t>aman</a:t>
                      </a:r>
                      <a:r>
                        <a:rPr lang="en-GB" sz="1400" dirty="0">
                          <a:effectLst/>
                        </a:rPr>
                        <a:t> </a:t>
                      </a:r>
                      <a:r>
                        <a:rPr lang="en-GB" sz="1400" dirty="0" err="1">
                          <a:effectLst/>
                        </a:rPr>
                        <a:t>untuk</a:t>
                      </a:r>
                      <a:r>
                        <a:rPr lang="en-GB" sz="1400" dirty="0">
                          <a:effectLst/>
                        </a:rPr>
                        <a:t> </a:t>
                      </a:r>
                      <a:r>
                        <a:rPr lang="en-GB" sz="1400" dirty="0" err="1">
                          <a:effectLst/>
                        </a:rPr>
                        <a:t>dikonsumsi</a:t>
                      </a:r>
                      <a:r>
                        <a:rPr lang="en-GB" sz="1400" dirty="0">
                          <a:effectLst/>
                        </a:rPr>
                        <a:t> </a:t>
                      </a:r>
                      <a:r>
                        <a:rPr lang="en-GB" sz="1400" dirty="0" err="1">
                          <a:effectLst/>
                        </a:rPr>
                        <a:t>oleh</a:t>
                      </a:r>
                      <a:r>
                        <a:rPr lang="en-GB" sz="1400" dirty="0">
                          <a:effectLst/>
                        </a:rPr>
                        <a:t> </a:t>
                      </a:r>
                      <a:r>
                        <a:rPr lang="en-GB" sz="1400" dirty="0" err="1">
                          <a:effectLst/>
                        </a:rPr>
                        <a:t>pengguna</a:t>
                      </a:r>
                      <a:r>
                        <a:rPr lang="en-GB" sz="1400" dirty="0">
                          <a:effectLst/>
                        </a:rPr>
                        <a:t> </a:t>
                      </a:r>
                      <a:r>
                        <a:rPr lang="en-GB" sz="1400" dirty="0" err="1">
                          <a:effectLst/>
                        </a:rPr>
                        <a:t>berdasarkan</a:t>
                      </a:r>
                      <a:r>
                        <a:rPr lang="en-GB" sz="1400" dirty="0">
                          <a:effectLst/>
                        </a:rPr>
                        <a:t> </a:t>
                      </a:r>
                      <a:r>
                        <a:rPr lang="en-GB" sz="1400" dirty="0" err="1">
                          <a:effectLst/>
                        </a:rPr>
                        <a:t>komposisi</a:t>
                      </a:r>
                      <a:r>
                        <a:rPr lang="en-GB" sz="1400" dirty="0">
                          <a:effectLst/>
                        </a:rPr>
                        <a:t> </a:t>
                      </a:r>
                      <a:r>
                        <a:rPr lang="en-GB" sz="1400" dirty="0" err="1">
                          <a:effectLst/>
                        </a:rPr>
                        <a:t>makanan</a:t>
                      </a:r>
                      <a:r>
                        <a:rPr lang="en-GB" sz="1400" dirty="0">
                          <a:effectLst/>
                        </a:rPr>
                        <a:t> </a:t>
                      </a:r>
                      <a:r>
                        <a:rPr lang="en-GB" sz="1400" dirty="0" err="1">
                          <a:effectLst/>
                        </a:rPr>
                        <a:t>dari</a:t>
                      </a:r>
                      <a:r>
                        <a:rPr lang="en-GB" sz="1400" dirty="0">
                          <a:effectLst/>
                        </a:rPr>
                        <a:t> </a:t>
                      </a:r>
                      <a:r>
                        <a:rPr lang="en-GB" sz="1400" dirty="0" err="1">
                          <a:effectLst/>
                        </a:rPr>
                        <a:t>resep</a:t>
                      </a:r>
                      <a:r>
                        <a:rPr lang="en-GB" sz="1400" dirty="0">
                          <a:effectLst/>
                        </a:rPr>
                        <a:t> </a:t>
                      </a:r>
                      <a:r>
                        <a:rPr lang="en-GB" sz="1400" dirty="0" err="1">
                          <a:effectLst/>
                        </a:rPr>
                        <a:t>tersebut</a:t>
                      </a:r>
                      <a:r>
                        <a:rPr lang="en-GB" sz="1400" dirty="0">
                          <a:effectLst/>
                        </a:rPr>
                        <a:t>.</a:t>
                      </a:r>
                      <a:endParaRPr lang="en-US" sz="110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114300" marR="0" indent="0" algn="just" defTabSz="914400" rtl="0" eaLnBrk="1" fontAlgn="auto" latinLnBrk="0" hangingPunct="1">
                        <a:lnSpc>
                          <a:spcPct val="150000"/>
                        </a:lnSpc>
                        <a:spcBef>
                          <a:spcPts val="0"/>
                        </a:spcBef>
                        <a:spcAft>
                          <a:spcPts val="0"/>
                        </a:spcAft>
                        <a:buClrTx/>
                        <a:buSzTx/>
                        <a:buFontTx/>
                        <a:buNone/>
                        <a:tabLst/>
                        <a:defRPr/>
                      </a:pPr>
                      <a:r>
                        <a:rPr lang="en-GB" sz="1400" dirty="0" err="1" smtClean="0">
                          <a:effectLst/>
                        </a:rPr>
                        <a:t>Mengeleminasi</a:t>
                      </a:r>
                      <a:r>
                        <a:rPr lang="en-GB" sz="1400" baseline="0" dirty="0" smtClean="0">
                          <a:effectLst/>
                        </a:rPr>
                        <a:t> </a:t>
                      </a:r>
                      <a:r>
                        <a:rPr lang="en-GB" sz="1400" baseline="0" dirty="0" err="1" smtClean="0">
                          <a:effectLst/>
                        </a:rPr>
                        <a:t>resep</a:t>
                      </a:r>
                      <a:r>
                        <a:rPr lang="en-GB" sz="1400" baseline="0" dirty="0" smtClean="0">
                          <a:effectLst/>
                        </a:rPr>
                        <a:t> yang </a:t>
                      </a:r>
                      <a:r>
                        <a:rPr lang="en-GB" sz="1400" baseline="0" dirty="0" err="1" smtClean="0">
                          <a:effectLst/>
                        </a:rPr>
                        <a:t>dilarang</a:t>
                      </a:r>
                      <a:r>
                        <a:rPr lang="en-GB" sz="1400" baseline="0" dirty="0" smtClean="0">
                          <a:effectLst/>
                        </a:rPr>
                        <a:t> </a:t>
                      </a:r>
                      <a:r>
                        <a:rPr lang="en-GB" sz="1400" baseline="0" dirty="0" err="1" smtClean="0">
                          <a:effectLst/>
                        </a:rPr>
                        <a:t>oleh</a:t>
                      </a:r>
                      <a:r>
                        <a:rPr lang="en-GB" sz="1400" baseline="0" dirty="0" smtClean="0">
                          <a:effectLst/>
                        </a:rPr>
                        <a:t> </a:t>
                      </a:r>
                      <a:r>
                        <a:rPr lang="en-GB" sz="1400" baseline="0" dirty="0" err="1" smtClean="0">
                          <a:effectLst/>
                        </a:rPr>
                        <a:t>dokter</a:t>
                      </a:r>
                      <a:endParaRPr lang="en-GB" sz="1400" dirty="0" smtClean="0">
                        <a:effectLst/>
                        <a:latin typeface="Browallia New" panose="020B0604020202020204" pitchFamily="34" charset="-34"/>
                        <a:cs typeface="Browallia New" panose="020B0604020202020204" pitchFamily="34" charset="-34"/>
                      </a:endParaRPr>
                    </a:p>
                  </a:txBody>
                  <a:tcPr marL="23742" marR="23742" marT="0" marB="0"/>
                </a:tc>
              </a:tr>
              <a:tr h="668290">
                <a:tc>
                  <a:txBody>
                    <a:bodyPr/>
                    <a:lstStyle/>
                    <a:p>
                      <a:pPr marL="0" marR="0" algn="ctr">
                        <a:lnSpc>
                          <a:spcPct val="150000"/>
                        </a:lnSpc>
                        <a:spcBef>
                          <a:spcPts val="0"/>
                        </a:spcBef>
                        <a:spcAft>
                          <a:spcPts val="0"/>
                        </a:spcAft>
                      </a:pPr>
                      <a:r>
                        <a:rPr lang="en-GB" sz="1100">
                          <a:effectLst/>
                        </a:rPr>
                        <a:t>SRS-F-003</a:t>
                      </a:r>
                      <a:endParaRPr lang="en-US" sz="105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0" marR="0" algn="just">
                        <a:lnSpc>
                          <a:spcPct val="150000"/>
                        </a:lnSpc>
                        <a:spcBef>
                          <a:spcPts val="0"/>
                        </a:spcBef>
                        <a:spcAft>
                          <a:spcPts val="0"/>
                        </a:spcAft>
                      </a:pPr>
                      <a:r>
                        <a:rPr lang="en-GB" sz="1400" dirty="0" err="1">
                          <a:effectLst/>
                        </a:rPr>
                        <a:t>Mampu</a:t>
                      </a:r>
                      <a:r>
                        <a:rPr lang="en-GB" sz="1400" dirty="0">
                          <a:effectLst/>
                        </a:rPr>
                        <a:t> </a:t>
                      </a:r>
                      <a:r>
                        <a:rPr lang="en-GB" sz="1400" dirty="0" err="1">
                          <a:effectLst/>
                        </a:rPr>
                        <a:t>memunculkan</a:t>
                      </a:r>
                      <a:r>
                        <a:rPr lang="en-GB" sz="1400" dirty="0">
                          <a:effectLst/>
                        </a:rPr>
                        <a:t> </a:t>
                      </a:r>
                      <a:r>
                        <a:rPr lang="en-GB" sz="1400" dirty="0" err="1">
                          <a:effectLst/>
                        </a:rPr>
                        <a:t>resep</a:t>
                      </a:r>
                      <a:r>
                        <a:rPr lang="en-GB" sz="1400" dirty="0">
                          <a:effectLst/>
                        </a:rPr>
                        <a:t> </a:t>
                      </a:r>
                      <a:r>
                        <a:rPr lang="en-GB" sz="1400" dirty="0" err="1">
                          <a:effectLst/>
                        </a:rPr>
                        <a:t>makanan</a:t>
                      </a:r>
                      <a:r>
                        <a:rPr lang="en-GB" sz="1400" dirty="0">
                          <a:effectLst/>
                        </a:rPr>
                        <a:t> yang </a:t>
                      </a:r>
                      <a:r>
                        <a:rPr lang="en-GB" sz="1400" dirty="0" err="1">
                          <a:effectLst/>
                        </a:rPr>
                        <a:t>tidak</a:t>
                      </a:r>
                      <a:r>
                        <a:rPr lang="en-GB" sz="1400" dirty="0">
                          <a:effectLst/>
                        </a:rPr>
                        <a:t> </a:t>
                      </a:r>
                      <a:r>
                        <a:rPr lang="en-GB" sz="1400" dirty="0" err="1">
                          <a:effectLst/>
                        </a:rPr>
                        <a:t>aman</a:t>
                      </a:r>
                      <a:r>
                        <a:rPr lang="en-GB" sz="1400" dirty="0">
                          <a:effectLst/>
                        </a:rPr>
                        <a:t> </a:t>
                      </a:r>
                      <a:r>
                        <a:rPr lang="en-GB" sz="1400" dirty="0" err="1">
                          <a:effectLst/>
                        </a:rPr>
                        <a:t>dikonsumsi</a:t>
                      </a:r>
                      <a:r>
                        <a:rPr lang="en-GB" sz="1400" dirty="0">
                          <a:effectLst/>
                        </a:rPr>
                        <a:t> </a:t>
                      </a:r>
                      <a:r>
                        <a:rPr lang="en-GB" sz="1400" dirty="0" err="1">
                          <a:effectLst/>
                        </a:rPr>
                        <a:t>atas</a:t>
                      </a:r>
                      <a:r>
                        <a:rPr lang="en-GB" sz="1400" dirty="0">
                          <a:effectLst/>
                        </a:rPr>
                        <a:t> </a:t>
                      </a:r>
                      <a:r>
                        <a:rPr lang="en-GB" sz="1400" dirty="0" err="1">
                          <a:effectLst/>
                        </a:rPr>
                        <a:t>pilihan</a:t>
                      </a:r>
                      <a:r>
                        <a:rPr lang="en-GB" sz="1400" dirty="0">
                          <a:effectLst/>
                        </a:rPr>
                        <a:t> yang </a:t>
                      </a:r>
                      <a:r>
                        <a:rPr lang="en-GB" sz="1400" dirty="0" err="1">
                          <a:effectLst/>
                        </a:rPr>
                        <a:t>dilakukan</a:t>
                      </a:r>
                      <a:r>
                        <a:rPr lang="en-GB" sz="1400" dirty="0">
                          <a:effectLst/>
                        </a:rPr>
                        <a:t> </a:t>
                      </a:r>
                      <a:r>
                        <a:rPr lang="en-GB" sz="1400" dirty="0" err="1">
                          <a:effectLst/>
                        </a:rPr>
                        <a:t>oleh</a:t>
                      </a:r>
                      <a:r>
                        <a:rPr lang="en-GB" sz="1400" dirty="0">
                          <a:effectLst/>
                        </a:rPr>
                        <a:t> </a:t>
                      </a:r>
                      <a:r>
                        <a:rPr lang="en-GB" sz="1400" dirty="0" err="1">
                          <a:effectLst/>
                        </a:rPr>
                        <a:t>pengguna</a:t>
                      </a:r>
                      <a:endParaRPr lang="en-US" sz="110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114300" marR="0" indent="0" algn="just" defTabSz="914400" rtl="0" eaLnBrk="1" fontAlgn="auto" latinLnBrk="0" hangingPunct="1">
                        <a:lnSpc>
                          <a:spcPct val="150000"/>
                        </a:lnSpc>
                        <a:spcBef>
                          <a:spcPts val="0"/>
                        </a:spcBef>
                        <a:spcAft>
                          <a:spcPts val="0"/>
                        </a:spcAft>
                        <a:buClrTx/>
                        <a:buSzTx/>
                        <a:buFontTx/>
                        <a:buNone/>
                        <a:tabLst/>
                        <a:defRPr/>
                      </a:pPr>
                      <a:r>
                        <a:rPr lang="en-GB" sz="1400" dirty="0" err="1" smtClean="0">
                          <a:effectLst/>
                        </a:rPr>
                        <a:t>Halaman</a:t>
                      </a:r>
                      <a:r>
                        <a:rPr lang="en-GB" sz="1400" dirty="0" smtClean="0">
                          <a:effectLst/>
                        </a:rPr>
                        <a:t> </a:t>
                      </a:r>
                      <a:r>
                        <a:rPr lang="en-GB" sz="1400" dirty="0" err="1" smtClean="0">
                          <a:effectLst/>
                        </a:rPr>
                        <a:t>resep</a:t>
                      </a:r>
                      <a:endParaRPr lang="en-US" sz="1400" dirty="0" smtClean="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r>
              <a:tr h="834000">
                <a:tc>
                  <a:txBody>
                    <a:bodyPr/>
                    <a:lstStyle/>
                    <a:p>
                      <a:pPr marL="0" marR="0" algn="ctr">
                        <a:lnSpc>
                          <a:spcPct val="150000"/>
                        </a:lnSpc>
                        <a:spcBef>
                          <a:spcPts val="0"/>
                        </a:spcBef>
                        <a:spcAft>
                          <a:spcPts val="0"/>
                        </a:spcAft>
                      </a:pPr>
                      <a:r>
                        <a:rPr lang="en-GB" sz="1100" dirty="0">
                          <a:effectLst/>
                        </a:rPr>
                        <a:t>SRS-F-004</a:t>
                      </a:r>
                      <a:endParaRPr lang="en-US" sz="105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0" marR="0" algn="just">
                        <a:lnSpc>
                          <a:spcPct val="150000"/>
                        </a:lnSpc>
                        <a:spcBef>
                          <a:spcPts val="0"/>
                        </a:spcBef>
                        <a:spcAft>
                          <a:spcPts val="0"/>
                        </a:spcAft>
                      </a:pPr>
                      <a:r>
                        <a:rPr lang="en-GB" sz="1400" dirty="0" err="1">
                          <a:effectLst/>
                        </a:rPr>
                        <a:t>Mampu</a:t>
                      </a:r>
                      <a:r>
                        <a:rPr lang="en-GB" sz="1400" dirty="0">
                          <a:effectLst/>
                        </a:rPr>
                        <a:t> </a:t>
                      </a:r>
                      <a:r>
                        <a:rPr lang="en-GB" sz="1400" dirty="0" err="1">
                          <a:effectLst/>
                        </a:rPr>
                        <a:t>memberikan</a:t>
                      </a:r>
                      <a:r>
                        <a:rPr lang="en-GB" sz="1400" dirty="0">
                          <a:effectLst/>
                        </a:rPr>
                        <a:t> </a:t>
                      </a:r>
                      <a:r>
                        <a:rPr lang="en-GB" sz="1400" dirty="0" err="1">
                          <a:effectLst/>
                        </a:rPr>
                        <a:t>rekomendasi</a:t>
                      </a:r>
                      <a:r>
                        <a:rPr lang="en-GB" sz="1400" dirty="0">
                          <a:effectLst/>
                        </a:rPr>
                        <a:t> </a:t>
                      </a:r>
                      <a:r>
                        <a:rPr lang="en-GB" sz="1400" dirty="0" err="1">
                          <a:effectLst/>
                        </a:rPr>
                        <a:t>resep</a:t>
                      </a:r>
                      <a:r>
                        <a:rPr lang="en-GB" sz="1400" dirty="0">
                          <a:effectLst/>
                        </a:rPr>
                        <a:t> </a:t>
                      </a:r>
                      <a:r>
                        <a:rPr lang="en-GB" sz="1400" dirty="0" err="1">
                          <a:effectLst/>
                        </a:rPr>
                        <a:t>makanan</a:t>
                      </a:r>
                      <a:r>
                        <a:rPr lang="en-GB" sz="1400" dirty="0">
                          <a:effectLst/>
                        </a:rPr>
                        <a:t> yang </a:t>
                      </a:r>
                      <a:r>
                        <a:rPr lang="en-GB" sz="1400" dirty="0" err="1">
                          <a:effectLst/>
                        </a:rPr>
                        <a:t>aman</a:t>
                      </a:r>
                      <a:r>
                        <a:rPr lang="en-GB" sz="1400" dirty="0">
                          <a:effectLst/>
                        </a:rPr>
                        <a:t> </a:t>
                      </a:r>
                      <a:r>
                        <a:rPr lang="en-GB" sz="1400" dirty="0" err="1">
                          <a:effectLst/>
                        </a:rPr>
                        <a:t>dikonsumsi</a:t>
                      </a:r>
                      <a:r>
                        <a:rPr lang="en-GB" sz="1400" dirty="0">
                          <a:effectLst/>
                        </a:rPr>
                        <a:t> </a:t>
                      </a:r>
                      <a:r>
                        <a:rPr lang="en-GB" sz="1400" dirty="0" err="1">
                          <a:effectLst/>
                        </a:rPr>
                        <a:t>dan</a:t>
                      </a:r>
                      <a:r>
                        <a:rPr lang="en-GB" sz="1400" dirty="0">
                          <a:effectLst/>
                        </a:rPr>
                        <a:t> </a:t>
                      </a:r>
                      <a:r>
                        <a:rPr lang="en-GB" sz="1400" dirty="0" err="1">
                          <a:effectLst/>
                        </a:rPr>
                        <a:t>dinilai</a:t>
                      </a:r>
                      <a:r>
                        <a:rPr lang="en-GB" sz="1400" dirty="0">
                          <a:effectLst/>
                        </a:rPr>
                        <a:t> </a:t>
                      </a:r>
                      <a:r>
                        <a:rPr lang="en-GB" sz="1400" dirty="0" err="1">
                          <a:effectLst/>
                        </a:rPr>
                        <a:t>serupa</a:t>
                      </a:r>
                      <a:r>
                        <a:rPr lang="en-GB" sz="1400" dirty="0">
                          <a:effectLst/>
                        </a:rPr>
                        <a:t> </a:t>
                      </a:r>
                      <a:r>
                        <a:rPr lang="en-GB" sz="1400" dirty="0" err="1">
                          <a:effectLst/>
                        </a:rPr>
                        <a:t>dengan</a:t>
                      </a:r>
                      <a:r>
                        <a:rPr lang="en-GB" sz="1400" dirty="0">
                          <a:effectLst/>
                        </a:rPr>
                        <a:t> </a:t>
                      </a:r>
                      <a:r>
                        <a:rPr lang="en-GB" sz="1400" dirty="0" err="1">
                          <a:effectLst/>
                        </a:rPr>
                        <a:t>resep</a:t>
                      </a:r>
                      <a:r>
                        <a:rPr lang="en-GB" sz="1400" dirty="0">
                          <a:effectLst/>
                        </a:rPr>
                        <a:t> yang </a:t>
                      </a:r>
                      <a:r>
                        <a:rPr lang="en-GB" sz="1400" dirty="0" err="1">
                          <a:effectLst/>
                        </a:rPr>
                        <a:t>disukai</a:t>
                      </a:r>
                      <a:r>
                        <a:rPr lang="en-GB" sz="1400" dirty="0">
                          <a:effectLst/>
                        </a:rPr>
                        <a:t> </a:t>
                      </a:r>
                      <a:r>
                        <a:rPr lang="en-GB" sz="1400" dirty="0" err="1">
                          <a:effectLst/>
                        </a:rPr>
                        <a:t>atau</a:t>
                      </a:r>
                      <a:r>
                        <a:rPr lang="en-GB" sz="1400" dirty="0">
                          <a:effectLst/>
                        </a:rPr>
                        <a:t> </a:t>
                      </a:r>
                      <a:r>
                        <a:rPr lang="en-GB" sz="1400" dirty="0" err="1">
                          <a:effectLst/>
                        </a:rPr>
                        <a:t>sedang</a:t>
                      </a:r>
                      <a:r>
                        <a:rPr lang="en-GB" sz="1400" dirty="0">
                          <a:effectLst/>
                        </a:rPr>
                        <a:t> </a:t>
                      </a:r>
                      <a:r>
                        <a:rPr lang="en-GB" sz="1400" dirty="0" err="1">
                          <a:effectLst/>
                        </a:rPr>
                        <a:t>dilihat</a:t>
                      </a:r>
                      <a:r>
                        <a:rPr lang="en-GB" sz="1400" dirty="0">
                          <a:effectLst/>
                        </a:rPr>
                        <a:t> </a:t>
                      </a:r>
                      <a:r>
                        <a:rPr lang="en-GB" sz="1400" dirty="0" err="1">
                          <a:effectLst/>
                        </a:rPr>
                        <a:t>oleh</a:t>
                      </a:r>
                      <a:r>
                        <a:rPr lang="en-GB" sz="1400" dirty="0">
                          <a:effectLst/>
                        </a:rPr>
                        <a:t> </a:t>
                      </a:r>
                      <a:r>
                        <a:rPr lang="en-GB" sz="1400" dirty="0" err="1">
                          <a:effectLst/>
                        </a:rPr>
                        <a:t>pengguna</a:t>
                      </a:r>
                      <a:r>
                        <a:rPr lang="en-GB" sz="1400" dirty="0">
                          <a:effectLst/>
                        </a:rPr>
                        <a:t> </a:t>
                      </a:r>
                      <a:r>
                        <a:rPr lang="en-GB" sz="1400" dirty="0" err="1">
                          <a:effectLst/>
                        </a:rPr>
                        <a:t>tersebut</a:t>
                      </a:r>
                      <a:r>
                        <a:rPr lang="en-GB" sz="1400" dirty="0">
                          <a:effectLst/>
                        </a:rPr>
                        <a:t>.</a:t>
                      </a:r>
                      <a:endParaRPr lang="en-US" sz="110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c>
                  <a:txBody>
                    <a:bodyPr/>
                    <a:lstStyle/>
                    <a:p>
                      <a:pPr marL="114300" marR="0" indent="0" algn="just">
                        <a:lnSpc>
                          <a:spcPct val="150000"/>
                        </a:lnSpc>
                        <a:spcBef>
                          <a:spcPts val="0"/>
                        </a:spcBef>
                        <a:spcAft>
                          <a:spcPts val="0"/>
                        </a:spcAft>
                      </a:pPr>
                      <a:r>
                        <a:rPr lang="en-GB" sz="1400" dirty="0" err="1" smtClean="0">
                          <a:effectLst/>
                        </a:rPr>
                        <a:t>Rekomendasi</a:t>
                      </a:r>
                      <a:r>
                        <a:rPr lang="en-GB" sz="1400" baseline="0" dirty="0" smtClean="0">
                          <a:effectLst/>
                        </a:rPr>
                        <a:t> “</a:t>
                      </a:r>
                      <a:r>
                        <a:rPr lang="en-GB" sz="1400" baseline="0" dirty="0" err="1" smtClean="0">
                          <a:effectLst/>
                        </a:rPr>
                        <a:t>Resep</a:t>
                      </a:r>
                      <a:r>
                        <a:rPr lang="en-GB" sz="1400" baseline="0" dirty="0" smtClean="0">
                          <a:effectLst/>
                        </a:rPr>
                        <a:t> yang </a:t>
                      </a:r>
                      <a:r>
                        <a:rPr lang="en-GB" sz="1400" baseline="0" dirty="0" err="1" smtClean="0">
                          <a:effectLst/>
                        </a:rPr>
                        <a:t>mungkin</a:t>
                      </a:r>
                      <a:r>
                        <a:rPr lang="en-GB" sz="1400" baseline="0" dirty="0" smtClean="0">
                          <a:effectLst/>
                        </a:rPr>
                        <a:t> </a:t>
                      </a:r>
                      <a:r>
                        <a:rPr lang="en-GB" sz="1400" baseline="0" dirty="0" err="1" smtClean="0">
                          <a:effectLst/>
                        </a:rPr>
                        <a:t>Anda</a:t>
                      </a:r>
                      <a:r>
                        <a:rPr lang="en-GB" sz="1400" baseline="0" dirty="0" smtClean="0">
                          <a:effectLst/>
                        </a:rPr>
                        <a:t> </a:t>
                      </a:r>
                      <a:r>
                        <a:rPr lang="en-GB" sz="1400" baseline="0" dirty="0" err="1" smtClean="0">
                          <a:effectLst/>
                        </a:rPr>
                        <a:t>suka</a:t>
                      </a:r>
                      <a:r>
                        <a:rPr lang="en-GB" sz="1400" baseline="0" dirty="0" smtClean="0">
                          <a:effectLst/>
                        </a:rPr>
                        <a:t>”</a:t>
                      </a:r>
                      <a:endParaRPr lang="en-US" sz="1100" dirty="0">
                        <a:effectLst/>
                        <a:latin typeface="Browallia New" panose="020B0604020202020204" pitchFamily="34" charset="-34"/>
                        <a:ea typeface="Times New Roman" panose="02020603050405020304" pitchFamily="18" charset="0"/>
                        <a:cs typeface="Browallia New" panose="020B0604020202020204" pitchFamily="34" charset="-34"/>
                      </a:endParaRPr>
                    </a:p>
                  </a:txBody>
                  <a:tcPr marL="23742" marR="23742" marT="0" marB="0"/>
                </a:tc>
              </a:tr>
            </a:tbl>
          </a:graphicData>
        </a:graphic>
      </p:graphicFrame>
    </p:spTree>
    <p:extLst>
      <p:ext uri="{BB962C8B-B14F-4D97-AF65-F5344CB8AC3E}">
        <p14:creationId xmlns:p14="http://schemas.microsoft.com/office/powerpoint/2010/main" val="90104110"/>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2800" b="0" dirty="0" err="1">
                <a:solidFill>
                  <a:srgbClr val="FFFFFF"/>
                </a:solidFill>
              </a:rPr>
              <a:t>Akurasi</a:t>
            </a:r>
            <a:r>
              <a:rPr lang="en-US" sz="2800" b="0" dirty="0">
                <a:solidFill>
                  <a:srgbClr val="FFFFFF"/>
                </a:solidFill>
              </a:rPr>
              <a:t> </a:t>
            </a:r>
            <a:r>
              <a:rPr lang="en-US" sz="2800" b="0" dirty="0" err="1">
                <a:solidFill>
                  <a:srgbClr val="FFFFFF"/>
                </a:solidFill>
              </a:rPr>
              <a:t>Prediksi</a:t>
            </a:r>
            <a:r>
              <a:rPr lang="en-US" sz="2800" b="0" dirty="0">
                <a:solidFill>
                  <a:srgbClr val="FFFFFF"/>
                </a:solidFill>
              </a:rPr>
              <a:t> </a:t>
            </a:r>
            <a:r>
              <a:rPr lang="en-US" sz="2800" b="0" dirty="0" err="1">
                <a:solidFill>
                  <a:srgbClr val="FFFFFF"/>
                </a:solidFill>
              </a:rPr>
              <a:t>terhadap</a:t>
            </a:r>
            <a:r>
              <a:rPr lang="en-US" sz="2800" b="0" dirty="0">
                <a:solidFill>
                  <a:srgbClr val="FFFFFF"/>
                </a:solidFill>
              </a:rPr>
              <a:t> </a:t>
            </a:r>
            <a:r>
              <a:rPr lang="en-US" sz="2800" b="0" dirty="0" err="1">
                <a:solidFill>
                  <a:srgbClr val="FFFFFF"/>
                </a:solidFill>
              </a:rPr>
              <a:t>Penilaian</a:t>
            </a:r>
            <a:r>
              <a:rPr lang="en-US" sz="2800" b="0" dirty="0">
                <a:solidFill>
                  <a:srgbClr val="FFFFFF"/>
                </a:solidFill>
              </a:rPr>
              <a:t> </a:t>
            </a:r>
            <a:r>
              <a:rPr lang="en-US" sz="2800" b="0" dirty="0" err="1">
                <a:solidFill>
                  <a:srgbClr val="FFFFFF"/>
                </a:solidFill>
              </a:rPr>
              <a:t>Pengguna</a:t>
            </a:r>
            <a:endParaRPr lang="id" sz="2800" b="0" i="0" u="none" strike="noStrike" cap="none" baseline="0" dirty="0">
              <a:solidFill>
                <a:srgbClr val="FFFFFF"/>
              </a:solidFill>
            </a:endParaRPr>
          </a:p>
        </p:txBody>
      </p:sp>
      <mc:AlternateContent xmlns:mc="http://schemas.openxmlformats.org/markup-compatibility/2006">
        <mc:Choice xmlns:a14="http://schemas.microsoft.com/office/drawing/2010/main" Requires="a14">
          <p:sp>
            <p:nvSpPr>
              <p:cNvPr id="7" name="Content Placeholder 5"/>
              <p:cNvSpPr txBox="1">
                <a:spLocks/>
              </p:cNvSpPr>
              <p:nvPr/>
            </p:nvSpPr>
            <p:spPr>
              <a:xfrm>
                <a:off x="628650" y="1369218"/>
                <a:ext cx="7886700" cy="356339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363538" indent="-363538">
                  <a:buFont typeface="Arial" panose="020B0604020202020204" pitchFamily="34" charset="0"/>
                  <a:buChar char="•"/>
                </a:pPr>
                <a:r>
                  <a:rPr lang="en-US" sz="2400" dirty="0">
                    <a:latin typeface="+mj-lt"/>
                    <a:cs typeface="Browallia New" panose="020B0604020202020204" pitchFamily="34" charset="-34"/>
                  </a:rPr>
                  <a:t>Metode </a:t>
                </a:r>
                <a:r>
                  <a:rPr lang="en-US" sz="2400" dirty="0" err="1">
                    <a:latin typeface="+mj-lt"/>
                    <a:cs typeface="Browallia New" panose="020B0604020202020204" pitchFamily="34" charset="-34"/>
                  </a:rPr>
                  <a:t>perhitungan</a:t>
                </a:r>
                <a:r>
                  <a:rPr lang="en-US" sz="2400" dirty="0">
                    <a:latin typeface="+mj-lt"/>
                    <a:cs typeface="Browallia New" panose="020B0604020202020204" pitchFamily="34" charset="-34"/>
                  </a:rPr>
                  <a:t> </a:t>
                </a:r>
                <a:r>
                  <a:rPr lang="en-GB" sz="2400" i="1" dirty="0">
                    <a:latin typeface="+mj-lt"/>
                    <a:ea typeface="Times New Roman" panose="02020603050405020304" pitchFamily="18" charset="0"/>
                    <a:cs typeface="Browallia New" panose="020B0604020202020204" pitchFamily="34" charset="-34"/>
                  </a:rPr>
                  <a:t>Mean Absolute Error </a:t>
                </a:r>
                <a:r>
                  <a:rPr lang="en-GB" sz="2400" dirty="0">
                    <a:latin typeface="+mj-lt"/>
                    <a:ea typeface="Times New Roman" panose="02020603050405020304" pitchFamily="18" charset="0"/>
                    <a:cs typeface="Browallia New" panose="020B0604020202020204" pitchFamily="34" charset="-34"/>
                  </a:rPr>
                  <a:t>(MAE</a:t>
                </a:r>
                <a:r>
                  <a:rPr lang="en-GB" sz="2400" dirty="0">
                    <a:latin typeface="+mj-lt"/>
                    <a:ea typeface="Times New Roman" panose="02020603050405020304" pitchFamily="18" charset="0"/>
                    <a:cs typeface="Browallia New" panose="020B0604020202020204" pitchFamily="34" charset="-34"/>
                  </a:rPr>
                  <a:t>)</a:t>
                </a:r>
              </a:p>
              <a:p>
                <a:pPr marL="363538" indent="-363538">
                  <a:buFont typeface="Arial" panose="020B0604020202020204" pitchFamily="34" charset="0"/>
                  <a:buChar char="•"/>
                </a:pPr>
                <a:endParaRPr lang="en-GB" sz="2400" dirty="0">
                  <a:latin typeface="+mj-lt"/>
                  <a:ea typeface="Times New Roman" panose="02020603050405020304" pitchFamily="18" charset="0"/>
                  <a:cs typeface="Browallia New" panose="020B0604020202020204" pitchFamily="34" charset="-34"/>
                </a:endParaRPr>
              </a:p>
              <a:p>
                <a14:m>
                  <m:oMathPara xmlns:m="http://schemas.openxmlformats.org/officeDocument/2006/math">
                    <m:oMathParaPr>
                      <m:jc m:val="centerGroup"/>
                    </m:oMathParaPr>
                    <m:oMath xmlns:m="http://schemas.openxmlformats.org/officeDocument/2006/math">
                      <m:r>
                        <a:rPr lang="en-GB" sz="2400" i="1">
                          <a:latin typeface="+mj-lt"/>
                        </a:rPr>
                        <m:t>𝑀𝐴𝐸</m:t>
                      </m:r>
                      <m:r>
                        <a:rPr lang="en-GB" sz="2400" i="1">
                          <a:latin typeface="+mj-lt"/>
                        </a:rPr>
                        <m:t>= </m:t>
                      </m:r>
                      <m:f>
                        <m:fPr>
                          <m:ctrlPr>
                            <a:rPr lang="en-US" sz="2400" i="1">
                              <a:latin typeface="+mj-lt"/>
                            </a:rPr>
                          </m:ctrlPr>
                        </m:fPr>
                        <m:num>
                          <m:r>
                            <a:rPr lang="en-GB" sz="2400" i="1">
                              <a:latin typeface="+mj-lt"/>
                            </a:rPr>
                            <m:t>1</m:t>
                          </m:r>
                        </m:num>
                        <m:den>
                          <m:r>
                            <a:rPr lang="en-GB" sz="2400" i="1">
                              <a:latin typeface="+mj-lt"/>
                            </a:rPr>
                            <m:t>𝑛</m:t>
                          </m:r>
                        </m:den>
                      </m:f>
                      <m:nary>
                        <m:naryPr>
                          <m:chr m:val="∑"/>
                          <m:limLoc m:val="undOvr"/>
                          <m:ctrlPr>
                            <a:rPr lang="en-US" sz="2400" i="1">
                              <a:latin typeface="+mj-lt"/>
                            </a:rPr>
                          </m:ctrlPr>
                        </m:naryPr>
                        <m:sub>
                          <m:r>
                            <a:rPr lang="en-GB" sz="2400" i="1">
                              <a:latin typeface="+mj-lt"/>
                            </a:rPr>
                            <m:t>𝑖</m:t>
                          </m:r>
                          <m:r>
                            <a:rPr lang="en-GB" sz="2400" i="1">
                              <a:latin typeface="+mj-lt"/>
                            </a:rPr>
                            <m:t>=1</m:t>
                          </m:r>
                        </m:sub>
                        <m:sup>
                          <m:r>
                            <a:rPr lang="en-GB" sz="2400" i="1">
                              <a:latin typeface="+mj-lt"/>
                            </a:rPr>
                            <m:t>𝑛</m:t>
                          </m:r>
                        </m:sup>
                        <m:e>
                          <m:r>
                            <a:rPr lang="en-GB" sz="2400" i="1">
                              <a:latin typeface="+mj-lt"/>
                            </a:rPr>
                            <m:t>|</m:t>
                          </m:r>
                          <m:sSub>
                            <m:sSubPr>
                              <m:ctrlPr>
                                <a:rPr lang="en-US" sz="2400" i="1">
                                  <a:latin typeface="+mj-lt"/>
                                </a:rPr>
                              </m:ctrlPr>
                            </m:sSubPr>
                            <m:e>
                              <m:r>
                                <a:rPr lang="en-GB" sz="2400" i="1">
                                  <a:latin typeface="+mj-lt"/>
                                </a:rPr>
                                <m:t>𝑓</m:t>
                              </m:r>
                            </m:e>
                            <m:sub>
                              <m:r>
                                <a:rPr lang="en-GB" sz="2400" i="1">
                                  <a:latin typeface="+mj-lt"/>
                                </a:rPr>
                                <m:t>𝑖</m:t>
                              </m:r>
                            </m:sub>
                          </m:sSub>
                          <m:r>
                            <a:rPr lang="en-GB" sz="2400" i="1">
                              <a:latin typeface="+mj-lt"/>
                            </a:rPr>
                            <m:t>−</m:t>
                          </m:r>
                          <m:sSub>
                            <m:sSubPr>
                              <m:ctrlPr>
                                <a:rPr lang="en-US" sz="2400" i="1">
                                  <a:latin typeface="+mj-lt"/>
                                </a:rPr>
                              </m:ctrlPr>
                            </m:sSubPr>
                            <m:e>
                              <m:r>
                                <a:rPr lang="en-GB" sz="2400" i="1">
                                  <a:latin typeface="+mj-lt"/>
                                </a:rPr>
                                <m:t>𝑦</m:t>
                              </m:r>
                            </m:e>
                            <m:sub>
                              <m:r>
                                <a:rPr lang="en-GB" sz="2400" i="1">
                                  <a:latin typeface="+mj-lt"/>
                                </a:rPr>
                                <m:t>𝑖</m:t>
                              </m:r>
                            </m:sub>
                          </m:sSub>
                          <m:r>
                            <a:rPr lang="en-GB" sz="2400" i="1">
                              <a:latin typeface="+mj-lt"/>
                            </a:rPr>
                            <m:t>|</m:t>
                          </m:r>
                        </m:e>
                      </m:nary>
                      <m:r>
                        <a:rPr lang="en-GB" sz="2400" i="1">
                          <a:latin typeface="+mj-lt"/>
                        </a:rPr>
                        <m:t>= </m:t>
                      </m:r>
                      <m:f>
                        <m:fPr>
                          <m:ctrlPr>
                            <a:rPr lang="en-US" sz="2400" i="1">
                              <a:latin typeface="+mj-lt"/>
                            </a:rPr>
                          </m:ctrlPr>
                        </m:fPr>
                        <m:num>
                          <m:r>
                            <a:rPr lang="en-GB" sz="2400" i="1">
                              <a:latin typeface="+mj-lt"/>
                            </a:rPr>
                            <m:t>1</m:t>
                          </m:r>
                        </m:num>
                        <m:den>
                          <m:r>
                            <a:rPr lang="en-GB" sz="2400" i="1">
                              <a:latin typeface="+mj-lt"/>
                            </a:rPr>
                            <m:t>𝑛</m:t>
                          </m:r>
                        </m:den>
                      </m:f>
                      <m:nary>
                        <m:naryPr>
                          <m:chr m:val="∑"/>
                          <m:limLoc m:val="undOvr"/>
                          <m:ctrlPr>
                            <a:rPr lang="en-US" sz="2400" i="1">
                              <a:latin typeface="+mj-lt"/>
                            </a:rPr>
                          </m:ctrlPr>
                        </m:naryPr>
                        <m:sub>
                          <m:r>
                            <a:rPr lang="en-GB" sz="2400" i="1">
                              <a:latin typeface="+mj-lt"/>
                            </a:rPr>
                            <m:t>𝑖</m:t>
                          </m:r>
                          <m:r>
                            <a:rPr lang="en-GB" sz="2400" i="1">
                              <a:latin typeface="+mj-lt"/>
                            </a:rPr>
                            <m:t>=1</m:t>
                          </m:r>
                        </m:sub>
                        <m:sup>
                          <m:r>
                            <a:rPr lang="en-GB" sz="2400" i="1">
                              <a:latin typeface="+mj-lt"/>
                            </a:rPr>
                            <m:t>𝑛</m:t>
                          </m:r>
                        </m:sup>
                        <m:e>
                          <m:r>
                            <a:rPr lang="en-GB" sz="2400" i="1">
                              <a:latin typeface="+mj-lt"/>
                            </a:rPr>
                            <m:t>|</m:t>
                          </m:r>
                          <m:sSub>
                            <m:sSubPr>
                              <m:ctrlPr>
                                <a:rPr lang="en-US" sz="2400" i="1">
                                  <a:latin typeface="+mj-lt"/>
                                </a:rPr>
                              </m:ctrlPr>
                            </m:sSubPr>
                            <m:e>
                              <m:r>
                                <a:rPr lang="en-GB" sz="2400" i="1">
                                  <a:latin typeface="+mj-lt"/>
                                </a:rPr>
                                <m:t>𝑒</m:t>
                              </m:r>
                            </m:e>
                            <m:sub>
                              <m:r>
                                <a:rPr lang="en-GB" sz="2400" i="1">
                                  <a:latin typeface="+mj-lt"/>
                                </a:rPr>
                                <m:t>𝑖</m:t>
                              </m:r>
                            </m:sub>
                          </m:sSub>
                          <m:r>
                            <a:rPr lang="en-GB" sz="2400" i="1">
                              <a:latin typeface="+mj-lt"/>
                            </a:rPr>
                            <m:t>|</m:t>
                          </m:r>
                        </m:e>
                      </m:nary>
                      <m:r>
                        <a:rPr lang="en-GB" sz="2400" i="1">
                          <a:latin typeface="+mj-lt"/>
                        </a:rPr>
                        <m:t> </m:t>
                      </m:r>
                    </m:oMath>
                  </m:oMathPara>
                </a14:m>
                <a:endParaRPr lang="en-US" sz="2400" dirty="0">
                  <a:latin typeface="+mj-lt"/>
                  <a:ea typeface="Times New Roman" panose="02020603050405020304" pitchFamily="18" charset="0"/>
                  <a:cs typeface="Browallia New" panose="020B0604020202020204" pitchFamily="34" charset="-34"/>
                </a:endParaRPr>
              </a:p>
            </p:txBody>
          </p:sp>
        </mc:Choice>
        <mc:Fallback>
          <p:sp>
            <p:nvSpPr>
              <p:cNvPr id="7" name="Content Placeholder 5"/>
              <p:cNvSpPr txBox="1">
                <a:spLocks noRot="1" noChangeAspect="1" noMove="1" noResize="1" noEditPoints="1" noAdjustHandles="1" noChangeArrowheads="1" noChangeShapeType="1" noTextEdit="1"/>
              </p:cNvSpPr>
              <p:nvPr/>
            </p:nvSpPr>
            <p:spPr>
              <a:xfrm>
                <a:off x="628650" y="1369218"/>
                <a:ext cx="7886700" cy="3563390"/>
              </a:xfrm>
              <a:prstGeom prst="rect">
                <a:avLst/>
              </a:prstGeom>
              <a:blipFill rotWithShape="0">
                <a:blip r:embed="rId3"/>
                <a:stretch>
                  <a:fillRect l="-1005"/>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96589" y="4297270"/>
                <a:ext cx="9059981" cy="698717"/>
              </a:xfrm>
              <a:prstGeom prst="rect">
                <a:avLst/>
              </a:prstGeom>
              <a:noFill/>
            </p:spPr>
            <p:txBody>
              <a:bodyPr wrap="none" rtlCol="0">
                <a:spAutoFit/>
              </a:bodyPr>
              <a:lstStyle/>
              <a:p>
                <a:pPr marL="1712913" indent="-1712913">
                  <a:lnSpc>
                    <a:spcPct val="150000"/>
                  </a:lnSpc>
                </a:pPr>
                <a14:m>
                  <m:oMath xmlns:m="http://schemas.openxmlformats.org/officeDocument/2006/math">
                    <m:sSub>
                      <m:sSubPr>
                        <m:ctrlPr>
                          <a:rPr lang="en-US" b="1" i="1">
                            <a:latin typeface="Cambria Math" panose="02040503050406030204" pitchFamily="18" charset="0"/>
                          </a:rPr>
                        </m:ctrlPr>
                      </m:sSubPr>
                      <m:e>
                        <m:r>
                          <a:rPr lang="en-GB" b="1" i="1">
                            <a:latin typeface="Cambria Math" panose="02040503050406030204" pitchFamily="18" charset="0"/>
                          </a:rPr>
                          <m:t>𝒇</m:t>
                        </m:r>
                      </m:e>
                      <m:sub>
                        <m:r>
                          <a:rPr lang="en-GB" b="1" i="1">
                            <a:latin typeface="Cambria Math" panose="02040503050406030204" pitchFamily="18" charset="0"/>
                          </a:rPr>
                          <m:t>𝒊</m:t>
                        </m:r>
                      </m:sub>
                    </m:sSub>
                    <m:r>
                      <a:rPr lang="en-GB" b="1" i="1">
                        <a:latin typeface="Cambria Math" panose="02040503050406030204" pitchFamily="18" charset="0"/>
                      </a:rPr>
                      <m:t>− </m:t>
                    </m:r>
                    <m:sSub>
                      <m:sSubPr>
                        <m:ctrlPr>
                          <a:rPr lang="en-US"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oMath>
                </a14:m>
                <a:r>
                  <a:rPr lang="en-GB" dirty="0">
                    <a:cs typeface="Browallia New" panose="020B0604020202020204" pitchFamily="34" charset="-34"/>
                  </a:rPr>
                  <a:t> </a:t>
                </a:r>
                <a:r>
                  <a:rPr lang="en-GB" dirty="0" err="1">
                    <a:cs typeface="Browallia New" panose="020B0604020202020204" pitchFamily="34" charset="-34"/>
                  </a:rPr>
                  <a:t>atau</a:t>
                </a:r>
                <a:r>
                  <a:rPr lang="en-GB" dirty="0">
                    <a:cs typeface="Browallia New" panose="020B0604020202020204" pitchFamily="34" charset="-34"/>
                  </a:rPr>
                  <a:t> </a:t>
                </a:r>
                <a14:m>
                  <m:oMath xmlns:m="http://schemas.openxmlformats.org/officeDocument/2006/math">
                    <m:sSub>
                      <m:sSubPr>
                        <m:ctrlPr>
                          <a:rPr lang="en-US" b="1" i="1">
                            <a:latin typeface="Cambria Math" panose="02040503050406030204" pitchFamily="18" charset="0"/>
                          </a:rPr>
                        </m:ctrlPr>
                      </m:sSubPr>
                      <m:e>
                        <m:r>
                          <a:rPr lang="en-GB" b="1" i="1">
                            <a:latin typeface="Cambria Math" panose="02040503050406030204" pitchFamily="18" charset="0"/>
                          </a:rPr>
                          <m:t>𝒆</m:t>
                        </m:r>
                      </m:e>
                      <m:sub>
                        <m:r>
                          <a:rPr lang="en-GB" b="1" i="1">
                            <a:latin typeface="Cambria Math" panose="02040503050406030204" pitchFamily="18" charset="0"/>
                          </a:rPr>
                          <m:t>𝒊</m:t>
                        </m:r>
                      </m:sub>
                    </m:sSub>
                  </m:oMath>
                </a14:m>
                <a:r>
                  <a:rPr lang="en-GB" dirty="0">
                    <a:cs typeface="Browallia New" panose="020B0604020202020204" pitchFamily="34" charset="-34"/>
                  </a:rPr>
                  <a:t>  : </a:t>
                </a:r>
                <a:r>
                  <a:rPr lang="en-GB" dirty="0" err="1"/>
                  <a:t>selisih</a:t>
                </a:r>
                <a:r>
                  <a:rPr lang="en-GB" dirty="0"/>
                  <a:t> </a:t>
                </a:r>
                <a:r>
                  <a:rPr lang="en-GB" dirty="0" err="1"/>
                  <a:t>antara</a:t>
                </a:r>
                <a:r>
                  <a:rPr lang="en-GB" dirty="0"/>
                  <a:t> </a:t>
                </a:r>
                <a:r>
                  <a:rPr lang="en-GB" dirty="0" err="1"/>
                  <a:t>nilai</a:t>
                </a:r>
                <a:r>
                  <a:rPr lang="en-GB" dirty="0"/>
                  <a:t> </a:t>
                </a:r>
                <a:r>
                  <a:rPr lang="en-GB" dirty="0" err="1"/>
                  <a:t>prediksi</a:t>
                </a:r>
                <a:r>
                  <a:rPr lang="en-GB" dirty="0"/>
                  <a:t> </a:t>
                </a:r>
                <a:r>
                  <a:rPr lang="en-GB" dirty="0" err="1"/>
                  <a:t>dengan</a:t>
                </a:r>
                <a:r>
                  <a:rPr lang="en-GB" dirty="0"/>
                  <a:t> </a:t>
                </a:r>
                <a:r>
                  <a:rPr lang="en-GB" dirty="0" err="1"/>
                  <a:t>hasil</a:t>
                </a:r>
                <a:r>
                  <a:rPr lang="en-GB" dirty="0"/>
                  <a:t> yang </a:t>
                </a:r>
                <a:r>
                  <a:rPr lang="en-GB" dirty="0" err="1"/>
                  <a:t>diperoleh</a:t>
                </a:r>
                <a:r>
                  <a:rPr lang="en-GB" dirty="0"/>
                  <a:t> </a:t>
                </a:r>
                <a:r>
                  <a:rPr lang="en-GB" dirty="0" err="1"/>
                  <a:t>dari</a:t>
                </a:r>
                <a:r>
                  <a:rPr lang="en-GB" dirty="0"/>
                  <a:t> </a:t>
                </a:r>
                <a:r>
                  <a:rPr lang="en-GB" dirty="0" err="1"/>
                  <a:t>penilaian</a:t>
                </a:r>
                <a:r>
                  <a:rPr lang="en-GB" dirty="0"/>
                  <a:t> </a:t>
                </a:r>
                <a:r>
                  <a:rPr lang="en-GB" dirty="0" err="1"/>
                  <a:t>langsung</a:t>
                </a:r>
                <a:r>
                  <a:rPr lang="en-GB" dirty="0"/>
                  <a:t> </a:t>
                </a:r>
                <a:r>
                  <a:rPr lang="en-GB" dirty="0" err="1"/>
                  <a:t>oleh</a:t>
                </a:r>
                <a:r>
                  <a:rPr lang="en-GB" dirty="0"/>
                  <a:t> </a:t>
                </a:r>
                <a:r>
                  <a:rPr lang="en-GB" dirty="0" err="1"/>
                  <a:t>pengguna</a:t>
                </a:r>
                <a:endParaRPr lang="en-GB" dirty="0"/>
              </a:p>
              <a:p>
                <a:pPr marL="1597025" indent="-857250">
                  <a:lnSpc>
                    <a:spcPct val="150000"/>
                  </a:lnSpc>
                </a:pP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 </m:t>
                    </m:r>
                  </m:oMath>
                </a14:m>
                <a:r>
                  <a:rPr lang="en-GB" dirty="0">
                    <a:ea typeface="Times New Roman" panose="02020603050405020304" pitchFamily="18" charset="0"/>
                    <a:cs typeface="Browallia New" panose="020B0604020202020204" pitchFamily="34" charset="-34"/>
                  </a:rPr>
                  <a:t>	: </a:t>
                </a:r>
                <a:r>
                  <a:rPr lang="en-GB" dirty="0"/>
                  <a:t>total </a:t>
                </a:r>
                <a:r>
                  <a:rPr lang="en-GB" dirty="0" err="1"/>
                  <a:t>rekomendasi</a:t>
                </a:r>
                <a:r>
                  <a:rPr lang="en-GB" dirty="0"/>
                  <a:t> yang </a:t>
                </a:r>
                <a:r>
                  <a:rPr lang="en-GB" dirty="0" err="1"/>
                  <a:t>diberikan</a:t>
                </a:r>
                <a:r>
                  <a:rPr lang="en-GB" dirty="0"/>
                  <a:t> </a:t>
                </a:r>
                <a:r>
                  <a:rPr lang="en-GB" dirty="0" err="1"/>
                  <a:t>yaitu</a:t>
                </a:r>
                <a:r>
                  <a:rPr lang="en-GB" dirty="0"/>
                  <a:t> 5</a:t>
                </a:r>
                <a:endParaRPr lang="id-ID" dirty="0">
                  <a:ea typeface="Times New Roman" panose="02020603050405020304" pitchFamily="18" charset="0"/>
                  <a:cs typeface="Browallia New" panose="020B0604020202020204" pitchFamily="34" charset="-34"/>
                </a:endParaRPr>
              </a:p>
            </p:txBody>
          </p:sp>
        </mc:Choice>
        <mc:Fallback>
          <p:sp>
            <p:nvSpPr>
              <p:cNvPr id="4" name="TextBox 3"/>
              <p:cNvSpPr txBox="1">
                <a:spLocks noRot="1" noChangeAspect="1" noMove="1" noResize="1" noEditPoints="1" noAdjustHandles="1" noChangeArrowheads="1" noChangeShapeType="1" noTextEdit="1"/>
              </p:cNvSpPr>
              <p:nvPr/>
            </p:nvSpPr>
            <p:spPr>
              <a:xfrm>
                <a:off x="96589" y="4297270"/>
                <a:ext cx="9059981" cy="698717"/>
              </a:xfrm>
              <a:prstGeom prst="rect">
                <a:avLst/>
              </a:prstGeom>
              <a:blipFill rotWithShape="0">
                <a:blip r:embed="rId4"/>
                <a:stretch>
                  <a:fillRect b="-7826"/>
                </a:stretch>
              </a:blipFill>
            </p:spPr>
            <p:txBody>
              <a:bodyPr/>
              <a:lstStyle/>
              <a:p>
                <a:r>
                  <a:rPr lang="en-US">
                    <a:noFill/>
                  </a:rPr>
                  <a:t> </a:t>
                </a:r>
              </a:p>
            </p:txBody>
          </p:sp>
        </mc:Fallback>
      </mc:AlternateContent>
    </p:spTree>
    <p:extLst>
      <p:ext uri="{BB962C8B-B14F-4D97-AF65-F5344CB8AC3E}">
        <p14:creationId xmlns:p14="http://schemas.microsoft.com/office/powerpoint/2010/main" val="3400683653"/>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2800" b="0" dirty="0" err="1">
                <a:solidFill>
                  <a:srgbClr val="FFFFFF"/>
                </a:solidFill>
              </a:rPr>
              <a:t>Akurasi</a:t>
            </a:r>
            <a:r>
              <a:rPr lang="en-US" sz="2800" b="0" dirty="0">
                <a:solidFill>
                  <a:srgbClr val="FFFFFF"/>
                </a:solidFill>
              </a:rPr>
              <a:t> </a:t>
            </a:r>
            <a:r>
              <a:rPr lang="en-US" sz="2800" b="0" dirty="0" err="1">
                <a:solidFill>
                  <a:srgbClr val="FFFFFF"/>
                </a:solidFill>
              </a:rPr>
              <a:t>Prediksi</a:t>
            </a:r>
            <a:r>
              <a:rPr lang="en-US" sz="2800" b="0" dirty="0">
                <a:solidFill>
                  <a:srgbClr val="FFFFFF"/>
                </a:solidFill>
              </a:rPr>
              <a:t> </a:t>
            </a:r>
            <a:r>
              <a:rPr lang="en-US" sz="2800" b="0" dirty="0" err="1">
                <a:solidFill>
                  <a:srgbClr val="FFFFFF"/>
                </a:solidFill>
              </a:rPr>
              <a:t>terhadap</a:t>
            </a:r>
            <a:r>
              <a:rPr lang="en-US" sz="2800" b="0" dirty="0">
                <a:solidFill>
                  <a:srgbClr val="FFFFFF"/>
                </a:solidFill>
              </a:rPr>
              <a:t> </a:t>
            </a:r>
            <a:r>
              <a:rPr lang="en-US" sz="2800" b="0" dirty="0" err="1">
                <a:solidFill>
                  <a:srgbClr val="FFFFFF"/>
                </a:solidFill>
              </a:rPr>
              <a:t>Penilaian</a:t>
            </a:r>
            <a:r>
              <a:rPr lang="en-US" sz="2800" b="0" dirty="0">
                <a:solidFill>
                  <a:srgbClr val="FFFFFF"/>
                </a:solidFill>
              </a:rPr>
              <a:t> </a:t>
            </a:r>
            <a:r>
              <a:rPr lang="en-US" sz="2800" b="0" dirty="0" err="1">
                <a:solidFill>
                  <a:srgbClr val="FFFFFF"/>
                </a:solidFill>
              </a:rPr>
              <a:t>Pengguna</a:t>
            </a:r>
            <a:endParaRPr lang="id" sz="2800" b="0" i="0" u="none" strike="noStrike" cap="none" baseline="0" dirty="0">
              <a:solidFill>
                <a:srgbClr val="FFFFFF"/>
              </a:solidFill>
            </a:endParaRPr>
          </a:p>
        </p:txBody>
      </p:sp>
      <p:sp>
        <p:nvSpPr>
          <p:cNvPr id="7" name="Content Placeholder 5"/>
          <p:cNvSpPr txBox="1">
            <a:spLocks/>
          </p:cNvSpPr>
          <p:nvPr/>
        </p:nvSpPr>
        <p:spPr>
          <a:xfrm>
            <a:off x="628650" y="1063378"/>
            <a:ext cx="7886700" cy="356339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363538" indent="-363538">
              <a:lnSpc>
                <a:spcPct val="150000"/>
              </a:lnSpc>
              <a:buFont typeface="Arial" panose="020B0604020202020204" pitchFamily="34" charset="0"/>
              <a:buChar char="•"/>
            </a:pPr>
            <a:r>
              <a:rPr lang="en-US" sz="1600" dirty="0" err="1">
                <a:latin typeface="+mj-lt"/>
                <a:cs typeface="Browallia New" panose="020B0604020202020204" pitchFamily="34" charset="-34"/>
              </a:rPr>
              <a:t>Terdapat</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jumlah</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penilaian</a:t>
            </a:r>
            <a:r>
              <a:rPr lang="en-US" sz="1600" dirty="0">
                <a:latin typeface="+mj-lt"/>
                <a:cs typeface="Browallia New" panose="020B0604020202020204" pitchFamily="34" charset="-34"/>
              </a:rPr>
              <a:t> minimum </a:t>
            </a:r>
            <a:r>
              <a:rPr lang="en-US" sz="1600" dirty="0" err="1">
                <a:latin typeface="+mj-lt"/>
                <a:cs typeface="Browallia New" panose="020B0604020202020204" pitchFamily="34" charset="-34"/>
              </a:rPr>
              <a:t>bagi</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penilaian</a:t>
            </a:r>
            <a:r>
              <a:rPr lang="en-US" sz="1600" dirty="0">
                <a:latin typeface="+mj-lt"/>
                <a:cs typeface="Browallia New" panose="020B0604020202020204" pitchFamily="34" charset="-34"/>
              </a:rPr>
              <a:t> yang </a:t>
            </a:r>
            <a:r>
              <a:rPr lang="en-US" sz="1600" dirty="0" err="1">
                <a:latin typeface="+mj-lt"/>
                <a:cs typeface="Browallia New" panose="020B0604020202020204" pitchFamily="34" charset="-34"/>
              </a:rPr>
              <a:t>dilakukan</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oleh</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pengguna</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sebelum</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sistem</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dapat</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memberikan</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rekomendasi</a:t>
            </a:r>
            <a:endParaRPr lang="en-US" sz="1600" dirty="0">
              <a:latin typeface="+mj-lt"/>
              <a:cs typeface="Browallia New" panose="020B0604020202020204" pitchFamily="34" charset="-34"/>
            </a:endParaRPr>
          </a:p>
          <a:p>
            <a:pPr marL="363538" indent="-363538">
              <a:lnSpc>
                <a:spcPct val="150000"/>
              </a:lnSpc>
              <a:buFont typeface="Arial" panose="020B0604020202020204" pitchFamily="34" charset="0"/>
              <a:buChar char="•"/>
            </a:pPr>
            <a:r>
              <a:rPr lang="en-US" sz="1600" dirty="0" err="1">
                <a:latin typeface="+mj-lt"/>
                <a:cs typeface="Browallia New" panose="020B0604020202020204" pitchFamily="34" charset="-34"/>
              </a:rPr>
              <a:t>Jumlah</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penilaian</a:t>
            </a:r>
            <a:r>
              <a:rPr lang="en-US" sz="1600" dirty="0">
                <a:latin typeface="+mj-lt"/>
                <a:cs typeface="Browallia New" panose="020B0604020202020204" pitchFamily="34" charset="-34"/>
              </a:rPr>
              <a:t> minimum </a:t>
            </a:r>
            <a:r>
              <a:rPr lang="en-US" sz="1600" dirty="0" err="1">
                <a:latin typeface="+mj-lt"/>
                <a:cs typeface="Browallia New" panose="020B0604020202020204" pitchFamily="34" charset="-34"/>
              </a:rPr>
              <a:t>lebih</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besar</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bagi</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pengguna</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dengan</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penyakit</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tertentu</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dibandingkan</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pengguna</a:t>
            </a:r>
            <a:r>
              <a:rPr lang="en-US" sz="1600" dirty="0">
                <a:latin typeface="+mj-lt"/>
                <a:cs typeface="Browallia New" panose="020B0604020202020204" pitchFamily="34" charset="-34"/>
              </a:rPr>
              <a:t> yang </a:t>
            </a:r>
            <a:r>
              <a:rPr lang="en-US" sz="1600" dirty="0" err="1" smtClean="0">
                <a:latin typeface="+mj-lt"/>
                <a:cs typeface="Browallia New" panose="020B0604020202020204" pitchFamily="34" charset="-34"/>
              </a:rPr>
              <a:t>sehat</a:t>
            </a:r>
            <a:endParaRPr lang="en-US" sz="1600" dirty="0">
              <a:latin typeface="+mj-lt"/>
              <a:cs typeface="Browallia New" panose="020B0604020202020204" pitchFamily="34" charset="-34"/>
            </a:endParaRPr>
          </a:p>
        </p:txBody>
      </p:sp>
      <p:pic>
        <p:nvPicPr>
          <p:cNvPr id="5" name="Content Placeholder 7" descr="Resep yang Dinilai Terlalu Sedikit Menyebabkan Error" title="Resep yang Dinilai Terlalu Sedikit Menyebabkan Erro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330182" y="2678806"/>
            <a:ext cx="4392833" cy="2315014"/>
          </a:xfrm>
          <a:prstGeom prst="rect">
            <a:avLst/>
          </a:prstGeom>
          <a:noFill/>
        </p:spPr>
      </p:pic>
    </p:spTree>
    <p:extLst>
      <p:ext uri="{BB962C8B-B14F-4D97-AF65-F5344CB8AC3E}">
        <p14:creationId xmlns:p14="http://schemas.microsoft.com/office/powerpoint/2010/main" val="210381006"/>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2800" b="0" dirty="0" err="1">
                <a:solidFill>
                  <a:srgbClr val="FFFFFF"/>
                </a:solidFill>
              </a:rPr>
              <a:t>Akurasi</a:t>
            </a:r>
            <a:r>
              <a:rPr lang="en-US" sz="2800" b="0" dirty="0">
                <a:solidFill>
                  <a:srgbClr val="FFFFFF"/>
                </a:solidFill>
              </a:rPr>
              <a:t> </a:t>
            </a:r>
            <a:r>
              <a:rPr lang="en-US" sz="2800" b="0" dirty="0" err="1">
                <a:solidFill>
                  <a:srgbClr val="FFFFFF"/>
                </a:solidFill>
              </a:rPr>
              <a:t>Prediksi</a:t>
            </a:r>
            <a:r>
              <a:rPr lang="en-US" sz="2800" b="0" dirty="0">
                <a:solidFill>
                  <a:srgbClr val="FFFFFF"/>
                </a:solidFill>
              </a:rPr>
              <a:t> </a:t>
            </a:r>
            <a:r>
              <a:rPr lang="en-US" sz="2800" b="0" dirty="0" err="1">
                <a:solidFill>
                  <a:srgbClr val="FFFFFF"/>
                </a:solidFill>
              </a:rPr>
              <a:t>terhadap</a:t>
            </a:r>
            <a:r>
              <a:rPr lang="en-US" sz="2800" b="0" dirty="0">
                <a:solidFill>
                  <a:srgbClr val="FFFFFF"/>
                </a:solidFill>
              </a:rPr>
              <a:t> </a:t>
            </a:r>
            <a:r>
              <a:rPr lang="en-US" sz="2800" b="0" dirty="0" err="1">
                <a:solidFill>
                  <a:srgbClr val="FFFFFF"/>
                </a:solidFill>
              </a:rPr>
              <a:t>Penilaian</a:t>
            </a:r>
            <a:r>
              <a:rPr lang="en-US" sz="2800" b="0" dirty="0">
                <a:solidFill>
                  <a:srgbClr val="FFFFFF"/>
                </a:solidFill>
              </a:rPr>
              <a:t> </a:t>
            </a:r>
            <a:r>
              <a:rPr lang="en-US" sz="2800" b="0" dirty="0" err="1">
                <a:solidFill>
                  <a:srgbClr val="FFFFFF"/>
                </a:solidFill>
              </a:rPr>
              <a:t>Pengguna</a:t>
            </a:r>
            <a:endParaRPr lang="id" sz="2800" b="0" i="0" u="none" strike="noStrike" cap="none" baseline="0" dirty="0">
              <a:solidFill>
                <a:srgbClr val="FFFFFF"/>
              </a:solidFill>
            </a:endParaRPr>
          </a:p>
        </p:txBody>
      </p:sp>
      <p:sp>
        <p:nvSpPr>
          <p:cNvPr id="7" name="Content Placeholder 5"/>
          <p:cNvSpPr txBox="1">
            <a:spLocks/>
          </p:cNvSpPr>
          <p:nvPr/>
        </p:nvSpPr>
        <p:spPr>
          <a:xfrm>
            <a:off x="628650" y="1063378"/>
            <a:ext cx="7886700" cy="356339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363538" indent="-363538">
              <a:lnSpc>
                <a:spcPct val="150000"/>
              </a:lnSpc>
              <a:buFont typeface="Arial" panose="020B0604020202020204" pitchFamily="34" charset="0"/>
              <a:buChar char="•"/>
            </a:pPr>
            <a:r>
              <a:rPr lang="en-US" sz="1600" dirty="0">
                <a:latin typeface="+mj-lt"/>
                <a:cs typeface="Browallia New" panose="020B0604020202020204" pitchFamily="34" charset="-34"/>
              </a:rPr>
              <a:t>MAE yang </a:t>
            </a:r>
            <a:r>
              <a:rPr lang="en-US" sz="1600" dirty="0" err="1">
                <a:latin typeface="+mj-lt"/>
                <a:cs typeface="Browallia New" panose="020B0604020202020204" pitchFamily="34" charset="-34"/>
              </a:rPr>
              <a:t>diperoleh</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tidak</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berbeda</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jauh</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antara</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rekomendasi</a:t>
            </a:r>
            <a:r>
              <a:rPr lang="en-US" sz="1600" dirty="0">
                <a:latin typeface="+mj-lt"/>
                <a:cs typeface="Browallia New" panose="020B0604020202020204" pitchFamily="34" charset="-34"/>
              </a:rPr>
              <a:t> yang </a:t>
            </a:r>
            <a:r>
              <a:rPr lang="en-US" sz="1600" dirty="0" err="1">
                <a:latin typeface="+mj-lt"/>
                <a:cs typeface="Browallia New" panose="020B0604020202020204" pitchFamily="34" charset="-34"/>
              </a:rPr>
              <a:t>diberikan</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pada</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pengguna</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sehat</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dan</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sakit</a:t>
            </a:r>
            <a:endParaRPr lang="en-US" sz="1600" dirty="0" smtClean="0">
              <a:latin typeface="+mj-lt"/>
              <a:cs typeface="Browallia New" panose="020B0604020202020204" pitchFamily="34" charset="-34"/>
            </a:endParaRPr>
          </a:p>
        </p:txBody>
      </p:sp>
      <p:pic>
        <p:nvPicPr>
          <p:cNvPr id="6" name="Content Placeholder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606353" y="2029784"/>
            <a:ext cx="5953546" cy="2951246"/>
          </a:xfrm>
          <a:prstGeom prst="rect">
            <a:avLst/>
          </a:prstGeom>
          <a:noFill/>
        </p:spPr>
      </p:pic>
    </p:spTree>
    <p:extLst>
      <p:ext uri="{BB962C8B-B14F-4D97-AF65-F5344CB8AC3E}">
        <p14:creationId xmlns:p14="http://schemas.microsoft.com/office/powerpoint/2010/main" val="1977450317"/>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2800" b="0" dirty="0" err="1">
                <a:solidFill>
                  <a:srgbClr val="FFFFFF"/>
                </a:solidFill>
              </a:rPr>
              <a:t>Akurasi</a:t>
            </a:r>
            <a:r>
              <a:rPr lang="en-US" sz="2800" b="0" dirty="0">
                <a:solidFill>
                  <a:srgbClr val="FFFFFF"/>
                </a:solidFill>
              </a:rPr>
              <a:t> </a:t>
            </a:r>
            <a:r>
              <a:rPr lang="en-US" sz="2800" b="0" dirty="0" err="1">
                <a:solidFill>
                  <a:srgbClr val="FFFFFF"/>
                </a:solidFill>
              </a:rPr>
              <a:t>Prediksi</a:t>
            </a:r>
            <a:r>
              <a:rPr lang="en-US" sz="2800" b="0" dirty="0">
                <a:solidFill>
                  <a:srgbClr val="FFFFFF"/>
                </a:solidFill>
              </a:rPr>
              <a:t> </a:t>
            </a:r>
            <a:r>
              <a:rPr lang="en-US" sz="2800" b="0" dirty="0" err="1">
                <a:solidFill>
                  <a:srgbClr val="FFFFFF"/>
                </a:solidFill>
              </a:rPr>
              <a:t>terhadap</a:t>
            </a:r>
            <a:r>
              <a:rPr lang="en-US" sz="2800" b="0" dirty="0">
                <a:solidFill>
                  <a:srgbClr val="FFFFFF"/>
                </a:solidFill>
              </a:rPr>
              <a:t> </a:t>
            </a:r>
            <a:r>
              <a:rPr lang="en-US" sz="2800" b="0" dirty="0" err="1">
                <a:solidFill>
                  <a:srgbClr val="FFFFFF"/>
                </a:solidFill>
              </a:rPr>
              <a:t>Penilaian</a:t>
            </a:r>
            <a:r>
              <a:rPr lang="en-US" sz="2800" b="0" dirty="0">
                <a:solidFill>
                  <a:srgbClr val="FFFFFF"/>
                </a:solidFill>
              </a:rPr>
              <a:t> </a:t>
            </a:r>
            <a:r>
              <a:rPr lang="en-US" sz="2800" b="0" dirty="0" err="1">
                <a:solidFill>
                  <a:srgbClr val="FFFFFF"/>
                </a:solidFill>
              </a:rPr>
              <a:t>Pengguna</a:t>
            </a:r>
            <a:endParaRPr lang="id" sz="2800" b="0" i="0" u="none" strike="noStrike" cap="none" baseline="0" dirty="0">
              <a:solidFill>
                <a:srgbClr val="FFFFFF"/>
              </a:solidFill>
            </a:endParaRPr>
          </a:p>
        </p:txBody>
      </p:sp>
      <p:sp>
        <p:nvSpPr>
          <p:cNvPr id="7" name="Content Placeholder 5"/>
          <p:cNvSpPr txBox="1">
            <a:spLocks/>
          </p:cNvSpPr>
          <p:nvPr/>
        </p:nvSpPr>
        <p:spPr>
          <a:xfrm>
            <a:off x="628650" y="1063378"/>
            <a:ext cx="7886700" cy="356339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363538" indent="-363538">
              <a:lnSpc>
                <a:spcPct val="150000"/>
              </a:lnSpc>
              <a:buFont typeface="Arial" panose="020B0604020202020204" pitchFamily="34" charset="0"/>
              <a:buChar char="•"/>
            </a:pPr>
            <a:r>
              <a:rPr lang="en-US" sz="1600" dirty="0" err="1">
                <a:latin typeface="+mj-lt"/>
                <a:cs typeface="Browallia New" panose="020B0604020202020204" pitchFamily="34" charset="-34"/>
              </a:rPr>
              <a:t>Jumlah</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resep</a:t>
            </a:r>
            <a:r>
              <a:rPr lang="en-US" sz="1600" dirty="0">
                <a:latin typeface="+mj-lt"/>
                <a:cs typeface="Browallia New" panose="020B0604020202020204" pitchFamily="34" charset="-34"/>
              </a:rPr>
              <a:t> yang </a:t>
            </a:r>
            <a:r>
              <a:rPr lang="en-US" sz="1600" dirty="0" err="1">
                <a:latin typeface="+mj-lt"/>
                <a:cs typeface="Browallia New" panose="020B0604020202020204" pitchFamily="34" charset="-34"/>
              </a:rPr>
              <a:t>serupa</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berpengaruh</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positif</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terhadap</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rekomendasi</a:t>
            </a:r>
            <a:r>
              <a:rPr lang="en-US" sz="1600" dirty="0">
                <a:latin typeface="+mj-lt"/>
                <a:cs typeface="Browallia New" panose="020B0604020202020204" pitchFamily="34" charset="-34"/>
              </a:rPr>
              <a:t> </a:t>
            </a:r>
            <a:r>
              <a:rPr lang="en-US" sz="1600" dirty="0" err="1">
                <a:latin typeface="+mj-lt"/>
                <a:cs typeface="Browallia New" panose="020B0604020202020204" pitchFamily="34" charset="-34"/>
              </a:rPr>
              <a:t>dihasilkan</a:t>
            </a:r>
            <a:endParaRPr lang="en-US" sz="1600" dirty="0">
              <a:latin typeface="+mj-lt"/>
              <a:cs typeface="Browallia New" panose="020B0604020202020204" pitchFamily="34" charset="-34"/>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967770" y="1718965"/>
            <a:ext cx="4973944" cy="3257109"/>
          </a:xfrm>
          <a:prstGeom prst="rect">
            <a:avLst/>
          </a:prstGeom>
          <a:noFill/>
        </p:spPr>
      </p:pic>
    </p:spTree>
    <p:extLst>
      <p:ext uri="{BB962C8B-B14F-4D97-AF65-F5344CB8AC3E}">
        <p14:creationId xmlns:p14="http://schemas.microsoft.com/office/powerpoint/2010/main" val="403728052"/>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2600" b="0" dirty="0" err="1">
                <a:solidFill>
                  <a:srgbClr val="FFFFFF"/>
                </a:solidFill>
              </a:rPr>
              <a:t>Kesesuaian</a:t>
            </a:r>
            <a:r>
              <a:rPr lang="en-US" sz="2600" b="0" dirty="0">
                <a:solidFill>
                  <a:srgbClr val="FFFFFF"/>
                </a:solidFill>
              </a:rPr>
              <a:t> </a:t>
            </a:r>
            <a:r>
              <a:rPr lang="en-US" sz="2600" b="0" dirty="0" err="1">
                <a:solidFill>
                  <a:srgbClr val="FFFFFF"/>
                </a:solidFill>
              </a:rPr>
              <a:t>Rekomendasi</a:t>
            </a:r>
            <a:r>
              <a:rPr lang="en-US" sz="2600" b="0" dirty="0">
                <a:solidFill>
                  <a:srgbClr val="FFFFFF"/>
                </a:solidFill>
              </a:rPr>
              <a:t> </a:t>
            </a:r>
            <a:r>
              <a:rPr lang="en-US" sz="2600" b="0" dirty="0" err="1">
                <a:solidFill>
                  <a:srgbClr val="FFFFFF"/>
                </a:solidFill>
              </a:rPr>
              <a:t>Terhadap</a:t>
            </a:r>
            <a:r>
              <a:rPr lang="en-US" sz="2600" b="0" dirty="0">
                <a:solidFill>
                  <a:srgbClr val="FFFFFF"/>
                </a:solidFill>
              </a:rPr>
              <a:t> </a:t>
            </a:r>
            <a:r>
              <a:rPr lang="en-US" sz="2600" b="0" dirty="0" err="1">
                <a:solidFill>
                  <a:srgbClr val="FFFFFF"/>
                </a:solidFill>
              </a:rPr>
              <a:t>Selera</a:t>
            </a:r>
            <a:r>
              <a:rPr lang="en-US" sz="2600" b="0" dirty="0">
                <a:solidFill>
                  <a:srgbClr val="FFFFFF"/>
                </a:solidFill>
              </a:rPr>
              <a:t> </a:t>
            </a:r>
            <a:r>
              <a:rPr lang="en-US" sz="2600" b="0" dirty="0" err="1">
                <a:solidFill>
                  <a:srgbClr val="FFFFFF"/>
                </a:solidFill>
              </a:rPr>
              <a:t>Pengguna</a:t>
            </a:r>
            <a:endParaRPr lang="id" sz="2600" b="0" i="0" u="none" strike="noStrike" cap="none" baseline="0" dirty="0">
              <a:solidFill>
                <a:srgbClr val="FFFFFF"/>
              </a:solidFill>
            </a:endParaRPr>
          </a:p>
        </p:txBody>
      </p:sp>
      <p:sp>
        <p:nvSpPr>
          <p:cNvPr id="7" name="Content Placeholder 5"/>
          <p:cNvSpPr txBox="1">
            <a:spLocks/>
          </p:cNvSpPr>
          <p:nvPr/>
        </p:nvSpPr>
        <p:spPr>
          <a:xfrm>
            <a:off x="628650" y="1063378"/>
            <a:ext cx="7886700" cy="356339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363538" indent="-363538">
              <a:lnSpc>
                <a:spcPct val="150000"/>
              </a:lnSpc>
              <a:buFont typeface="Arial" panose="020B0604020202020204" pitchFamily="34" charset="0"/>
              <a:buChar char="•"/>
            </a:pPr>
            <a:r>
              <a:rPr lang="sv-SE" sz="1600" dirty="0">
                <a:latin typeface="+mj-lt"/>
                <a:cs typeface="Browallia New" panose="020B0604020202020204" pitchFamily="34" charset="-34"/>
              </a:rPr>
              <a:t>Kesesuaian rekomendasi apabila resep yang dinilai terlalu sedikit dapat mengakibatkan error</a:t>
            </a: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170188" y="1989413"/>
            <a:ext cx="4571801" cy="2992728"/>
          </a:xfrm>
          <a:prstGeom prst="rect">
            <a:avLst/>
          </a:prstGeom>
          <a:noFill/>
        </p:spPr>
      </p:pic>
    </p:spTree>
    <p:extLst>
      <p:ext uri="{BB962C8B-B14F-4D97-AF65-F5344CB8AC3E}">
        <p14:creationId xmlns:p14="http://schemas.microsoft.com/office/powerpoint/2010/main" val="3893749930"/>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2600" b="0" dirty="0" err="1">
                <a:solidFill>
                  <a:srgbClr val="FFFFFF"/>
                </a:solidFill>
              </a:rPr>
              <a:t>Kesesuaian</a:t>
            </a:r>
            <a:r>
              <a:rPr lang="en-US" sz="2600" b="0" dirty="0">
                <a:solidFill>
                  <a:srgbClr val="FFFFFF"/>
                </a:solidFill>
              </a:rPr>
              <a:t> </a:t>
            </a:r>
            <a:r>
              <a:rPr lang="en-US" sz="2600" b="0" dirty="0" err="1">
                <a:solidFill>
                  <a:srgbClr val="FFFFFF"/>
                </a:solidFill>
              </a:rPr>
              <a:t>Rekomendasi</a:t>
            </a:r>
            <a:r>
              <a:rPr lang="en-US" sz="2600" b="0" dirty="0">
                <a:solidFill>
                  <a:srgbClr val="FFFFFF"/>
                </a:solidFill>
              </a:rPr>
              <a:t> </a:t>
            </a:r>
            <a:r>
              <a:rPr lang="en-US" sz="2600" b="0" dirty="0" err="1">
                <a:solidFill>
                  <a:srgbClr val="FFFFFF"/>
                </a:solidFill>
              </a:rPr>
              <a:t>Terhadap</a:t>
            </a:r>
            <a:r>
              <a:rPr lang="en-US" sz="2600" b="0" dirty="0">
                <a:solidFill>
                  <a:srgbClr val="FFFFFF"/>
                </a:solidFill>
              </a:rPr>
              <a:t> </a:t>
            </a:r>
            <a:r>
              <a:rPr lang="en-US" sz="2600" b="0" dirty="0" err="1">
                <a:solidFill>
                  <a:srgbClr val="FFFFFF"/>
                </a:solidFill>
              </a:rPr>
              <a:t>Selera</a:t>
            </a:r>
            <a:r>
              <a:rPr lang="en-US" sz="2600" b="0" dirty="0">
                <a:solidFill>
                  <a:srgbClr val="FFFFFF"/>
                </a:solidFill>
              </a:rPr>
              <a:t> </a:t>
            </a:r>
            <a:r>
              <a:rPr lang="en-US" sz="2600" b="0" dirty="0" err="1">
                <a:solidFill>
                  <a:srgbClr val="FFFFFF"/>
                </a:solidFill>
              </a:rPr>
              <a:t>Pengguna</a:t>
            </a:r>
            <a:endParaRPr lang="id" sz="2600" b="0" i="0" u="none" strike="noStrike" cap="none" baseline="0" dirty="0">
              <a:solidFill>
                <a:srgbClr val="FFFFFF"/>
              </a:solidFill>
            </a:endParaRPr>
          </a:p>
        </p:txBody>
      </p:sp>
      <p:sp>
        <p:nvSpPr>
          <p:cNvPr id="7" name="Content Placeholder 5"/>
          <p:cNvSpPr txBox="1">
            <a:spLocks/>
          </p:cNvSpPr>
          <p:nvPr/>
        </p:nvSpPr>
        <p:spPr>
          <a:xfrm>
            <a:off x="628650" y="1063378"/>
            <a:ext cx="7886700" cy="3563390"/>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363538" indent="-363538">
              <a:lnSpc>
                <a:spcPct val="150000"/>
              </a:lnSpc>
              <a:buFont typeface="Arial" panose="020B0604020202020204" pitchFamily="34" charset="0"/>
              <a:buChar char="•"/>
            </a:pPr>
            <a:r>
              <a:rPr lang="sv-SE" sz="1600" dirty="0">
                <a:latin typeface="+mj-lt"/>
                <a:cs typeface="Browallia New" panose="020B0604020202020204" pitchFamily="34" charset="-34"/>
              </a:rPr>
              <a:t>Kesesuaian rekomendasi dengan selera pengguna lebih tinggi saat pengguna dalam kondisi sehat dibandingkan dalam kondisi sakit</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014120" y="2073022"/>
            <a:ext cx="4837015" cy="2808071"/>
          </a:xfrm>
          <a:prstGeom prst="rect">
            <a:avLst/>
          </a:prstGeom>
          <a:noFill/>
        </p:spPr>
      </p:pic>
    </p:spTree>
    <p:extLst>
      <p:ext uri="{BB962C8B-B14F-4D97-AF65-F5344CB8AC3E}">
        <p14:creationId xmlns:p14="http://schemas.microsoft.com/office/powerpoint/2010/main" val="279477748"/>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1014450" y="1602075"/>
            <a:ext cx="7115100" cy="809400"/>
          </a:xfrm>
          <a:prstGeom prst="rect">
            <a:avLst/>
          </a:prstGeom>
          <a:noFill/>
          <a:ln>
            <a:noFill/>
          </a:ln>
        </p:spPr>
        <p:txBody>
          <a:bodyPr lIns="91425" tIns="91425" rIns="91425" bIns="91425" anchor="t" anchorCtr="0">
            <a:noAutofit/>
          </a:bodyPr>
          <a:lstStyle/>
          <a:p>
            <a:pPr lvl="0" algn="ctr" rtl="0">
              <a:spcBef>
                <a:spcPts val="0"/>
              </a:spcBef>
              <a:buNone/>
            </a:pPr>
            <a:r>
              <a:rPr lang="id" sz="6000" dirty="0" smtClean="0">
                <a:solidFill>
                  <a:srgbClr val="FFFFFF"/>
                </a:solidFill>
              </a:rPr>
              <a:t>Kesimpulan dan Saran</a:t>
            </a:r>
            <a:endParaRPr lang="id" sz="6000" dirty="0">
              <a:solidFill>
                <a:srgbClr val="FFFFFF"/>
              </a:solidFill>
            </a:endParaRPr>
          </a:p>
        </p:txBody>
      </p:sp>
    </p:spTree>
    <p:extLst>
      <p:ext uri="{BB962C8B-B14F-4D97-AF65-F5344CB8AC3E}">
        <p14:creationId xmlns:p14="http://schemas.microsoft.com/office/powerpoint/2010/main" val="4292277555"/>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200" b="0" dirty="0" err="1">
                <a:solidFill>
                  <a:srgbClr val="FFFFFF"/>
                </a:solidFill>
              </a:rPr>
              <a:t>Kesimpulan</a:t>
            </a:r>
            <a:endParaRPr lang="id" sz="3200" b="0" i="0" u="none" strike="noStrike" cap="none" baseline="0" dirty="0">
              <a:solidFill>
                <a:srgbClr val="FFFFFF"/>
              </a:solidFill>
            </a:endParaRPr>
          </a:p>
        </p:txBody>
      </p:sp>
      <p:sp>
        <p:nvSpPr>
          <p:cNvPr id="7" name="Content Placeholder 5"/>
          <p:cNvSpPr txBox="1">
            <a:spLocks/>
          </p:cNvSpPr>
          <p:nvPr/>
        </p:nvSpPr>
        <p:spPr>
          <a:xfrm>
            <a:off x="628650" y="1063378"/>
            <a:ext cx="7886700" cy="356339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363538" indent="-363538">
              <a:lnSpc>
                <a:spcPct val="150000"/>
              </a:lnSpc>
              <a:buFont typeface="Arial" panose="020B0604020202020204" pitchFamily="34" charset="0"/>
              <a:buChar char="•"/>
            </a:pPr>
            <a:r>
              <a:rPr lang="sv-SE" sz="1600" dirty="0">
                <a:latin typeface="+mj-lt"/>
                <a:cs typeface="Browallia New" panose="020B0604020202020204" pitchFamily="34" charset="-34"/>
              </a:rPr>
              <a:t>Sistem telah mampu memberi rekomendasi dengan cukup akurat secara kuantitatif dengan MAE 0.5 hingga 1.5.</a:t>
            </a:r>
          </a:p>
          <a:p>
            <a:pPr marL="363538" indent="-363538">
              <a:lnSpc>
                <a:spcPct val="150000"/>
              </a:lnSpc>
              <a:buFont typeface="Arial" panose="020B0604020202020204" pitchFamily="34" charset="0"/>
              <a:buChar char="•"/>
            </a:pPr>
            <a:r>
              <a:rPr lang="sv-SE" sz="1600" dirty="0">
                <a:latin typeface="+mj-lt"/>
                <a:cs typeface="Browallia New" panose="020B0604020202020204" pitchFamily="34" charset="-34"/>
              </a:rPr>
              <a:t>Kesesuaian makanan yang dikonsumsi oleh pengguna yang menderita penyakit tertentu masih cukup rendah. Hal ini diyakini disebabkan keterbatasan alternatif resep akibat larangan konsumsi makanan yang diberikan dokter.</a:t>
            </a:r>
          </a:p>
          <a:p>
            <a:pPr marL="363538" indent="-363538">
              <a:lnSpc>
                <a:spcPct val="150000"/>
              </a:lnSpc>
              <a:buFont typeface="Arial" panose="020B0604020202020204" pitchFamily="34" charset="0"/>
              <a:buChar char="•"/>
            </a:pPr>
            <a:r>
              <a:rPr lang="sv-SE" sz="1600" dirty="0">
                <a:latin typeface="+mj-lt"/>
                <a:cs typeface="Browallia New" panose="020B0604020202020204" pitchFamily="34" charset="-34"/>
              </a:rPr>
              <a:t>Penilaian minimal untuk pengguna sehat agar dapat memberikan rekomendasi yang baik adalah 5, sementara pengguna yang menderita penyakit tertentu adalah 10. Hal ini berlaku untuk sistem yang lebih besar lagi karena akurasi penilaian tidak hanya tergantung pada faktor penilaian individu pengguna, melainkan juga dari penilaian kolektif pengguna-pengguna lain</a:t>
            </a:r>
            <a:r>
              <a:rPr lang="sv-SE" sz="1600" dirty="0" smtClean="0">
                <a:latin typeface="+mj-lt"/>
                <a:cs typeface="Browallia New" panose="020B0604020202020204" pitchFamily="34" charset="-34"/>
              </a:rPr>
              <a:t>.</a:t>
            </a:r>
            <a:endParaRPr lang="sv-SE" sz="1600" dirty="0">
              <a:latin typeface="+mj-lt"/>
              <a:cs typeface="Browallia New" panose="020B0604020202020204" pitchFamily="34" charset="-34"/>
            </a:endParaRPr>
          </a:p>
        </p:txBody>
      </p:sp>
    </p:spTree>
    <p:extLst>
      <p:ext uri="{BB962C8B-B14F-4D97-AF65-F5344CB8AC3E}">
        <p14:creationId xmlns:p14="http://schemas.microsoft.com/office/powerpoint/2010/main" val="1804299698"/>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Latar Belakang</a:t>
            </a:r>
          </a:p>
        </p:txBody>
      </p:sp>
      <p:sp>
        <p:nvSpPr>
          <p:cNvPr id="68" name="Shape 68"/>
          <p:cNvSpPr txBox="1">
            <a:spLocks noGrp="1"/>
          </p:cNvSpPr>
          <p:nvPr>
            <p:ph type="body" idx="1"/>
          </p:nvPr>
        </p:nvSpPr>
        <p:spPr>
          <a:xfrm>
            <a:off x="505925" y="3979100"/>
            <a:ext cx="8528100" cy="936000"/>
          </a:xfrm>
          <a:prstGeom prst="rect">
            <a:avLst/>
          </a:prstGeom>
          <a:noFill/>
          <a:ln>
            <a:noFill/>
          </a:ln>
        </p:spPr>
        <p:txBody>
          <a:bodyPr lIns="68575" tIns="34275" rIns="68575" bIns="34275" anchor="t" anchorCtr="0">
            <a:noAutofit/>
          </a:bodyPr>
          <a:lstStyle/>
          <a:p>
            <a:pPr marR="0" lvl="0" algn="ctr" rtl="0">
              <a:lnSpc>
                <a:spcPct val="90000"/>
              </a:lnSpc>
              <a:spcBef>
                <a:spcPts val="800"/>
              </a:spcBef>
              <a:buNone/>
            </a:pPr>
            <a:r>
              <a:rPr lang="id" sz="2100" b="0" i="0" u="none" strike="noStrike" cap="none" baseline="0">
                <a:solidFill>
                  <a:schemeClr val="dk1"/>
                </a:solidFill>
              </a:rPr>
              <a:t>E-commerce yang menjual produk kebutuhan harian berkembang di beberapa negara </a:t>
            </a:r>
          </a:p>
        </p:txBody>
      </p:sp>
      <p:pic>
        <p:nvPicPr>
          <p:cNvPr id="69" name="Shape 69"/>
          <p:cNvPicPr preferRelativeResize="0"/>
          <p:nvPr/>
        </p:nvPicPr>
        <p:blipFill>
          <a:blip r:embed="rId3">
            <a:alphaModFix/>
          </a:blip>
          <a:stretch>
            <a:fillRect/>
          </a:stretch>
        </p:blipFill>
        <p:spPr>
          <a:xfrm>
            <a:off x="1264800" y="1187300"/>
            <a:ext cx="1987550" cy="1331425"/>
          </a:xfrm>
          <a:prstGeom prst="rect">
            <a:avLst/>
          </a:prstGeom>
          <a:noFill/>
          <a:ln>
            <a:noFill/>
          </a:ln>
        </p:spPr>
      </p:pic>
      <p:pic>
        <p:nvPicPr>
          <p:cNvPr id="70" name="Shape 70"/>
          <p:cNvPicPr preferRelativeResize="0"/>
          <p:nvPr/>
        </p:nvPicPr>
        <p:blipFill>
          <a:blip r:embed="rId4">
            <a:alphaModFix/>
          </a:blip>
          <a:stretch>
            <a:fillRect/>
          </a:stretch>
        </p:blipFill>
        <p:spPr>
          <a:xfrm>
            <a:off x="3558812" y="1173575"/>
            <a:ext cx="2203650" cy="1398774"/>
          </a:xfrm>
          <a:prstGeom prst="rect">
            <a:avLst/>
          </a:prstGeom>
          <a:noFill/>
          <a:ln>
            <a:noFill/>
          </a:ln>
        </p:spPr>
      </p:pic>
      <p:pic>
        <p:nvPicPr>
          <p:cNvPr id="71" name="Shape 71"/>
          <p:cNvPicPr preferRelativeResize="0"/>
          <p:nvPr/>
        </p:nvPicPr>
        <p:blipFill>
          <a:blip r:embed="rId5">
            <a:alphaModFix/>
          </a:blip>
          <a:stretch>
            <a:fillRect/>
          </a:stretch>
        </p:blipFill>
        <p:spPr>
          <a:xfrm>
            <a:off x="6068950" y="1272687"/>
            <a:ext cx="2079025" cy="1186349"/>
          </a:xfrm>
          <a:prstGeom prst="rect">
            <a:avLst/>
          </a:prstGeom>
          <a:noFill/>
          <a:ln>
            <a:noFill/>
          </a:ln>
        </p:spPr>
      </p:pic>
      <p:pic>
        <p:nvPicPr>
          <p:cNvPr id="72" name="Shape 72"/>
          <p:cNvPicPr preferRelativeResize="0"/>
          <p:nvPr/>
        </p:nvPicPr>
        <p:blipFill>
          <a:blip r:embed="rId6">
            <a:alphaModFix/>
          </a:blip>
          <a:stretch>
            <a:fillRect/>
          </a:stretch>
        </p:blipFill>
        <p:spPr>
          <a:xfrm>
            <a:off x="3474275" y="2682552"/>
            <a:ext cx="2372730" cy="1186349"/>
          </a:xfrm>
          <a:prstGeom prst="rect">
            <a:avLst/>
          </a:prstGeom>
          <a:noFill/>
          <a:ln>
            <a:noFill/>
          </a:ln>
        </p:spPr>
      </p:pic>
      <p:pic>
        <p:nvPicPr>
          <p:cNvPr id="73" name="Shape 73"/>
          <p:cNvPicPr preferRelativeResize="0"/>
          <p:nvPr/>
        </p:nvPicPr>
        <p:blipFill>
          <a:blip r:embed="rId7">
            <a:alphaModFix/>
          </a:blip>
          <a:stretch>
            <a:fillRect/>
          </a:stretch>
        </p:blipFill>
        <p:spPr>
          <a:xfrm>
            <a:off x="6068950" y="2668337"/>
            <a:ext cx="2079024" cy="1186349"/>
          </a:xfrm>
          <a:prstGeom prst="rect">
            <a:avLst/>
          </a:prstGeom>
          <a:noFill/>
          <a:ln>
            <a:noFill/>
          </a:ln>
        </p:spPr>
      </p:pic>
      <p:pic>
        <p:nvPicPr>
          <p:cNvPr id="74" name="Shape 74"/>
          <p:cNvPicPr preferRelativeResize="0"/>
          <p:nvPr/>
        </p:nvPicPr>
        <p:blipFill>
          <a:blip r:embed="rId8">
            <a:alphaModFix/>
          </a:blip>
          <a:stretch>
            <a:fillRect/>
          </a:stretch>
        </p:blipFill>
        <p:spPr>
          <a:xfrm>
            <a:off x="1320224" y="2642675"/>
            <a:ext cx="1987550" cy="11863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lvl="0">
              <a:lnSpc>
                <a:spcPct val="90000"/>
              </a:lnSpc>
              <a:buClr>
                <a:schemeClr val="dk1"/>
              </a:buClr>
              <a:buSzPct val="25000"/>
            </a:pPr>
            <a:r>
              <a:rPr lang="en-US" sz="3200" b="0" dirty="0" smtClean="0">
                <a:solidFill>
                  <a:srgbClr val="FFFFFF"/>
                </a:solidFill>
              </a:rPr>
              <a:t>Saran</a:t>
            </a:r>
            <a:endParaRPr lang="id" sz="3200" b="0" i="0" u="none" strike="noStrike" cap="none" baseline="0" dirty="0">
              <a:solidFill>
                <a:srgbClr val="FFFFFF"/>
              </a:solidFill>
            </a:endParaRPr>
          </a:p>
        </p:txBody>
      </p:sp>
      <p:sp>
        <p:nvSpPr>
          <p:cNvPr id="7" name="Content Placeholder 5"/>
          <p:cNvSpPr txBox="1">
            <a:spLocks/>
          </p:cNvSpPr>
          <p:nvPr/>
        </p:nvSpPr>
        <p:spPr>
          <a:xfrm>
            <a:off x="628650" y="1127773"/>
            <a:ext cx="7886700" cy="356339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363538" indent="-363538">
              <a:lnSpc>
                <a:spcPct val="150000"/>
              </a:lnSpc>
              <a:buFont typeface="Arial" panose="020B0604020202020204" pitchFamily="34" charset="0"/>
              <a:buChar char="•"/>
            </a:pPr>
            <a:r>
              <a:rPr lang="sv-SE" sz="1600" dirty="0">
                <a:latin typeface="+mj-lt"/>
                <a:cs typeface="Browallia New" panose="020B0604020202020204" pitchFamily="34" charset="-34"/>
              </a:rPr>
              <a:t>Membandingkan akurasi dengan algoritma lain yang ada seperti Content-based Collaborative Filtering, User-based Collaborative Filtering serta Cluster Model.</a:t>
            </a:r>
          </a:p>
          <a:p>
            <a:pPr marL="363538" indent="-363538">
              <a:lnSpc>
                <a:spcPct val="150000"/>
              </a:lnSpc>
              <a:buFont typeface="Arial" panose="020B0604020202020204" pitchFamily="34" charset="0"/>
              <a:buChar char="•"/>
            </a:pPr>
            <a:r>
              <a:rPr lang="sv-SE" sz="1600" dirty="0">
                <a:latin typeface="+mj-lt"/>
                <a:cs typeface="Browallia New" panose="020B0604020202020204" pitchFamily="34" charset="-34"/>
              </a:rPr>
              <a:t>Pengembangan implementasi rekomendasi pada bidang-bidang lain seperti expert system dan content filtering. </a:t>
            </a:r>
            <a:br>
              <a:rPr lang="sv-SE" sz="1600" dirty="0">
                <a:latin typeface="+mj-lt"/>
                <a:cs typeface="Browallia New" panose="020B0604020202020204" pitchFamily="34" charset="-34"/>
              </a:rPr>
            </a:br>
            <a:r>
              <a:rPr lang="sv-SE" sz="1600" dirty="0">
                <a:latin typeface="+mj-lt"/>
                <a:cs typeface="Browallia New" panose="020B0604020202020204" pitchFamily="34" charset="-34"/>
              </a:rPr>
              <a:t>Contoh : </a:t>
            </a:r>
          </a:p>
          <a:p>
            <a:pPr marL="798513" indent="-363538">
              <a:lnSpc>
                <a:spcPct val="150000"/>
              </a:lnSpc>
              <a:buFont typeface="Courier New" panose="02070309020205020404" pitchFamily="49" charset="0"/>
              <a:buChar char="o"/>
            </a:pPr>
            <a:r>
              <a:rPr lang="sv-SE" sz="1600" dirty="0">
                <a:latin typeface="+mj-lt"/>
                <a:cs typeface="Browallia New" panose="020B0604020202020204" pitchFamily="34" charset="-34"/>
              </a:rPr>
              <a:t>Sistem yang menilai dampak pola tontonan anak-anak terhadap psikologi anak yang dapat dikombinasikan dengan content filtering untuk tontonan yang dinilai buruk bagi anak</a:t>
            </a:r>
          </a:p>
          <a:p>
            <a:pPr marL="798513" indent="-363538">
              <a:lnSpc>
                <a:spcPct val="150000"/>
              </a:lnSpc>
              <a:buFont typeface="Courier New" panose="02070309020205020404" pitchFamily="49" charset="0"/>
              <a:buChar char="o"/>
            </a:pPr>
            <a:r>
              <a:rPr lang="sv-SE" sz="1600" dirty="0">
                <a:latin typeface="+mj-lt"/>
                <a:cs typeface="Browallia New" panose="020B0604020202020204" pitchFamily="34" charset="-34"/>
              </a:rPr>
              <a:t>Memberikan rekomendasi tontonan berdasarkan umur penonton, pekerjaan, penyakit diderita, status pernikahan dan faktor lainnya.</a:t>
            </a:r>
          </a:p>
        </p:txBody>
      </p:sp>
    </p:spTree>
    <p:extLst>
      <p:ext uri="{BB962C8B-B14F-4D97-AF65-F5344CB8AC3E}">
        <p14:creationId xmlns:p14="http://schemas.microsoft.com/office/powerpoint/2010/main" val="3316376379"/>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dirty="0">
                <a:solidFill>
                  <a:srgbClr val="FFFFFF"/>
                </a:solidFill>
              </a:rPr>
              <a:t>Daftar Pustaka</a:t>
            </a:r>
          </a:p>
        </p:txBody>
      </p:sp>
      <p:sp>
        <p:nvSpPr>
          <p:cNvPr id="216" name="Shape 216"/>
          <p:cNvSpPr txBox="1">
            <a:spLocks noGrp="1"/>
          </p:cNvSpPr>
          <p:nvPr>
            <p:ph type="body" idx="1"/>
          </p:nvPr>
        </p:nvSpPr>
        <p:spPr>
          <a:xfrm>
            <a:off x="457200" y="1200150"/>
            <a:ext cx="8229600" cy="3725699"/>
          </a:xfrm>
          <a:prstGeom prst="rect">
            <a:avLst/>
          </a:prstGeom>
          <a:noFill/>
          <a:ln>
            <a:noFill/>
          </a:ln>
        </p:spPr>
        <p:txBody>
          <a:bodyPr lIns="68575" tIns="34275" rIns="68575" bIns="34275" anchor="t" anchorCtr="0">
            <a:noAutofit/>
          </a:bodyPr>
          <a:lstStyle/>
          <a:p>
            <a:pPr marL="203200" marR="0" lvl="0" indent="-203200" algn="l" rtl="0">
              <a:lnSpc>
                <a:spcPct val="120000"/>
              </a:lnSpc>
              <a:spcBef>
                <a:spcPts val="0"/>
              </a:spcBef>
              <a:buClr>
                <a:schemeClr val="dk1"/>
              </a:buClr>
              <a:buSzPct val="25000"/>
              <a:buFont typeface="Arial"/>
              <a:buNone/>
            </a:pPr>
            <a:r>
              <a:rPr lang="id" sz="1200" b="0" i="0" u="none" strike="noStrike" cap="none" baseline="0" dirty="0">
                <a:solidFill>
                  <a:schemeClr val="dk1"/>
                </a:solidFill>
              </a:rPr>
              <a:t>[1] Sigel, Jerrold. “</a:t>
            </a:r>
            <a:r>
              <a:rPr lang="id" sz="1200" b="0" i="1" u="none" strike="noStrike" cap="none" baseline="0" dirty="0">
                <a:solidFill>
                  <a:schemeClr val="dk1"/>
                </a:solidFill>
              </a:rPr>
              <a:t>Define e-Commerce!</a:t>
            </a:r>
            <a:r>
              <a:rPr lang="id" sz="1200" b="0" i="0" u="none" strike="noStrike" cap="none" baseline="0" dirty="0">
                <a:solidFill>
                  <a:schemeClr val="dk1"/>
                </a:solidFill>
              </a:rPr>
              <a:t>”. www.umsl.edu/~siegelj/Course5890/definitions.html. Diakses pada 20 Desember 2014.</a:t>
            </a:r>
          </a:p>
          <a:p>
            <a:pPr marL="203200" marR="0" lvl="0" indent="-203200" algn="l" rtl="0">
              <a:lnSpc>
                <a:spcPct val="120000"/>
              </a:lnSpc>
              <a:spcBef>
                <a:spcPts val="800"/>
              </a:spcBef>
              <a:buClr>
                <a:schemeClr val="dk1"/>
              </a:buClr>
              <a:buSzPct val="25000"/>
              <a:buFont typeface="Arial"/>
              <a:buNone/>
            </a:pPr>
            <a:r>
              <a:rPr lang="id" sz="1200" b="0" i="0" u="none" strike="noStrike" cap="none" baseline="0" dirty="0">
                <a:solidFill>
                  <a:schemeClr val="dk1"/>
                </a:solidFill>
              </a:rPr>
              <a:t>[2] Shim, S., Pendyala, V., Sundaram, M., &amp; Gao, J. 2000. “</a:t>
            </a:r>
            <a:r>
              <a:rPr lang="id" sz="1200" b="0" i="1" u="none" strike="noStrike" cap="none" baseline="0" dirty="0">
                <a:solidFill>
                  <a:schemeClr val="dk1"/>
                </a:solidFill>
              </a:rPr>
              <a:t>Business-to-Business e-Commerce Frameworks</a:t>
            </a:r>
            <a:r>
              <a:rPr lang="id" sz="1200" b="0" i="0" u="none" strike="noStrike" cap="none" baseline="0" dirty="0">
                <a:solidFill>
                  <a:schemeClr val="dk1"/>
                </a:solidFill>
              </a:rPr>
              <a:t>”.</a:t>
            </a:r>
          </a:p>
          <a:p>
            <a:pPr marL="203200" marR="0" lvl="0" indent="-203200" algn="l" rtl="0">
              <a:lnSpc>
                <a:spcPct val="120000"/>
              </a:lnSpc>
              <a:spcBef>
                <a:spcPts val="800"/>
              </a:spcBef>
              <a:buClr>
                <a:schemeClr val="dk1"/>
              </a:buClr>
              <a:buSzPct val="25000"/>
              <a:buFont typeface="Arial"/>
              <a:buNone/>
            </a:pPr>
            <a:r>
              <a:rPr lang="id" sz="1200" b="0" i="0" u="none" strike="noStrike" cap="none" baseline="0" dirty="0">
                <a:solidFill>
                  <a:schemeClr val="dk1"/>
                </a:solidFill>
              </a:rPr>
              <a:t>[3] Janssen, D. “</a:t>
            </a:r>
            <a:r>
              <a:rPr lang="id" sz="1200" b="0" i="1" u="none" strike="noStrike" cap="none" baseline="0" dirty="0">
                <a:solidFill>
                  <a:schemeClr val="dk1"/>
                </a:solidFill>
              </a:rPr>
              <a:t>Digital Commerce (D-Commerce)</a:t>
            </a:r>
            <a:r>
              <a:rPr lang="id" sz="1200" b="0" i="0" u="none" strike="noStrike" cap="none" baseline="0" dirty="0">
                <a:solidFill>
                  <a:schemeClr val="dk1"/>
                </a:solidFill>
              </a:rPr>
              <a:t>”. http://www.techopedia.com/definition/23336/digital-commerce-d-commerce. Diakses pada 20 Desember 2014.</a:t>
            </a:r>
          </a:p>
          <a:p>
            <a:pPr marL="203200" marR="0" lvl="0" indent="-203200" algn="l" rtl="0">
              <a:lnSpc>
                <a:spcPct val="120000"/>
              </a:lnSpc>
              <a:spcBef>
                <a:spcPts val="800"/>
              </a:spcBef>
              <a:buClr>
                <a:schemeClr val="dk1"/>
              </a:buClr>
              <a:buSzPct val="25000"/>
              <a:buFont typeface="Arial"/>
              <a:buNone/>
            </a:pPr>
            <a:r>
              <a:rPr lang="id" sz="1200" b="0" i="0" u="none" strike="noStrike" cap="none" baseline="0" dirty="0">
                <a:solidFill>
                  <a:schemeClr val="dk1"/>
                </a:solidFill>
              </a:rPr>
              <a:t>[4] Rouse, M. “</a:t>
            </a:r>
            <a:r>
              <a:rPr lang="id" sz="1200" b="0" i="1" u="none" strike="noStrike" cap="none" baseline="0" dirty="0">
                <a:solidFill>
                  <a:schemeClr val="dk1"/>
                </a:solidFill>
              </a:rPr>
              <a:t>M-Commerce (Mobile Commerce)</a:t>
            </a:r>
            <a:r>
              <a:rPr lang="id" sz="1200" b="0" i="0" u="none" strike="noStrike" cap="none" baseline="0" dirty="0">
                <a:solidFill>
                  <a:schemeClr val="dk1"/>
                </a:solidFill>
              </a:rPr>
              <a:t>”. http://searchmobilecomputing.techtarget.com/definition/m-commerce. Diakses pada 20 Desember 2014.</a:t>
            </a:r>
          </a:p>
          <a:p>
            <a:pPr marL="203200" marR="0" lvl="0" indent="-203200" algn="l" rtl="0">
              <a:lnSpc>
                <a:spcPct val="120000"/>
              </a:lnSpc>
              <a:spcBef>
                <a:spcPts val="800"/>
              </a:spcBef>
              <a:buClr>
                <a:schemeClr val="dk1"/>
              </a:buClr>
              <a:buSzPct val="25000"/>
              <a:buFont typeface="Arial"/>
              <a:buNone/>
            </a:pPr>
            <a:r>
              <a:rPr lang="id" sz="1200" b="0" i="0" u="none" strike="noStrike" cap="none" baseline="0" dirty="0">
                <a:solidFill>
                  <a:schemeClr val="dk1"/>
                </a:solidFill>
              </a:rPr>
              <a:t>[5] Sarwar, B., Riedl, J. 2001. “</a:t>
            </a:r>
            <a:r>
              <a:rPr lang="id" sz="1200" b="0" i="1" u="none" strike="noStrike" cap="none" baseline="0" dirty="0">
                <a:solidFill>
                  <a:schemeClr val="dk1"/>
                </a:solidFill>
              </a:rPr>
              <a:t>Item-based Collaborative Filtering Recommendation Algorithms</a:t>
            </a:r>
            <a:r>
              <a:rPr lang="id" sz="1200" b="0" i="0" u="none" strike="noStrike" cap="none" baseline="0" dirty="0">
                <a:solidFill>
                  <a:schemeClr val="dk1"/>
                </a:solidFill>
              </a:rPr>
              <a:t>”.</a:t>
            </a:r>
          </a:p>
          <a:p>
            <a:pPr marL="203200" marR="0" lvl="0" indent="-203200" algn="l" rtl="0">
              <a:lnSpc>
                <a:spcPct val="120000"/>
              </a:lnSpc>
              <a:spcBef>
                <a:spcPts val="800"/>
              </a:spcBef>
              <a:buClr>
                <a:schemeClr val="dk1"/>
              </a:buClr>
              <a:buSzPct val="25000"/>
              <a:buFont typeface="Arial"/>
              <a:buNone/>
            </a:pPr>
            <a:r>
              <a:rPr lang="id" sz="1200" b="0" i="0" u="none" strike="noStrike" cap="none" baseline="0" dirty="0">
                <a:solidFill>
                  <a:schemeClr val="dk1"/>
                </a:solidFill>
              </a:rPr>
              <a:t>[6] Ricci, Francesco, et al. 2011. “</a:t>
            </a:r>
            <a:r>
              <a:rPr lang="id" sz="1200" b="0" i="1" u="none" strike="noStrike" cap="none" baseline="0" dirty="0">
                <a:solidFill>
                  <a:schemeClr val="dk1"/>
                </a:solidFill>
              </a:rPr>
              <a:t>Recommender System Handbook</a:t>
            </a:r>
            <a:r>
              <a:rPr lang="id" sz="1200" b="0" i="0" u="none" strike="noStrike" cap="none" baseline="0" dirty="0">
                <a:solidFill>
                  <a:schemeClr val="dk1"/>
                </a:solidFill>
              </a:rPr>
              <a:t>”. New York: Springer</a:t>
            </a:r>
          </a:p>
          <a:p>
            <a:pPr marL="203200" marR="0" lvl="0" indent="-203200" algn="l" rtl="0">
              <a:lnSpc>
                <a:spcPct val="120000"/>
              </a:lnSpc>
              <a:spcBef>
                <a:spcPts val="800"/>
              </a:spcBef>
              <a:buClr>
                <a:schemeClr val="dk1"/>
              </a:buClr>
              <a:buSzPct val="25000"/>
              <a:buFont typeface="Arial"/>
              <a:buNone/>
            </a:pPr>
            <a:r>
              <a:rPr lang="id" sz="1200" b="0" i="0" u="none" strike="noStrike" cap="none" baseline="0" dirty="0">
                <a:solidFill>
                  <a:schemeClr val="dk1"/>
                </a:solidFill>
              </a:rPr>
              <a:t>[7] Linden, G., Smith, B., &amp; York, J. 2003. “</a:t>
            </a:r>
            <a:r>
              <a:rPr lang="id" sz="1200" b="0" i="1" u="none" strike="noStrike" cap="none" baseline="0" dirty="0">
                <a:solidFill>
                  <a:schemeClr val="dk1"/>
                </a:solidFill>
              </a:rPr>
              <a:t>Amazon.com Recommendations – Item-to-Item Collaborative Filtering</a:t>
            </a:r>
            <a:r>
              <a:rPr lang="id" sz="1200" b="0" i="0" u="none" strike="noStrike" cap="none" baseline="0" dirty="0">
                <a:solidFill>
                  <a:schemeClr val="dk1"/>
                </a:solidFill>
              </a:rPr>
              <a:t>,”.</a:t>
            </a:r>
          </a:p>
          <a:p>
            <a:pPr marL="203200" marR="0" lvl="0" indent="-203200" algn="l" rtl="0">
              <a:lnSpc>
                <a:spcPct val="120000"/>
              </a:lnSpc>
              <a:spcBef>
                <a:spcPts val="800"/>
              </a:spcBef>
              <a:buClr>
                <a:schemeClr val="dk1"/>
              </a:buClr>
              <a:buSzPct val="25000"/>
              <a:buFont typeface="Arial"/>
              <a:buNone/>
            </a:pPr>
            <a:r>
              <a:rPr lang="id" sz="1200" b="0" i="0" u="none" strike="noStrike" cap="none" baseline="0" dirty="0">
                <a:solidFill>
                  <a:schemeClr val="dk1"/>
                </a:solidFill>
              </a:rPr>
              <a:t>[8] Z. Qiu, M. Chen, &amp; J. Huang. 2010. “</a:t>
            </a:r>
            <a:r>
              <a:rPr lang="id" sz="1200" b="0" i="1" u="none" strike="noStrike" cap="none" baseline="0" dirty="0">
                <a:solidFill>
                  <a:schemeClr val="dk1"/>
                </a:solidFill>
              </a:rPr>
              <a:t>Design of Multi-mode E-commerce Recommendation System</a:t>
            </a:r>
            <a:r>
              <a:rPr lang="id" sz="1200" b="0" i="0" u="none" strike="noStrike" cap="none" baseline="0" dirty="0">
                <a:solidFill>
                  <a:schemeClr val="dk1"/>
                </a:solidFill>
              </a:rPr>
              <a:t>”. 2010 Third Int. Symp. Intell. Inf. Technol. Secur. Informatics, no. 807018, pp. 530–533.</a:t>
            </a: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dirty="0">
                <a:solidFill>
                  <a:srgbClr val="FFFFFF"/>
                </a:solidFill>
                <a:latin typeface="+mj-lt"/>
                <a:ea typeface="Calibri"/>
                <a:cs typeface="Calibri"/>
                <a:sym typeface="Calibri"/>
              </a:rPr>
              <a:t>Daftar Pustaka</a:t>
            </a:r>
          </a:p>
        </p:txBody>
      </p:sp>
      <p:sp>
        <p:nvSpPr>
          <p:cNvPr id="222" name="Shape 222"/>
          <p:cNvSpPr txBox="1">
            <a:spLocks noGrp="1"/>
          </p:cNvSpPr>
          <p:nvPr>
            <p:ph type="body" idx="1"/>
          </p:nvPr>
        </p:nvSpPr>
        <p:spPr>
          <a:xfrm>
            <a:off x="457200" y="1200150"/>
            <a:ext cx="8229600" cy="3725699"/>
          </a:xfrm>
          <a:prstGeom prst="rect">
            <a:avLst/>
          </a:prstGeom>
          <a:noFill/>
          <a:ln>
            <a:noFill/>
          </a:ln>
        </p:spPr>
        <p:txBody>
          <a:bodyPr lIns="68575" tIns="34275" rIns="68575" bIns="34275" anchor="t" anchorCtr="0">
            <a:noAutofit/>
          </a:bodyPr>
          <a:lstStyle/>
          <a:p>
            <a:pPr marL="203200" lvl="0" rtl="0">
              <a:lnSpc>
                <a:spcPct val="120000"/>
              </a:lnSpc>
              <a:spcBef>
                <a:spcPts val="800"/>
              </a:spcBef>
              <a:buClr>
                <a:schemeClr val="dk1"/>
              </a:buClr>
              <a:buSzPct val="25000"/>
              <a:buFont typeface="Arial"/>
              <a:buNone/>
            </a:pPr>
            <a:r>
              <a:rPr lang="id" sz="1200" dirty="0"/>
              <a:t>[9] Swearingen, K., Sinha, R. 2001. “</a:t>
            </a:r>
            <a:r>
              <a:rPr lang="id" sz="1200" i="1" dirty="0"/>
              <a:t>Beyond Algorithms : An HCI Perspective on Recommender Systems</a:t>
            </a:r>
            <a:r>
              <a:rPr lang="id" sz="1200" dirty="0"/>
              <a:t>”. ACM SIGIR 2001 Workshop on Recommender Systems (2001), pp. 1–11.</a:t>
            </a:r>
          </a:p>
          <a:p>
            <a:pPr marL="203200" lvl="0" rtl="0">
              <a:lnSpc>
                <a:spcPct val="120000"/>
              </a:lnSpc>
              <a:spcBef>
                <a:spcPts val="800"/>
              </a:spcBef>
              <a:buClr>
                <a:schemeClr val="dk1"/>
              </a:buClr>
              <a:buSzPct val="25000"/>
              <a:buFont typeface="Arial"/>
              <a:buNone/>
            </a:pPr>
            <a:r>
              <a:rPr lang="id" sz="1200" dirty="0"/>
              <a:t>[10] Zhang, J., Lin, Z., Xiao, B., &amp; Zhang, C. 2009. “</a:t>
            </a:r>
            <a:r>
              <a:rPr lang="id" sz="1200" i="1" dirty="0"/>
              <a:t>An Optimized Item-based Collaborative Filtering Recommendation Algorithm</a:t>
            </a:r>
            <a:r>
              <a:rPr lang="id" sz="1200" dirty="0"/>
              <a:t>”. 2009 IEEE International Conference on Network Infrastructure and Digital Content, 414–418.</a:t>
            </a:r>
          </a:p>
          <a:p>
            <a:pPr marL="203200" lvl="0" rtl="0">
              <a:lnSpc>
                <a:spcPct val="120000"/>
              </a:lnSpc>
              <a:spcBef>
                <a:spcPts val="800"/>
              </a:spcBef>
              <a:buClr>
                <a:schemeClr val="dk1"/>
              </a:buClr>
              <a:buSzPct val="25000"/>
              <a:buFont typeface="Arial"/>
              <a:buNone/>
            </a:pPr>
            <a:r>
              <a:rPr lang="id" sz="1200" dirty="0"/>
              <a:t>[11] J. L. Herlocker, J. A. Konstan, L. G. Terveen, &amp; J. T. Riedl. 2004.  “</a:t>
            </a:r>
            <a:r>
              <a:rPr lang="id" sz="1200" i="1" dirty="0"/>
              <a:t>Evaluating Collaborative Filtering Recommender Systems</a:t>
            </a:r>
            <a:r>
              <a:rPr lang="id" sz="1200" dirty="0"/>
              <a:t>”. vol. 22, no. 1, pp. 5–53.</a:t>
            </a:r>
          </a:p>
          <a:p>
            <a:pPr marL="203200" lvl="0" rtl="0">
              <a:lnSpc>
                <a:spcPct val="120000"/>
              </a:lnSpc>
              <a:spcBef>
                <a:spcPts val="800"/>
              </a:spcBef>
              <a:buClr>
                <a:schemeClr val="dk1"/>
              </a:buClr>
              <a:buSzPct val="25000"/>
              <a:buFont typeface="Arial"/>
              <a:buNone/>
            </a:pPr>
            <a:r>
              <a:rPr lang="id" sz="1200" dirty="0" smtClean="0"/>
              <a:t>[12] </a:t>
            </a:r>
            <a:r>
              <a:rPr lang="id" sz="1200" dirty="0"/>
              <a:t>Mangalindan, JP. “</a:t>
            </a:r>
            <a:r>
              <a:rPr lang="id" sz="1200" i="1" dirty="0"/>
              <a:t>Amazon’s Recommendation Secret”.</a:t>
            </a:r>
            <a:r>
              <a:rPr lang="id" sz="1200" dirty="0"/>
              <a:t>http://fortune.com/2012/07/30/amazons-recommendation-secret/. Diakses pada 18 Desember 2014.</a:t>
            </a:r>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578223" y="1796723"/>
            <a:ext cx="7886700" cy="994172"/>
          </a:xfrm>
          <a:prstGeom prst="rect">
            <a:avLst/>
          </a:prstGeom>
          <a:noFill/>
          <a:ln>
            <a:noFill/>
          </a:ln>
        </p:spPr>
        <p:txBody>
          <a:bodyPr lIns="68575" tIns="34275" rIns="68575" bIns="34275" anchor="ctr" anchorCtr="0">
            <a:noAutofit/>
          </a:bodyPr>
          <a:lstStyle/>
          <a:p>
            <a:pPr marL="0" marR="0" lvl="0" indent="0" algn="ctr" rtl="0">
              <a:lnSpc>
                <a:spcPct val="90000"/>
              </a:lnSpc>
              <a:spcBef>
                <a:spcPts val="0"/>
              </a:spcBef>
              <a:buClr>
                <a:schemeClr val="dk1"/>
              </a:buClr>
              <a:buSzPct val="25000"/>
              <a:buFont typeface="Calibri"/>
              <a:buNone/>
            </a:pPr>
            <a:r>
              <a:rPr lang="id" sz="6000" b="0" i="0" u="none" strike="noStrike" cap="none" baseline="0">
                <a:solidFill>
                  <a:srgbClr val="FFFFFF"/>
                </a:solidFill>
              </a:rPr>
              <a:t>Terima Kasih</a:t>
            </a:r>
          </a:p>
        </p:txBody>
      </p:sp>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Algoritma Sistem Rekomendasi</a:t>
            </a:r>
          </a:p>
        </p:txBody>
      </p:sp>
      <p:sp>
        <p:nvSpPr>
          <p:cNvPr id="233" name="Shape 233"/>
          <p:cNvSpPr txBox="1">
            <a:spLocks noGrp="1"/>
          </p:cNvSpPr>
          <p:nvPr>
            <p:ph type="body" idx="1"/>
          </p:nvPr>
        </p:nvSpPr>
        <p:spPr>
          <a:xfrm>
            <a:off x="457200" y="1200150"/>
            <a:ext cx="8229600" cy="3725699"/>
          </a:xfrm>
          <a:prstGeom prst="rect">
            <a:avLst/>
          </a:prstGeom>
          <a:noFill/>
          <a:ln>
            <a:noFill/>
          </a:ln>
        </p:spPr>
        <p:txBody>
          <a:bodyPr lIns="68575" tIns="34275" rIns="68575" bIns="34275" anchor="t" anchorCtr="0">
            <a:noAutofit/>
          </a:bodyPr>
          <a:lstStyle/>
          <a:p>
            <a:pPr marL="177800" marR="0" lvl="0" indent="-177800" algn="l" rtl="0">
              <a:lnSpc>
                <a:spcPct val="115000"/>
              </a:lnSpc>
              <a:spcBef>
                <a:spcPts val="0"/>
              </a:spcBef>
              <a:buClr>
                <a:schemeClr val="dk1"/>
              </a:buClr>
              <a:buSzPct val="100000"/>
              <a:buFont typeface="Arial"/>
              <a:buChar char="•"/>
            </a:pPr>
            <a:r>
              <a:rPr lang="id" sz="1200" b="0" i="0" u="none" strike="noStrike" cap="none" baseline="0">
                <a:solidFill>
                  <a:schemeClr val="dk1"/>
                </a:solidFill>
              </a:rPr>
              <a:t>User-based Collaborative Filtering</a:t>
            </a:r>
          </a:p>
          <a:p>
            <a:pPr marL="177800" marR="0" lvl="0" indent="-177800" algn="l" rtl="0">
              <a:lnSpc>
                <a:spcPct val="115000"/>
              </a:lnSpc>
              <a:spcBef>
                <a:spcPts val="800"/>
              </a:spcBef>
              <a:buClr>
                <a:schemeClr val="dk1"/>
              </a:buClr>
              <a:buSzPct val="100000"/>
              <a:buFont typeface="Arial"/>
              <a:buChar char="•"/>
            </a:pPr>
            <a:r>
              <a:rPr lang="id" sz="1200" b="0" i="0" u="none" strike="noStrike" cap="none" baseline="0">
                <a:solidFill>
                  <a:schemeClr val="dk1"/>
                </a:solidFill>
              </a:rPr>
              <a:t>Item-based Collaborative Filtering</a:t>
            </a:r>
          </a:p>
          <a:p>
            <a:pPr marL="742950" marR="0" lvl="1" indent="-209550" algn="l" rtl="0">
              <a:lnSpc>
                <a:spcPct val="115000"/>
              </a:lnSpc>
              <a:spcBef>
                <a:spcPts val="800"/>
              </a:spcBef>
              <a:buClr>
                <a:schemeClr val="dk1"/>
              </a:buClr>
              <a:buSzPct val="100000"/>
              <a:buFont typeface="Courier New"/>
              <a:buChar char="o"/>
            </a:pPr>
            <a:r>
              <a:rPr lang="id" sz="1200" b="0" i="0" u="none" strike="noStrike" cap="none" baseline="0">
                <a:solidFill>
                  <a:schemeClr val="dk1"/>
                </a:solidFill>
              </a:rPr>
              <a:t>Sarwar  et  al.  melakukan  eksperimen  dan  memperoleh  bahwa  item-based  CF menghasilkan performa dan kualitas yang lebih baik dari user-based CF</a:t>
            </a:r>
          </a:p>
          <a:p>
            <a:pPr marL="177800" marR="0" lvl="0" indent="-177800" algn="l" rtl="0">
              <a:lnSpc>
                <a:spcPct val="115000"/>
              </a:lnSpc>
              <a:spcBef>
                <a:spcPts val="800"/>
              </a:spcBef>
              <a:buClr>
                <a:schemeClr val="dk1"/>
              </a:buClr>
              <a:buSzPct val="100000"/>
              <a:buFont typeface="Arial"/>
              <a:buChar char="•"/>
            </a:pPr>
            <a:r>
              <a:rPr lang="id" sz="1200" b="0" i="0" u="none" strike="noStrike" cap="none" baseline="0">
                <a:solidFill>
                  <a:schemeClr val="dk1"/>
                </a:solidFill>
              </a:rPr>
              <a:t>Cluster Model</a:t>
            </a:r>
          </a:p>
          <a:p>
            <a:pPr marL="742950" marR="0" lvl="1" indent="-209550" algn="l" rtl="0">
              <a:lnSpc>
                <a:spcPct val="115000"/>
              </a:lnSpc>
              <a:spcBef>
                <a:spcPts val="800"/>
              </a:spcBef>
              <a:buClr>
                <a:schemeClr val="dk1"/>
              </a:buClr>
              <a:buSzPct val="100000"/>
              <a:buFont typeface="Courier New"/>
              <a:buChar char="o"/>
            </a:pPr>
            <a:r>
              <a:rPr lang="id" sz="1200" b="0" i="0" u="none" strike="noStrike" cap="none" baseline="0">
                <a:solidFill>
                  <a:schemeClr val="dk1"/>
                </a:solidFill>
              </a:rPr>
              <a:t>Cluster  model  membagi pengguna  berdasarkan  segmen-segmen  dan  memperlakukan  tugas-tugas  yang dijalankan  sebagai  permasalahan  klasifikasi.</a:t>
            </a:r>
          </a:p>
          <a:p>
            <a:pPr marL="742950" marR="0" lvl="1" indent="-209550" algn="l" rtl="0">
              <a:lnSpc>
                <a:spcPct val="115000"/>
              </a:lnSpc>
              <a:spcBef>
                <a:spcPts val="800"/>
              </a:spcBef>
              <a:buClr>
                <a:schemeClr val="dk1"/>
              </a:buClr>
              <a:buSzPct val="100000"/>
              <a:buFont typeface="Courier New"/>
              <a:buChar char="o"/>
            </a:pPr>
            <a:r>
              <a:rPr lang="id" sz="1200" b="0" i="0" u="none" strike="noStrike" cap="none" baseline="0">
                <a:solidFill>
                  <a:schemeClr val="dk1"/>
                </a:solidFill>
              </a:rPr>
              <a:t>(-) Kualitas rekomendasi yang dihasilkan rendah karena membandingkan  pengguna  dengan sejumlah  segmen  yang  dapat  dikontrol  daripada  membandingkan  dengan  seluruh pengguna</a:t>
            </a:r>
          </a:p>
          <a:p>
            <a:pPr marL="177800" marR="0" lvl="0" indent="-177800" algn="l" rtl="0">
              <a:lnSpc>
                <a:spcPct val="115000"/>
              </a:lnSpc>
              <a:spcBef>
                <a:spcPts val="800"/>
              </a:spcBef>
              <a:buClr>
                <a:schemeClr val="dk1"/>
              </a:buClr>
              <a:buSzPct val="100000"/>
              <a:buFont typeface="Arial"/>
              <a:buChar char="•"/>
            </a:pPr>
            <a:r>
              <a:rPr lang="id" sz="1200" b="0" i="0" u="none" strike="noStrike" cap="none" baseline="0">
                <a:solidFill>
                  <a:schemeClr val="dk1"/>
                </a:solidFill>
              </a:rPr>
              <a:t>Search-based method</a:t>
            </a:r>
          </a:p>
          <a:p>
            <a:pPr marL="742950" marR="0" lvl="1" indent="-209550" algn="l" rtl="0">
              <a:lnSpc>
                <a:spcPct val="115000"/>
              </a:lnSpc>
              <a:spcBef>
                <a:spcPts val="800"/>
              </a:spcBef>
              <a:buClr>
                <a:schemeClr val="dk1"/>
              </a:buClr>
              <a:buSzPct val="100000"/>
              <a:buFont typeface="Courier New"/>
              <a:buChar char="o"/>
            </a:pPr>
            <a:r>
              <a:rPr lang="id" sz="1200" b="0" i="0" u="none" strike="noStrike" cap="none" baseline="0">
                <a:solidFill>
                  <a:schemeClr val="dk1"/>
                </a:solidFill>
              </a:rPr>
              <a:t>Algoritma search-based  method  menganggap  permasalahan  rekomendasi  sebagai  masalah pencarian  item  yang  serupa. Membuat  sebuah  query  untuk menemukan  item-item populer serupa dengan kesamaan pengarang, artis, kata kunci atau subjek</a:t>
            </a:r>
          </a:p>
          <a:p>
            <a:pPr marL="742950" marR="0" lvl="1" indent="-209550" algn="l" rtl="0">
              <a:lnSpc>
                <a:spcPct val="115000"/>
              </a:lnSpc>
              <a:spcBef>
                <a:spcPts val="800"/>
              </a:spcBef>
              <a:buClr>
                <a:schemeClr val="dk1"/>
              </a:buClr>
              <a:buSzPct val="100000"/>
              <a:buFont typeface="Courier New"/>
              <a:buChar char="o"/>
            </a:pPr>
            <a:r>
              <a:rPr lang="id" sz="1200" b="0" i="0" u="none" strike="noStrike" cap="none" baseline="0">
                <a:solidFill>
                  <a:schemeClr val="dk1"/>
                </a:solidFill>
              </a:rPr>
              <a:t>(-) algoritma ini tidak cocok untuk pengguna  dengan  jumlah  pembelian  atau  rating  yang  besar  karena  harus  dilakukan query  untuk  setiap  item  yang  dibeli  atau  dinilai.</a:t>
            </a:r>
          </a:p>
          <a:p>
            <a:pPr marL="742950" marR="0" lvl="1" indent="-209550" algn="l" rtl="0">
              <a:lnSpc>
                <a:spcPct val="115000"/>
              </a:lnSpc>
              <a:spcBef>
                <a:spcPts val="800"/>
              </a:spcBef>
              <a:buClr>
                <a:schemeClr val="dk1"/>
              </a:buClr>
              <a:buSzPct val="100000"/>
              <a:buFont typeface="Courier New"/>
              <a:buChar char="o"/>
            </a:pPr>
            <a:r>
              <a:rPr lang="id" sz="1200" b="0" i="0" u="none" strike="noStrike" cap="none" baseline="0">
                <a:solidFill>
                  <a:schemeClr val="dk1"/>
                </a:solidFill>
              </a:rPr>
              <a:t>(-) kualitas rekomendasi rendah</a:t>
            </a:r>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User-based CF</a:t>
            </a:r>
          </a:p>
        </p:txBody>
      </p:sp>
      <p:pic>
        <p:nvPicPr>
          <p:cNvPr id="239" name="Shape 239"/>
          <p:cNvPicPr preferRelativeResize="0"/>
          <p:nvPr/>
        </p:nvPicPr>
        <p:blipFill rotWithShape="1">
          <a:blip r:embed="rId3">
            <a:alphaModFix/>
          </a:blip>
          <a:srcRect/>
          <a:stretch/>
        </p:blipFill>
        <p:spPr>
          <a:xfrm>
            <a:off x="477906" y="1268016"/>
            <a:ext cx="8571428" cy="342857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Survei</a:t>
            </a:r>
          </a:p>
        </p:txBody>
      </p:sp>
      <p:pic>
        <p:nvPicPr>
          <p:cNvPr id="245" name="Shape 245"/>
          <p:cNvPicPr preferRelativeResize="0">
            <a:picLocks noGrp="1"/>
          </p:cNvPicPr>
          <p:nvPr>
            <p:ph type="body" idx="1"/>
          </p:nvPr>
        </p:nvPicPr>
        <p:blipFill rotWithShape="1">
          <a:blip r:embed="rId3">
            <a:alphaModFix/>
          </a:blip>
          <a:srcRect/>
          <a:stretch/>
        </p:blipFill>
        <p:spPr>
          <a:xfrm>
            <a:off x="457200" y="1200150"/>
            <a:ext cx="8229600" cy="3725699"/>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Survei</a:t>
            </a:r>
          </a:p>
        </p:txBody>
      </p:sp>
      <p:pic>
        <p:nvPicPr>
          <p:cNvPr id="251" name="Shape 251"/>
          <p:cNvPicPr preferRelativeResize="0">
            <a:picLocks noGrp="1"/>
          </p:cNvPicPr>
          <p:nvPr>
            <p:ph type="body" idx="1"/>
          </p:nvPr>
        </p:nvPicPr>
        <p:blipFill rotWithShape="1">
          <a:blip r:embed="rId3">
            <a:alphaModFix/>
          </a:blip>
          <a:srcRect/>
          <a:stretch/>
        </p:blipFill>
        <p:spPr>
          <a:xfrm>
            <a:off x="457200" y="1200150"/>
            <a:ext cx="8229600" cy="37256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Survei</a:t>
            </a:r>
          </a:p>
        </p:txBody>
      </p:sp>
      <p:pic>
        <p:nvPicPr>
          <p:cNvPr id="257" name="Shape 257"/>
          <p:cNvPicPr preferRelativeResize="0">
            <a:picLocks noGrp="1"/>
          </p:cNvPicPr>
          <p:nvPr>
            <p:ph type="body" idx="1"/>
          </p:nvPr>
        </p:nvPicPr>
        <p:blipFill rotWithShape="1">
          <a:blip r:embed="rId3">
            <a:alphaModFix/>
          </a:blip>
          <a:srcRect/>
          <a:stretch/>
        </p:blipFill>
        <p:spPr>
          <a:xfrm>
            <a:off x="457200" y="1200150"/>
            <a:ext cx="8229600" cy="37256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Survei</a:t>
            </a:r>
          </a:p>
        </p:txBody>
      </p:sp>
      <p:pic>
        <p:nvPicPr>
          <p:cNvPr id="263" name="Shape 263"/>
          <p:cNvPicPr preferRelativeResize="0">
            <a:picLocks noGrp="1"/>
          </p:cNvPicPr>
          <p:nvPr>
            <p:ph type="body" idx="1"/>
          </p:nvPr>
        </p:nvPicPr>
        <p:blipFill rotWithShape="1">
          <a:blip r:embed="rId3">
            <a:alphaModFix/>
          </a:blip>
          <a:srcRect/>
          <a:stretch/>
        </p:blipFill>
        <p:spPr>
          <a:xfrm>
            <a:off x="457200" y="1200150"/>
            <a:ext cx="8229600" cy="37256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Latar Belakang</a:t>
            </a:r>
          </a:p>
        </p:txBody>
      </p:sp>
      <p:sp>
        <p:nvSpPr>
          <p:cNvPr id="80" name="Shape 80"/>
          <p:cNvSpPr txBox="1">
            <a:spLocks noGrp="1"/>
          </p:cNvSpPr>
          <p:nvPr>
            <p:ph type="body" idx="1"/>
          </p:nvPr>
        </p:nvSpPr>
        <p:spPr>
          <a:xfrm>
            <a:off x="282725" y="1312400"/>
            <a:ext cx="4209900" cy="688199"/>
          </a:xfrm>
          <a:prstGeom prst="rect">
            <a:avLst/>
          </a:prstGeom>
          <a:noFill/>
          <a:ln>
            <a:noFill/>
          </a:ln>
        </p:spPr>
        <p:txBody>
          <a:bodyPr lIns="68575" tIns="34275" rIns="68575" bIns="34275" anchor="t" anchorCtr="0">
            <a:noAutofit/>
          </a:bodyPr>
          <a:lstStyle/>
          <a:p>
            <a:pPr marR="0" lvl="0" algn="l" rtl="0">
              <a:lnSpc>
                <a:spcPct val="90000"/>
              </a:lnSpc>
              <a:spcBef>
                <a:spcPts val="800"/>
              </a:spcBef>
              <a:buNone/>
            </a:pPr>
            <a:r>
              <a:rPr lang="id" sz="2100" b="0" i="0" u="none" strike="noStrike" cap="none" baseline="0">
                <a:solidFill>
                  <a:schemeClr val="dk1"/>
                </a:solidFill>
              </a:rPr>
              <a:t>Sistem rekomendasi yang efektif meningkatkan penjualan produk yang ditawarkan e-commece</a:t>
            </a:r>
          </a:p>
        </p:txBody>
      </p:sp>
      <p:sp>
        <p:nvSpPr>
          <p:cNvPr id="81" name="Shape 81"/>
          <p:cNvSpPr txBox="1"/>
          <p:nvPr/>
        </p:nvSpPr>
        <p:spPr>
          <a:xfrm>
            <a:off x="457200" y="4828425"/>
            <a:ext cx="8316900" cy="2306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id" sz="1100" b="0" i="0" u="none" strike="noStrike" cap="none" baseline="0">
                <a:solidFill>
                  <a:schemeClr val="dk1"/>
                </a:solidFill>
                <a:latin typeface="Calibri"/>
                <a:ea typeface="Calibri"/>
                <a:cs typeface="Calibri"/>
                <a:sym typeface="Calibri"/>
              </a:rPr>
              <a:t>[14] Mangalindan, JP. “</a:t>
            </a:r>
            <a:r>
              <a:rPr lang="id" sz="1100" b="0" i="1" u="none" strike="noStrike" cap="none" baseline="0">
                <a:solidFill>
                  <a:schemeClr val="dk1"/>
                </a:solidFill>
                <a:latin typeface="Calibri"/>
                <a:ea typeface="Calibri"/>
                <a:cs typeface="Calibri"/>
                <a:sym typeface="Calibri"/>
              </a:rPr>
              <a:t>Amazon’s Recommendation Secret”.</a:t>
            </a:r>
            <a:r>
              <a:rPr lang="id" sz="1100" b="0" i="0" u="none" strike="noStrike" cap="none" baseline="0">
                <a:solidFill>
                  <a:schemeClr val="dk1"/>
                </a:solidFill>
                <a:latin typeface="Calibri"/>
                <a:ea typeface="Calibri"/>
                <a:cs typeface="Calibri"/>
                <a:sym typeface="Calibri"/>
              </a:rPr>
              <a:t> http://fortune.com/2012/07/30/amazons-recommendation-secret/</a:t>
            </a:r>
          </a:p>
        </p:txBody>
      </p:sp>
      <p:pic>
        <p:nvPicPr>
          <p:cNvPr id="82" name="Shape 82"/>
          <p:cNvPicPr preferRelativeResize="0"/>
          <p:nvPr/>
        </p:nvPicPr>
        <p:blipFill>
          <a:blip r:embed="rId3">
            <a:alphaModFix/>
          </a:blip>
          <a:stretch>
            <a:fillRect/>
          </a:stretch>
        </p:blipFill>
        <p:spPr>
          <a:xfrm>
            <a:off x="4492625" y="1171225"/>
            <a:ext cx="4456849" cy="3234805"/>
          </a:xfrm>
          <a:prstGeom prst="rect">
            <a:avLst/>
          </a:prstGeom>
          <a:noFill/>
          <a:ln>
            <a:noFill/>
          </a:ln>
        </p:spPr>
      </p:pic>
      <p:sp>
        <p:nvSpPr>
          <p:cNvPr id="83" name="Shape 83"/>
          <p:cNvSpPr txBox="1"/>
          <p:nvPr/>
        </p:nvSpPr>
        <p:spPr>
          <a:xfrm>
            <a:off x="282725" y="2927100"/>
            <a:ext cx="3921300" cy="809400"/>
          </a:xfrm>
          <a:prstGeom prst="rect">
            <a:avLst/>
          </a:prstGeom>
          <a:noFill/>
          <a:ln>
            <a:noFill/>
          </a:ln>
        </p:spPr>
        <p:txBody>
          <a:bodyPr lIns="91425" tIns="91425" rIns="91425" bIns="91425" anchor="t" anchorCtr="0">
            <a:noAutofit/>
          </a:bodyPr>
          <a:lstStyle/>
          <a:p>
            <a:pPr>
              <a:spcBef>
                <a:spcPts val="0"/>
              </a:spcBef>
              <a:buNone/>
            </a:pPr>
            <a:r>
              <a:rPr lang="id" sz="2100">
                <a:solidFill>
                  <a:schemeClr val="dk1"/>
                </a:solidFill>
              </a:rPr>
              <a:t>Amazon mengalami peningkatan 29% penjualan</a:t>
            </a:r>
            <a:r>
              <a:rPr lang="id" sz="1100">
                <a:solidFill>
                  <a:schemeClr val="dk1"/>
                </a:solidFill>
              </a:rPr>
              <a:t>[14]</a:t>
            </a:r>
            <a:r>
              <a:rPr lang="id" sz="2100">
                <a:solidFill>
                  <a:schemeClr val="dk1"/>
                </a:solidFill>
              </a:rPr>
              <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1"/>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Shape 26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id"/>
              <a:t>Proses Bisnis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563" y="1522563"/>
            <a:ext cx="8268237" cy="2782888"/>
          </a:xfrm>
          <a:prstGeom prst="rect">
            <a:avLst/>
          </a:prstGeom>
        </p:spPr>
      </p:pic>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id"/>
              <a:t>Rincian Algoritma</a:t>
            </a:r>
          </a:p>
        </p:txBody>
      </p:sp>
      <p:sp>
        <p:nvSpPr>
          <p:cNvPr id="282" name="Shape 28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AutoNum type="arabicPeriod"/>
            </a:pPr>
            <a:r>
              <a:rPr lang="id"/>
              <a:t>User rating data matrix</a:t>
            </a:r>
          </a:p>
          <a:p>
            <a:pPr lvl="0">
              <a:spcBef>
                <a:spcPts val="0"/>
              </a:spcBef>
              <a:buNone/>
            </a:pPr>
            <a:endParaRPr/>
          </a:p>
        </p:txBody>
      </p:sp>
      <p:pic>
        <p:nvPicPr>
          <p:cNvPr id="283" name="Shape 283"/>
          <p:cNvPicPr preferRelativeResize="0"/>
          <p:nvPr/>
        </p:nvPicPr>
        <p:blipFill>
          <a:blip r:embed="rId3">
            <a:alphaModFix/>
          </a:blip>
          <a:stretch>
            <a:fillRect/>
          </a:stretch>
        </p:blipFill>
        <p:spPr>
          <a:xfrm>
            <a:off x="402348" y="1995748"/>
            <a:ext cx="7645274" cy="28106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id"/>
              <a:t>Rincian Algoritma</a:t>
            </a:r>
          </a:p>
        </p:txBody>
      </p:sp>
      <p:sp>
        <p:nvSpPr>
          <p:cNvPr id="289" name="Shape 28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id"/>
              <a:t>2. Item Similarity Computation</a:t>
            </a:r>
          </a:p>
        </p:txBody>
      </p:sp>
      <p:pic>
        <p:nvPicPr>
          <p:cNvPr id="290" name="Shape 290"/>
          <p:cNvPicPr preferRelativeResize="0"/>
          <p:nvPr/>
        </p:nvPicPr>
        <p:blipFill rotWithShape="1">
          <a:blip r:embed="rId3">
            <a:alphaModFix/>
          </a:blip>
          <a:srcRect/>
          <a:stretch/>
        </p:blipFill>
        <p:spPr>
          <a:xfrm>
            <a:off x="2307696" y="2450608"/>
            <a:ext cx="3904499" cy="1002900"/>
          </a:xfrm>
          <a:prstGeom prst="rect">
            <a:avLst/>
          </a:prstGeom>
          <a:noFill/>
          <a:ln>
            <a:noFill/>
          </a:ln>
        </p:spPr>
      </p:pic>
      <p:sp>
        <p:nvSpPr>
          <p:cNvPr id="291" name="Shape 291"/>
          <p:cNvSpPr txBox="1"/>
          <p:nvPr/>
        </p:nvSpPr>
        <p:spPr>
          <a:xfrm>
            <a:off x="976025" y="2000850"/>
            <a:ext cx="6263400" cy="730799"/>
          </a:xfrm>
          <a:prstGeom prst="rect">
            <a:avLst/>
          </a:prstGeom>
          <a:noFill/>
          <a:ln>
            <a:noFill/>
          </a:ln>
        </p:spPr>
        <p:txBody>
          <a:bodyPr lIns="91425" tIns="91425" rIns="91425" bIns="91425" anchor="t" anchorCtr="0">
            <a:noAutofit/>
          </a:bodyPr>
          <a:lstStyle/>
          <a:p>
            <a:pPr lvl="0">
              <a:spcBef>
                <a:spcPts val="0"/>
              </a:spcBef>
              <a:buClr>
                <a:schemeClr val="dk1"/>
              </a:buClr>
              <a:buSzPct val="78571"/>
              <a:buFont typeface="Arial"/>
              <a:buNone/>
            </a:pPr>
            <a:r>
              <a:rPr lang="id"/>
              <a:t>The ratings of the i-th item and j-th item in the m dimensional user-space</a:t>
            </a:r>
          </a:p>
        </p:txBody>
      </p:sp>
    </p:spTree>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id"/>
              <a:t>Rincian Algoritma</a:t>
            </a:r>
          </a:p>
        </p:txBody>
      </p:sp>
      <p:sp>
        <p:nvSpPr>
          <p:cNvPr id="297" name="Shape 297"/>
          <p:cNvSpPr txBox="1">
            <a:spLocks noGrp="1"/>
          </p:cNvSpPr>
          <p:nvPr>
            <p:ph type="body" idx="1"/>
          </p:nvPr>
        </p:nvSpPr>
        <p:spPr>
          <a:xfrm>
            <a:off x="457200" y="1200150"/>
            <a:ext cx="6654599" cy="3105900"/>
          </a:xfrm>
          <a:prstGeom prst="rect">
            <a:avLst/>
          </a:prstGeom>
        </p:spPr>
        <p:txBody>
          <a:bodyPr lIns="91425" tIns="91425" rIns="91425" bIns="91425" anchor="t" anchorCtr="0">
            <a:noAutofit/>
          </a:bodyPr>
          <a:lstStyle/>
          <a:p>
            <a:pPr lvl="0" rtl="0">
              <a:spcBef>
                <a:spcPts val="0"/>
              </a:spcBef>
              <a:buNone/>
            </a:pPr>
            <a:r>
              <a:rPr lang="id"/>
              <a:t>3. Prediction Computation</a:t>
            </a:r>
          </a:p>
        </p:txBody>
      </p:sp>
      <p:pic>
        <p:nvPicPr>
          <p:cNvPr id="298" name="Shape 298"/>
          <p:cNvPicPr preferRelativeResize="0"/>
          <p:nvPr/>
        </p:nvPicPr>
        <p:blipFill>
          <a:blip r:embed="rId3">
            <a:alphaModFix/>
          </a:blip>
          <a:stretch>
            <a:fillRect/>
          </a:stretch>
        </p:blipFill>
        <p:spPr>
          <a:xfrm>
            <a:off x="1031025" y="1890950"/>
            <a:ext cx="6935924" cy="29045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id"/>
              <a:t>Mean Absolute Error</a:t>
            </a:r>
          </a:p>
        </p:txBody>
      </p:sp>
      <p:pic>
        <p:nvPicPr>
          <p:cNvPr id="304" name="Shape 304"/>
          <p:cNvPicPr preferRelativeResize="0"/>
          <p:nvPr/>
        </p:nvPicPr>
        <p:blipFill>
          <a:blip r:embed="rId3">
            <a:alphaModFix/>
          </a:blip>
          <a:stretch>
            <a:fillRect/>
          </a:stretch>
        </p:blipFill>
        <p:spPr>
          <a:xfrm>
            <a:off x="648712" y="1310400"/>
            <a:ext cx="7172325" cy="35052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Latar Belakang</a:t>
            </a:r>
          </a:p>
        </p:txBody>
      </p:sp>
      <p:sp>
        <p:nvSpPr>
          <p:cNvPr id="89" name="Shape 89"/>
          <p:cNvSpPr txBox="1">
            <a:spLocks noGrp="1"/>
          </p:cNvSpPr>
          <p:nvPr>
            <p:ph type="body" idx="1"/>
          </p:nvPr>
        </p:nvSpPr>
        <p:spPr>
          <a:xfrm>
            <a:off x="457200" y="4080125"/>
            <a:ext cx="8316900" cy="999000"/>
          </a:xfrm>
          <a:prstGeom prst="rect">
            <a:avLst/>
          </a:prstGeom>
          <a:noFill/>
          <a:ln>
            <a:noFill/>
          </a:ln>
        </p:spPr>
        <p:txBody>
          <a:bodyPr lIns="68575" tIns="34275" rIns="68575" bIns="34275" anchor="t" anchorCtr="0">
            <a:noAutofit/>
          </a:bodyPr>
          <a:lstStyle/>
          <a:p>
            <a:pPr marR="0" lvl="0" algn="ctr" rtl="0">
              <a:lnSpc>
                <a:spcPct val="90000"/>
              </a:lnSpc>
              <a:spcBef>
                <a:spcPts val="800"/>
              </a:spcBef>
              <a:buNone/>
            </a:pPr>
            <a:r>
              <a:rPr lang="id" sz="2100" b="0" i="0" u="none" strike="noStrike" cap="none" baseline="0">
                <a:solidFill>
                  <a:schemeClr val="dk1"/>
                </a:solidFill>
              </a:rPr>
              <a:t>Konsumsi berkaitan erat dengan pertimbangan kesehatan (penyakit dan larangan konsumsi makanan).</a:t>
            </a:r>
          </a:p>
        </p:txBody>
      </p:sp>
      <p:pic>
        <p:nvPicPr>
          <p:cNvPr id="90" name="Shape 90"/>
          <p:cNvPicPr preferRelativeResize="0"/>
          <p:nvPr/>
        </p:nvPicPr>
        <p:blipFill>
          <a:blip r:embed="rId3">
            <a:alphaModFix/>
          </a:blip>
          <a:stretch>
            <a:fillRect/>
          </a:stretch>
        </p:blipFill>
        <p:spPr>
          <a:xfrm>
            <a:off x="2308199" y="1298775"/>
            <a:ext cx="3907350" cy="27813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Latar Belakang</a:t>
            </a:r>
          </a:p>
        </p:txBody>
      </p:sp>
      <p:sp>
        <p:nvSpPr>
          <p:cNvPr id="89" name="Shape 89"/>
          <p:cNvSpPr txBox="1">
            <a:spLocks noGrp="1"/>
          </p:cNvSpPr>
          <p:nvPr>
            <p:ph type="body" idx="1"/>
          </p:nvPr>
        </p:nvSpPr>
        <p:spPr>
          <a:xfrm>
            <a:off x="457200" y="4080125"/>
            <a:ext cx="8316900" cy="999000"/>
          </a:xfrm>
          <a:prstGeom prst="rect">
            <a:avLst/>
          </a:prstGeom>
          <a:noFill/>
          <a:ln>
            <a:noFill/>
          </a:ln>
        </p:spPr>
        <p:txBody>
          <a:bodyPr lIns="68575" tIns="34275" rIns="68575" bIns="34275" anchor="t" anchorCtr="0">
            <a:noAutofit/>
          </a:bodyPr>
          <a:lstStyle/>
          <a:p>
            <a:pPr marR="0" lvl="0" algn="ctr" rtl="0">
              <a:lnSpc>
                <a:spcPct val="90000"/>
              </a:lnSpc>
              <a:spcBef>
                <a:spcPts val="800"/>
              </a:spcBef>
              <a:buNone/>
            </a:pPr>
            <a:r>
              <a:rPr lang="id" sz="2100" b="0" i="0" u="none" strike="noStrike" cap="none" baseline="0" dirty="0" smtClean="0">
                <a:solidFill>
                  <a:schemeClr val="dk1"/>
                </a:solidFill>
              </a:rPr>
              <a:t>Sistem rekomendasi yang merekomendasikan</a:t>
            </a:r>
            <a:r>
              <a:rPr lang="id" sz="2100" b="0" i="0" u="none" strike="noStrike" cap="none" dirty="0" smtClean="0">
                <a:solidFill>
                  <a:schemeClr val="dk1"/>
                </a:solidFill>
              </a:rPr>
              <a:t> produk yang aman, sehat dan baik bagi pengguna</a:t>
            </a:r>
            <a:endParaRPr lang="id" sz="2100" b="0" i="0" u="none" strike="noStrike" cap="none" baseline="0" dirty="0">
              <a:solidFill>
                <a:schemeClr val="dk1"/>
              </a:solidFill>
            </a:endParaRPr>
          </a:p>
        </p:txBody>
      </p:sp>
      <p:pic>
        <p:nvPicPr>
          <p:cNvPr id="90" name="Shape 90"/>
          <p:cNvPicPr preferRelativeResize="0"/>
          <p:nvPr/>
        </p:nvPicPr>
        <p:blipFill>
          <a:blip r:embed="rId3">
            <a:alphaModFix/>
          </a:blip>
          <a:stretch>
            <a:fillRect/>
          </a:stretch>
        </p:blipFill>
        <p:spPr>
          <a:xfrm>
            <a:off x="2308199" y="1298775"/>
            <a:ext cx="3907350" cy="2781350"/>
          </a:xfrm>
          <a:prstGeom prst="rect">
            <a:avLst/>
          </a:prstGeom>
          <a:noFill/>
          <a:ln>
            <a:noFill/>
          </a:ln>
        </p:spPr>
      </p:pic>
    </p:spTree>
    <p:extLst>
      <p:ext uri="{BB962C8B-B14F-4D97-AF65-F5344CB8AC3E}">
        <p14:creationId xmlns:p14="http://schemas.microsoft.com/office/powerpoint/2010/main" val="244093833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Tujuan</a:t>
            </a:r>
          </a:p>
        </p:txBody>
      </p:sp>
      <p:sp>
        <p:nvSpPr>
          <p:cNvPr id="96" name="Shape 96"/>
          <p:cNvSpPr txBox="1">
            <a:spLocks noGrp="1"/>
          </p:cNvSpPr>
          <p:nvPr>
            <p:ph type="body" idx="1"/>
          </p:nvPr>
        </p:nvSpPr>
        <p:spPr>
          <a:xfrm>
            <a:off x="457200" y="1302375"/>
            <a:ext cx="8229600" cy="3623400"/>
          </a:xfrm>
          <a:prstGeom prst="rect">
            <a:avLst/>
          </a:prstGeom>
          <a:noFill/>
          <a:ln>
            <a:noFill/>
          </a:ln>
        </p:spPr>
        <p:txBody>
          <a:bodyPr lIns="68575" tIns="34275" rIns="68575" bIns="34275" anchor="t" anchorCtr="0">
            <a:noAutofit/>
          </a:bodyPr>
          <a:lstStyle/>
          <a:p>
            <a:pPr marL="177800" marR="0" lvl="0" indent="-171450" algn="l" rtl="0">
              <a:lnSpc>
                <a:spcPct val="90000"/>
              </a:lnSpc>
              <a:spcBef>
                <a:spcPts val="0"/>
              </a:spcBef>
              <a:buClr>
                <a:schemeClr val="dk1"/>
              </a:buClr>
              <a:buSzPct val="100000"/>
              <a:buFont typeface="Arial"/>
              <a:buChar char="•"/>
            </a:pPr>
            <a:r>
              <a:rPr lang="id" sz="2100" b="0" i="0" u="none" strike="noStrike" cap="none" baseline="0" dirty="0">
                <a:solidFill>
                  <a:schemeClr val="dk1"/>
                </a:solidFill>
              </a:rPr>
              <a:t>Merancang  mekanisme dalam  memperoleh dan  mengolah data</a:t>
            </a:r>
          </a:p>
          <a:p>
            <a:pPr marL="177800" marR="0" lvl="0" indent="-171450" algn="l" rtl="0">
              <a:lnSpc>
                <a:spcPct val="90000"/>
              </a:lnSpc>
              <a:spcBef>
                <a:spcPts val="800"/>
              </a:spcBef>
              <a:buClr>
                <a:schemeClr val="dk1"/>
              </a:buClr>
              <a:buSzPct val="100000"/>
              <a:buFont typeface="Arial"/>
              <a:buChar char="•"/>
            </a:pPr>
            <a:r>
              <a:rPr lang="id" sz="2100" b="0" i="0" u="none" strike="noStrike" cap="none" baseline="0" dirty="0">
                <a:solidFill>
                  <a:schemeClr val="dk1"/>
                </a:solidFill>
              </a:rPr>
              <a:t>Merancang  operasi  penyampaian  rekomendasi</a:t>
            </a:r>
          </a:p>
          <a:p>
            <a:pPr marL="177800" marR="0" lvl="0" indent="-171450" algn="l" rtl="0">
              <a:lnSpc>
                <a:spcPct val="90000"/>
              </a:lnSpc>
              <a:spcBef>
                <a:spcPts val="800"/>
              </a:spcBef>
              <a:buClr>
                <a:schemeClr val="dk1"/>
              </a:buClr>
              <a:buSzPct val="100000"/>
              <a:buFont typeface="Arial"/>
              <a:buChar char="•"/>
            </a:pPr>
            <a:r>
              <a:rPr lang="id" sz="2100" b="0" i="0" u="none" strike="noStrike" cap="none" baseline="0" dirty="0">
                <a:solidFill>
                  <a:schemeClr val="dk1"/>
                </a:solidFill>
              </a:rPr>
              <a:t>Melakukan evaluasi terhadap keberjalanan sistem rekomendasi</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
                                        <p:tgtEl>
                                          <p:spTgt spid="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05978"/>
            <a:ext cx="8229600" cy="8574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buClr>
                <a:schemeClr val="dk1"/>
              </a:buClr>
              <a:buSzPct val="25000"/>
              <a:buFont typeface="Calibri"/>
              <a:buNone/>
            </a:pPr>
            <a:r>
              <a:rPr lang="id" sz="3300" b="0" i="0" u="none" strike="noStrike" cap="none" baseline="0">
                <a:solidFill>
                  <a:srgbClr val="FFFFFF"/>
                </a:solidFill>
              </a:rPr>
              <a:t>Batasan Masalah</a:t>
            </a:r>
          </a:p>
        </p:txBody>
      </p:sp>
      <p:sp>
        <p:nvSpPr>
          <p:cNvPr id="102" name="Shape 102"/>
          <p:cNvSpPr txBox="1">
            <a:spLocks noGrp="1"/>
          </p:cNvSpPr>
          <p:nvPr>
            <p:ph type="body" idx="1"/>
          </p:nvPr>
        </p:nvSpPr>
        <p:spPr>
          <a:xfrm>
            <a:off x="457200" y="1200150"/>
            <a:ext cx="8229600" cy="3725699"/>
          </a:xfrm>
          <a:prstGeom prst="rect">
            <a:avLst/>
          </a:prstGeom>
          <a:noFill/>
          <a:ln>
            <a:noFill/>
          </a:ln>
        </p:spPr>
        <p:txBody>
          <a:bodyPr lIns="68575" tIns="34275" rIns="68575" bIns="34275" anchor="t" anchorCtr="0">
            <a:noAutofit/>
          </a:bodyPr>
          <a:lstStyle/>
          <a:p>
            <a:pPr marL="177800" marR="0" lvl="0" indent="-171450" algn="l" rtl="0">
              <a:spcBef>
                <a:spcPts val="0"/>
              </a:spcBef>
              <a:buClr>
                <a:schemeClr val="dk1"/>
              </a:buClr>
              <a:buSzPct val="100000"/>
              <a:buFont typeface="Arial"/>
              <a:buChar char="•"/>
            </a:pPr>
            <a:r>
              <a:rPr lang="id" sz="2100" b="0" i="0" u="none" strike="noStrike" cap="none" baseline="0" dirty="0">
                <a:solidFill>
                  <a:schemeClr val="dk1"/>
                </a:solidFill>
              </a:rPr>
              <a:t>Mencakup tahap perancanaan, desain sistem, implementasi serta evaluasi</a:t>
            </a:r>
            <a:r>
              <a:rPr lang="id" sz="2100" b="0" i="0" u="none" strike="noStrike" cap="none" baseline="0" dirty="0" smtClean="0">
                <a:solidFill>
                  <a:schemeClr val="dk1"/>
                </a:solidFill>
              </a:rPr>
              <a:t>.</a:t>
            </a:r>
          </a:p>
          <a:p>
            <a:pPr marL="177800" marR="0" lvl="0" indent="-171450" algn="l" rtl="0">
              <a:spcBef>
                <a:spcPts val="0"/>
              </a:spcBef>
              <a:buClr>
                <a:schemeClr val="dk1"/>
              </a:buClr>
              <a:buSzPct val="100000"/>
              <a:buFont typeface="Arial"/>
              <a:buChar char="•"/>
            </a:pPr>
            <a:r>
              <a:rPr lang="id" sz="2100" dirty="0" smtClean="0"/>
              <a:t>Implementasi terdiri atas :</a:t>
            </a:r>
          </a:p>
          <a:p>
            <a:pPr marL="515938" marR="0" lvl="0" indent="-342900" algn="l" rtl="0">
              <a:spcBef>
                <a:spcPts val="0"/>
              </a:spcBef>
              <a:buClr>
                <a:schemeClr val="dk1"/>
              </a:buClr>
              <a:buSzPct val="100000"/>
              <a:buFont typeface="Courier New" panose="02070309020205020404" pitchFamily="49" charset="0"/>
              <a:buChar char="o"/>
            </a:pPr>
            <a:r>
              <a:rPr lang="id" sz="1800" b="0" i="0" u="none" strike="noStrike" cap="none" baseline="0" dirty="0" smtClean="0">
                <a:solidFill>
                  <a:schemeClr val="dk1"/>
                </a:solidFill>
              </a:rPr>
              <a:t>Perhitungan kesamaan antar resep berdasarkan</a:t>
            </a:r>
            <a:r>
              <a:rPr lang="id" sz="1800" b="0" i="0" u="none" strike="noStrike" cap="none" dirty="0" smtClean="0">
                <a:solidFill>
                  <a:schemeClr val="dk1"/>
                </a:solidFill>
              </a:rPr>
              <a:t> penilaian pengguna</a:t>
            </a:r>
          </a:p>
          <a:p>
            <a:pPr marL="515938" marR="0" lvl="0" indent="-342900" algn="l" rtl="0">
              <a:spcBef>
                <a:spcPts val="0"/>
              </a:spcBef>
              <a:buClr>
                <a:schemeClr val="dk1"/>
              </a:buClr>
              <a:buSzPct val="100000"/>
              <a:buFont typeface="Courier New" panose="02070309020205020404" pitchFamily="49" charset="0"/>
              <a:buChar char="o"/>
            </a:pPr>
            <a:r>
              <a:rPr lang="id" sz="1800" baseline="0" dirty="0" smtClean="0"/>
              <a:t>Perhitungan</a:t>
            </a:r>
            <a:r>
              <a:rPr lang="id" sz="1800" dirty="0" smtClean="0"/>
              <a:t> prediksi kesukaan pengguna terhadap suatu resep</a:t>
            </a:r>
          </a:p>
          <a:p>
            <a:pPr marL="515938" marR="0" lvl="0" indent="-342900" algn="l" rtl="0">
              <a:spcBef>
                <a:spcPts val="0"/>
              </a:spcBef>
              <a:buClr>
                <a:schemeClr val="dk1"/>
              </a:buClr>
              <a:buSzPct val="100000"/>
              <a:buFont typeface="Courier New" panose="02070309020205020404" pitchFamily="49" charset="0"/>
              <a:buChar char="o"/>
            </a:pPr>
            <a:r>
              <a:rPr lang="id" sz="1800" b="0" i="0" u="none" strike="noStrike" cap="none" baseline="0" dirty="0" smtClean="0">
                <a:solidFill>
                  <a:schemeClr val="dk1"/>
                </a:solidFill>
              </a:rPr>
              <a:t>Memberi</a:t>
            </a:r>
            <a:r>
              <a:rPr lang="id" sz="1800" b="0" i="0" u="none" strike="noStrike" cap="none" dirty="0" smtClean="0">
                <a:solidFill>
                  <a:schemeClr val="dk1"/>
                </a:solidFill>
              </a:rPr>
              <a:t> rekomendasi yang aman dikonsumsi dan disukai pengguna dengan penyakit tertentu</a:t>
            </a:r>
            <a:endParaRPr lang="id" sz="2100" b="0" i="0" u="none" strike="noStrike" cap="none" baseline="0" dirty="0">
              <a:solidFill>
                <a:schemeClr val="dk1"/>
              </a:solidFill>
            </a:endParaRPr>
          </a:p>
          <a:p>
            <a:pPr marL="177800" marR="0" lvl="0" indent="-171450" algn="l" rtl="0">
              <a:spcBef>
                <a:spcPts val="800"/>
              </a:spcBef>
              <a:buClr>
                <a:schemeClr val="dk1"/>
              </a:buClr>
              <a:buSzPct val="100000"/>
              <a:buFont typeface="Arial"/>
              <a:buChar char="•"/>
            </a:pPr>
            <a:r>
              <a:rPr lang="id" sz="2100" b="0" i="0" u="none" strike="noStrike" cap="none" baseline="0" dirty="0">
                <a:solidFill>
                  <a:schemeClr val="dk1"/>
                </a:solidFill>
              </a:rPr>
              <a:t>Evaluasi </a:t>
            </a:r>
            <a:r>
              <a:rPr lang="id" sz="2100" b="0" i="0" u="none" strike="noStrike" cap="none" baseline="0" dirty="0" smtClean="0">
                <a:solidFill>
                  <a:schemeClr val="dk1"/>
                </a:solidFill>
              </a:rPr>
              <a:t>memastikan </a:t>
            </a:r>
            <a:r>
              <a:rPr lang="id" sz="2100" b="0" i="0" u="none" strike="noStrike" cap="none" baseline="0" dirty="0">
                <a:solidFill>
                  <a:schemeClr val="dk1"/>
                </a:solidFill>
              </a:rPr>
              <a:t>ketepatan sistem rekomendasi dalam memberikan saran produk yang aman atau baik dikonsumsi.</a:t>
            </a:r>
          </a:p>
          <a:p>
            <a:pPr marL="177800" marR="0" lvl="0" indent="-171450" algn="l" rtl="0">
              <a:spcBef>
                <a:spcPts val="800"/>
              </a:spcBef>
              <a:buClr>
                <a:schemeClr val="dk1"/>
              </a:buClr>
              <a:buSzPct val="100000"/>
              <a:buFont typeface="Arial"/>
              <a:buChar char="•"/>
            </a:pPr>
            <a:r>
              <a:rPr lang="id" sz="2100" b="0" i="0" u="none" strike="noStrike" cap="none" baseline="0" dirty="0">
                <a:solidFill>
                  <a:schemeClr val="dk1"/>
                </a:solidFill>
              </a:rPr>
              <a:t>Penyakit yang dipertimbangkan dibatasi pada penyakit jantung, diabetes dan hipertensi.</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fade">
                                      <p:cBhvr>
                                        <p:cTn id="7" dur="1"/>
                                        <p:tgtEl>
                                          <p:spTgt spid="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xEl>
                                              <p:pRg st="1" end="1"/>
                                            </p:txEl>
                                          </p:spTgt>
                                        </p:tgtEl>
                                        <p:attrNameLst>
                                          <p:attrName>style.visibility</p:attrName>
                                        </p:attrNameLst>
                                      </p:cBhvr>
                                      <p:to>
                                        <p:strVal val="visible"/>
                                      </p:to>
                                    </p:set>
                                    <p:animEffect transition="in" filter="fade">
                                      <p:cBhvr>
                                        <p:cTn id="12" dur="1"/>
                                        <p:tgtEl>
                                          <p:spTgt spid="1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xEl>
                                              <p:pRg st="2" end="2"/>
                                            </p:txEl>
                                          </p:spTgt>
                                        </p:tgtEl>
                                        <p:attrNameLst>
                                          <p:attrName>style.visibility</p:attrName>
                                        </p:attrNameLst>
                                      </p:cBhvr>
                                      <p:to>
                                        <p:strVal val="visible"/>
                                      </p:to>
                                    </p:set>
                                    <p:animEffect transition="in" filter="fade">
                                      <p:cBhvr>
                                        <p:cTn id="17" dur="1"/>
                                        <p:tgtEl>
                                          <p:spTgt spid="1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
                                            <p:txEl>
                                              <p:pRg st="3" end="3"/>
                                            </p:txEl>
                                          </p:spTgt>
                                        </p:tgtEl>
                                        <p:attrNameLst>
                                          <p:attrName>style.visibility</p:attrName>
                                        </p:attrNameLst>
                                      </p:cBhvr>
                                      <p:to>
                                        <p:strVal val="visible"/>
                                      </p:to>
                                    </p:set>
                                    <p:animEffect transition="in" filter="fade">
                                      <p:cBhvr>
                                        <p:cTn id="22" dur="1"/>
                                        <p:tgtEl>
                                          <p:spTgt spid="1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
                                            <p:txEl>
                                              <p:pRg st="4" end="4"/>
                                            </p:txEl>
                                          </p:spTgt>
                                        </p:tgtEl>
                                        <p:attrNameLst>
                                          <p:attrName>style.visibility</p:attrName>
                                        </p:attrNameLst>
                                      </p:cBhvr>
                                      <p:to>
                                        <p:strVal val="visible"/>
                                      </p:to>
                                    </p:set>
                                    <p:animEffect transition="in" filter="fade">
                                      <p:cBhvr>
                                        <p:cTn id="27" dur="1"/>
                                        <p:tgtEl>
                                          <p:spTgt spid="1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
                                            <p:txEl>
                                              <p:pRg st="5" end="5"/>
                                            </p:txEl>
                                          </p:spTgt>
                                        </p:tgtEl>
                                        <p:attrNameLst>
                                          <p:attrName>style.visibility</p:attrName>
                                        </p:attrNameLst>
                                      </p:cBhvr>
                                      <p:to>
                                        <p:strVal val="visible"/>
                                      </p:to>
                                    </p:set>
                                    <p:animEffect transition="in" filter="fade">
                                      <p:cBhvr>
                                        <p:cTn id="32" dur="1"/>
                                        <p:tgtEl>
                                          <p:spTgt spid="1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
                                            <p:txEl>
                                              <p:pRg st="6" end="6"/>
                                            </p:txEl>
                                          </p:spTgt>
                                        </p:tgtEl>
                                        <p:attrNameLst>
                                          <p:attrName>style.visibility</p:attrName>
                                        </p:attrNameLst>
                                      </p:cBhvr>
                                      <p:to>
                                        <p:strVal val="visible"/>
                                      </p:to>
                                    </p:set>
                                    <p:animEffect transition="in" filter="fade">
                                      <p:cBhvr>
                                        <p:cTn id="37" dur="1"/>
                                        <p:tgtEl>
                                          <p:spTgt spid="1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1533</Words>
  <Application>Microsoft Office PowerPoint</Application>
  <PresentationFormat>On-screen Show (16:9)</PresentationFormat>
  <Paragraphs>209</Paragraphs>
  <Slides>54</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Browallia New</vt:lpstr>
      <vt:lpstr>Calibri</vt:lpstr>
      <vt:lpstr>Cambria Math</vt:lpstr>
      <vt:lpstr>Courier New</vt:lpstr>
      <vt:lpstr>Times New Roman</vt:lpstr>
      <vt:lpstr>biz</vt:lpstr>
      <vt:lpstr>Pembuatan Sistem Rekomendasi E-Commerce Penjualan Produk Makanan dan Minuman Dengan Mempertimbangkan Kondisi Kesehatan dan Larangan Konsumsi Makanan</vt:lpstr>
      <vt:lpstr>PowerPoint Presentation</vt:lpstr>
      <vt:lpstr>Latar Belakang</vt:lpstr>
      <vt:lpstr>Latar Belakang</vt:lpstr>
      <vt:lpstr>Latar Belakang</vt:lpstr>
      <vt:lpstr>Latar Belakang</vt:lpstr>
      <vt:lpstr>Latar Belakang</vt:lpstr>
      <vt:lpstr>Tujuan</vt:lpstr>
      <vt:lpstr>Batasan Masalah</vt:lpstr>
      <vt:lpstr>Algoritma Item-based Collaborative Filtering</vt:lpstr>
      <vt:lpstr>Algoritma Item-based Collaborative Filtering</vt:lpstr>
      <vt:lpstr>PowerPoint Presentation</vt:lpstr>
      <vt:lpstr>Metodologi</vt:lpstr>
      <vt:lpstr>Metodologi</vt:lpstr>
      <vt:lpstr>PowerPoint Presentation</vt:lpstr>
      <vt:lpstr>Deskripsi Sistem E-Commerce</vt:lpstr>
      <vt:lpstr>Analisis Kondisi Konsumen E-Commerce</vt:lpstr>
      <vt:lpstr>Kebutuhan Fungsional</vt:lpstr>
      <vt:lpstr>PowerPoint Presentation</vt:lpstr>
      <vt:lpstr>Rancangan Basis Data - Sebelum</vt:lpstr>
      <vt:lpstr>Rancangan Basis Data - Setelah</vt:lpstr>
      <vt:lpstr>PowerPoint Presentation</vt:lpstr>
      <vt:lpstr>Implementasi Sistem Rekomendasi</vt:lpstr>
      <vt:lpstr>Tahapan Implementasi</vt:lpstr>
      <vt:lpstr>Tahapan Implementasi</vt:lpstr>
      <vt:lpstr>Tahapan Implementasi</vt:lpstr>
      <vt:lpstr>Tahapan Implementasi</vt:lpstr>
      <vt:lpstr>PowerPoint Presentation</vt:lpstr>
      <vt:lpstr>PowerPoint Presentation</vt:lpstr>
      <vt:lpstr>Pengujian</vt:lpstr>
      <vt:lpstr>Pengujian</vt:lpstr>
      <vt:lpstr>Akurasi Prediksi terhadap Penilaian Pengguna</vt:lpstr>
      <vt:lpstr>Akurasi Prediksi terhadap Penilaian Pengguna</vt:lpstr>
      <vt:lpstr>Akurasi Prediksi terhadap Penilaian Pengguna</vt:lpstr>
      <vt:lpstr>Akurasi Prediksi terhadap Penilaian Pengguna</vt:lpstr>
      <vt:lpstr>Kesesuaian Rekomendasi Terhadap Selera Pengguna</vt:lpstr>
      <vt:lpstr>Kesesuaian Rekomendasi Terhadap Selera Pengguna</vt:lpstr>
      <vt:lpstr>PowerPoint Presentation</vt:lpstr>
      <vt:lpstr>Kesimpulan</vt:lpstr>
      <vt:lpstr>Saran</vt:lpstr>
      <vt:lpstr>Daftar Pustaka</vt:lpstr>
      <vt:lpstr>Daftar Pustaka</vt:lpstr>
      <vt:lpstr>Terima Kasih</vt:lpstr>
      <vt:lpstr>Algoritma Sistem Rekomendasi</vt:lpstr>
      <vt:lpstr>User-based CF</vt:lpstr>
      <vt:lpstr>Survei</vt:lpstr>
      <vt:lpstr>Survei</vt:lpstr>
      <vt:lpstr>Survei</vt:lpstr>
      <vt:lpstr>Survei</vt:lpstr>
      <vt:lpstr>Proses Bisnis</vt:lpstr>
      <vt:lpstr>Rincian Algoritma</vt:lpstr>
      <vt:lpstr>Rincian Algoritma</vt:lpstr>
      <vt:lpstr>Rincian Algoritma</vt:lpstr>
      <vt:lpstr>Mean Absolute Error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Sistem Rekomendasi E-Commerce Penjualan Produk Makanan dan Minuman Dengan Mempertimbangkan Kondisi Kesehatan dan Larangan Konsumsi Makanan</dc:title>
  <dc:creator>nicolas</dc:creator>
  <cp:lastModifiedBy>Windows User</cp:lastModifiedBy>
  <cp:revision>11</cp:revision>
  <dcterms:modified xsi:type="dcterms:W3CDTF">2015-08-12T23:37:30Z</dcterms:modified>
</cp:coreProperties>
</file>