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3" r:id="rId6"/>
    <p:sldId id="273" r:id="rId7"/>
    <p:sldId id="260" r:id="rId8"/>
    <p:sldId id="270" r:id="rId9"/>
    <p:sldId id="272" r:id="rId10"/>
    <p:sldId id="275" r:id="rId11"/>
    <p:sldId id="288" r:id="rId12"/>
    <p:sldId id="289" r:id="rId13"/>
    <p:sldId id="291" r:id="rId14"/>
    <p:sldId id="292" r:id="rId15"/>
    <p:sldId id="294" r:id="rId16"/>
    <p:sldId id="293" r:id="rId17"/>
    <p:sldId id="295" r:id="rId18"/>
    <p:sldId id="296" r:id="rId19"/>
    <p:sldId id="297" r:id="rId20"/>
    <p:sldId id="299" r:id="rId21"/>
    <p:sldId id="301" r:id="rId22"/>
    <p:sldId id="308" r:id="rId23"/>
    <p:sldId id="302" r:id="rId24"/>
    <p:sldId id="309" r:id="rId25"/>
    <p:sldId id="310" r:id="rId26"/>
    <p:sldId id="311" r:id="rId27"/>
    <p:sldId id="312" r:id="rId28"/>
    <p:sldId id="313" r:id="rId29"/>
    <p:sldId id="284" r:id="rId30"/>
    <p:sldId id="286" r:id="rId31"/>
    <p:sldId id="271" r:id="rId32"/>
    <p:sldId id="277" r:id="rId33"/>
    <p:sldId id="279" r:id="rId34"/>
    <p:sldId id="280" r:id="rId35"/>
    <p:sldId id="281" r:id="rId36"/>
    <p:sldId id="282" r:id="rId37"/>
    <p:sldId id="283" r:id="rId3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13/08/2015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17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13/08/2015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489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13/08/2015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910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13/08/2015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238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13/08/2015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22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13/08/2015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243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13/08/2015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528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13/08/2015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92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13/08/2015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306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2DE5DD-71EB-4BD0-B096-7F7C943ABD72}" type="datetimeFigureOut">
              <a:rPr lang="id-ID" smtClean="0"/>
              <a:t>13/08/2015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641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13/08/2015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495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2DE5DD-71EB-4BD0-B096-7F7C943ABD72}" type="datetimeFigureOut">
              <a:rPr lang="id-ID" smtClean="0"/>
              <a:t>13/08/2015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64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446" y="1916189"/>
            <a:ext cx="9144000" cy="193665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mbuatan</a:t>
            </a: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Sistem Rekomendasi E-Commerce Penjualan Produk Makanan dan Minuman Dengan Mempertimbangkan Kondisi Kesehatan dan Larangan Konsumsi Makanan</a:t>
            </a:r>
            <a:endParaRPr lang="id-ID" sz="32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3682" y="4424641"/>
            <a:ext cx="9144000" cy="943068"/>
          </a:xfrm>
        </p:spPr>
        <p:txBody>
          <a:bodyPr>
            <a:normAutofit/>
          </a:bodyPr>
          <a:lstStyle/>
          <a:p>
            <a:pPr algn="ctr"/>
            <a:r>
              <a:rPr lang="id-ID" dirty="0" smtClean="0">
                <a:solidFill>
                  <a:schemeClr val="tx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Nicolas Novian Ruslim</a:t>
            </a:r>
          </a:p>
          <a:p>
            <a:pPr algn="ctr"/>
            <a:r>
              <a:rPr lang="id-ID" dirty="0" smtClean="0">
                <a:solidFill>
                  <a:schemeClr val="tx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18211031</a:t>
            </a:r>
            <a:endParaRPr lang="id-ID" dirty="0">
              <a:solidFill>
                <a:schemeClr val="tx1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78193" y="574952"/>
            <a:ext cx="45704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SIDANG</a:t>
            </a:r>
            <a:r>
              <a:rPr lang="id-ID" sz="4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TUGAS AKHIR 1</a:t>
            </a:r>
            <a:endParaRPr lang="id-ID" sz="4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3682" y="5215024"/>
            <a:ext cx="2361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Pembimbing :</a:t>
            </a:r>
          </a:p>
          <a:p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Dr. Arry Akhmad Arman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65617" y="5154675"/>
            <a:ext cx="33041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Penguji :</a:t>
            </a:r>
          </a:p>
          <a:p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Dr. Ir. </a:t>
            </a:r>
            <a:r>
              <a:rPr lang="en-US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Albarda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 M.T.</a:t>
            </a:r>
          </a:p>
          <a:p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Dr. Ir. </a:t>
            </a:r>
            <a:r>
              <a:rPr lang="en-US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Budiman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Dabarsyah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 MSEE</a:t>
            </a:r>
          </a:p>
          <a:p>
            <a:endParaRPr lang="id-ID" sz="24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0161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Kebutuhan Fungsional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Mampu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memberikan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informasi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makanan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baik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dikonsumsi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untuk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pengobatan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penyakit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tertentu</a:t>
            </a:r>
            <a:endParaRPr lang="id-ID" sz="2800" dirty="0" smtClean="0">
              <a:effectLst/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Mampu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menghilangkan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makanan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tidak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aman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untuk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dikonsumsi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oleh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berdasarkan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komposisi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makanan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dari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tersebut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  <a:endParaRPr lang="id-ID" sz="2800" dirty="0" smtClean="0">
              <a:effectLst/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Mampu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memunculkan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makanan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tidak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aman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dikonsumsi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atas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pilihan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dilakukan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oleh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pelangga</a:t>
            </a:r>
            <a:r>
              <a:rPr lang="id-ID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n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Mampu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memberikan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makanan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aman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dikonsumsi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dinilai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serupa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dengan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disukai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oleh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pelanggan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tersebut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  <a:endParaRPr lang="id-ID" sz="2800" dirty="0" smtClean="0">
              <a:effectLst/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179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Rancangan</a:t>
            </a:r>
            <a:r>
              <a:rPr lang="en-US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Basis Data - </a:t>
            </a:r>
            <a:r>
              <a:rPr lang="en-US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Sebelum</a:t>
            </a:r>
            <a:endParaRPr lang="en-US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177" y="1939413"/>
            <a:ext cx="6260605" cy="4014224"/>
          </a:xfrm>
        </p:spPr>
      </p:pic>
    </p:spTree>
    <p:extLst>
      <p:ext uri="{BB962C8B-B14F-4D97-AF65-F5344CB8AC3E}">
        <p14:creationId xmlns:p14="http://schemas.microsoft.com/office/powerpoint/2010/main" val="61592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Rancangan</a:t>
            </a:r>
            <a:r>
              <a:rPr lang="en-US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Basis Data - </a:t>
            </a:r>
            <a:r>
              <a:rPr lang="en-US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Setelah</a:t>
            </a:r>
            <a:endParaRPr lang="en-US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413" y="2024063"/>
            <a:ext cx="6610134" cy="4022725"/>
          </a:xfrm>
        </p:spPr>
      </p:pic>
    </p:spTree>
    <p:extLst>
      <p:ext uri="{BB962C8B-B14F-4D97-AF65-F5344CB8AC3E}">
        <p14:creationId xmlns:p14="http://schemas.microsoft.com/office/powerpoint/2010/main" val="416873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Implementasi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Sistem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23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memberi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penilaian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terhadap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43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makanan</a:t>
            </a:r>
            <a:endParaRPr lang="en-GB" sz="2800" dirty="0" smtClean="0">
              <a:effectLst/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Penilaian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19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terhadap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43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dijadikan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set data </a:t>
            </a:r>
            <a:r>
              <a:rPr lang="en-GB" sz="2800" i="1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training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Penilaian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4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terhadap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sebagian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(8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, 10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, 20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)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dijadikan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set data </a:t>
            </a:r>
            <a:r>
              <a:rPr lang="en-GB" sz="2800" i="1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413784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Tahapan</a:t>
            </a:r>
            <a:r>
              <a:rPr lang="en-US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Implementasi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3396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Men-generate </a:t>
            </a:r>
            <a:r>
              <a:rPr lang="en-GB" sz="2800" i="1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similarity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antara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2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dengan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menggunakan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persamaan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i="1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cosine-based similarity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endParaRPr lang="en-GB" sz="2800" i="1" dirty="0" smtClean="0"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66097" y="2997427"/>
                <a:ext cx="4940263" cy="1017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097" y="2997427"/>
                <a:ext cx="4940263" cy="10178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59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Tahapan</a:t>
            </a:r>
            <a:r>
              <a:rPr lang="en-US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Implementasi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3396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Men-generate </a:t>
            </a:r>
            <a:r>
              <a:rPr lang="en-GB" sz="2800" i="1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similarity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antara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2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dengan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menggunakan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persamaan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i="1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cosine-based similarity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endParaRPr lang="en-GB" sz="2800" i="1" dirty="0" smtClean="0"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667" y="2679700"/>
            <a:ext cx="6688530" cy="300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6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Tahapan</a:t>
            </a:r>
            <a:r>
              <a:rPr lang="en-US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Implementasi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3396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Menghitung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prediksi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terhadap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suatu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belum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oleh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dengan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menggunakan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persamaan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i="1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weighted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726096" y="3003974"/>
                <a:ext cx="6168676" cy="15216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𝑎𝑙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𝑠𝑖𝑚𝑖𝑙𝑎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𝑖𝑡𝑒𝑚𝑠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2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sz="32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𝑎𝑙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𝑠𝑖𝑚𝑖𝑙𝑎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𝑖𝑡𝑒𝑚𝑠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20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096" y="3003974"/>
                <a:ext cx="6168676" cy="152163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97280" y="5054600"/>
                <a:ext cx="10489795" cy="670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2913" indent="-1712913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nilai</a:t>
                </a:r>
                <a:r>
                  <a:rPr lang="en-US" dirty="0" smtClean="0"/>
                  <a:t> </a:t>
                </a:r>
                <a:r>
                  <a:rPr lang="en-US" i="1" dirty="0"/>
                  <a:t>similarity</a:t>
                </a:r>
                <a:r>
                  <a:rPr lang="en-US" dirty="0"/>
                  <a:t> </a:t>
                </a:r>
                <a:r>
                  <a:rPr lang="en-US" dirty="0" err="1"/>
                  <a:t>antara</a:t>
                </a:r>
                <a:r>
                  <a:rPr lang="en-US" dirty="0"/>
                  <a:t> </a:t>
                </a:r>
                <a:r>
                  <a:rPr lang="en-US" dirty="0" err="1"/>
                  <a:t>resep</a:t>
                </a:r>
                <a:r>
                  <a:rPr lang="en-US" dirty="0"/>
                  <a:t> yang </a:t>
                </a:r>
                <a:r>
                  <a:rPr lang="en-US" dirty="0" err="1"/>
                  <a:t>diprediksi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resep</a:t>
                </a:r>
                <a:r>
                  <a:rPr lang="en-US" dirty="0"/>
                  <a:t> </a:t>
                </a:r>
                <a:r>
                  <a:rPr lang="en-US" dirty="0" err="1"/>
                  <a:t>serupa</a:t>
                </a:r>
                <a:r>
                  <a:rPr lang="en-US" dirty="0"/>
                  <a:t> yang </a:t>
                </a:r>
                <a:r>
                  <a:rPr lang="en-US" dirty="0" err="1"/>
                  <a:t>dinilai</a:t>
                </a:r>
                <a:r>
                  <a:rPr lang="en-US" dirty="0"/>
                  <a:t> </a:t>
                </a:r>
                <a:r>
                  <a:rPr lang="en-US" dirty="0" err="1"/>
                  <a:t>oleh</a:t>
                </a:r>
                <a:r>
                  <a:rPr lang="en-US" dirty="0"/>
                  <a:t> </a:t>
                </a:r>
                <a:r>
                  <a:rPr lang="en-US" dirty="0" err="1"/>
                  <a:t>pengguna</a:t>
                </a:r>
                <a:r>
                  <a:rPr lang="en-US" dirty="0"/>
                  <a:t> </a:t>
                </a:r>
                <a:r>
                  <a:rPr lang="en-US" dirty="0" err="1" smtClean="0"/>
                  <a:t>tersebut</a:t>
                </a:r>
                <a:endParaRPr lang="en-US" dirty="0" smtClean="0"/>
              </a:p>
              <a:p>
                <a:pPr marL="1712913" indent="-1712913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: </a:t>
                </a:r>
                <a:r>
                  <a:rPr lang="en-US" dirty="0" err="1"/>
                  <a:t>penilaian</a:t>
                </a:r>
                <a:r>
                  <a:rPr lang="en-US" dirty="0"/>
                  <a:t> yang </a:t>
                </a:r>
                <a:r>
                  <a:rPr lang="en-US" dirty="0" err="1"/>
                  <a:t>diberikan</a:t>
                </a:r>
                <a:r>
                  <a:rPr lang="en-US" dirty="0"/>
                  <a:t> </a:t>
                </a:r>
                <a:r>
                  <a:rPr lang="en-US" dirty="0" err="1"/>
                  <a:t>pengguna</a:t>
                </a:r>
                <a:r>
                  <a:rPr lang="en-US" dirty="0"/>
                  <a:t> </a:t>
                </a:r>
                <a:r>
                  <a:rPr lang="en-US" dirty="0" err="1"/>
                  <a:t>terhadap</a:t>
                </a:r>
                <a:r>
                  <a:rPr lang="en-US" dirty="0"/>
                  <a:t> </a:t>
                </a:r>
                <a:r>
                  <a:rPr lang="en-US" dirty="0" err="1"/>
                  <a:t>resep</a:t>
                </a:r>
                <a:r>
                  <a:rPr lang="en-US" dirty="0"/>
                  <a:t> yang </a:t>
                </a:r>
                <a:r>
                  <a:rPr lang="en-US" dirty="0" err="1"/>
                  <a:t>serupa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resep</a:t>
                </a:r>
                <a:r>
                  <a:rPr lang="en-US" dirty="0"/>
                  <a:t> yang </a:t>
                </a:r>
                <a:r>
                  <a:rPr lang="en-US" dirty="0" err="1"/>
                  <a:t>diprediksi</a:t>
                </a:r>
                <a:endParaRPr lang="id-ID" dirty="0">
                  <a:latin typeface="Browallia New" panose="020B0604020202020204" pitchFamily="34" charset="-34"/>
                  <a:ea typeface="Times New Roman" panose="02020603050405020304" pitchFamily="18" charset="0"/>
                  <a:cs typeface="Browallia New" panose="020B0604020202020204" pitchFamily="34" charset="-34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054600"/>
                <a:ext cx="10489795" cy="670696"/>
              </a:xfrm>
              <a:prstGeom prst="rect">
                <a:avLst/>
              </a:prstGeom>
              <a:blipFill rotWithShape="0">
                <a:blip r:embed="rId3"/>
                <a:stretch>
                  <a:fillRect t="-3636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70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Tahapan</a:t>
            </a:r>
            <a:r>
              <a:rPr lang="en-US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Implementasi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3396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Penentuan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rekomendasi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berdasarkan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prediksi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telah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dihasilkan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.</a:t>
            </a:r>
          </a:p>
          <a:p>
            <a:pPr marL="989838" lvl="2" indent="-514350">
              <a:buFont typeface="+mj-lt"/>
              <a:buAutoNum type="alphaLcPeriod"/>
            </a:pP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mungkin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Anda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suka</a:t>
            </a:r>
            <a:endParaRPr lang="en-GB" sz="2800" dirty="0" smtClean="0"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989838" lvl="2" indent="-514350">
              <a:buFont typeface="+mj-lt"/>
              <a:buAutoNum type="alphaLcPeriod"/>
            </a:pP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baik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untuk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kesehatan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Anda</a:t>
            </a:r>
            <a:endParaRPr lang="en-GB" sz="2800" dirty="0" smtClean="0"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3693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1" t="-1058" r="651" b="37777"/>
          <a:stretch/>
        </p:blipFill>
        <p:spPr>
          <a:xfrm>
            <a:off x="1368856" y="116113"/>
            <a:ext cx="9204990" cy="596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395" y="608337"/>
            <a:ext cx="10058400" cy="1150311"/>
          </a:xfrm>
        </p:spPr>
        <p:txBody>
          <a:bodyPr/>
          <a:lstStyle/>
          <a:p>
            <a:r>
              <a:rPr lang="en-US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Pengujian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3395" y="1758648"/>
            <a:ext cx="10058400" cy="8339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Memberikan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8 </a:t>
            </a: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perlakuan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terhadap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sistem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rekomendasi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Penggguna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sehat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, 5 </a:t>
            </a: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2400" dirty="0" smtClean="0"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sehat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, 10 </a:t>
            </a: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2400" dirty="0" smtClean="0"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sehat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, 15 </a:t>
            </a: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2400" dirty="0" smtClean="0"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sehat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, 19 </a:t>
            </a: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2400" dirty="0" smtClean="0"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menderita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penyakit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tertentu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, 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5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2400" dirty="0"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menderita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penyakit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tertentu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, 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10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2400" dirty="0"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menderita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penyakit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tertentu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, 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15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2400" dirty="0"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menderita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penyakit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tertentu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, 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19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2400" dirty="0"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5099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Latar Belakang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E-commerce mempermudah dan mempercepat proses membeli dan membandingkan produk yang hendak dibeli.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E-commerce yang menjual produk kebutuhan harian berkembang di beberapa negara (India, Turki, Australia, USA, UK dan Indonesia).</a:t>
            </a:r>
            <a:endParaRPr lang="en-US" sz="28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Konsumsi berkaitan erat dengan pertimbangan kesehatan (penyakit dan larangan konsumsi makanan</a:t>
            </a: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).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Sistem rekomendasi yang efektif mampu meningkatkan penjualan produk yang ditawarkan di sebuah e-commece (Amazon mengalami peningkatan 29% penjualan)</a:t>
            </a:r>
            <a:r>
              <a:rPr lang="id-ID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[14]</a:t>
            </a: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  <a:endParaRPr lang="en-US" sz="28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Sistem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seharusnya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dapat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memberikan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manfaat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lain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selain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meningkatkan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penjualan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menentukan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selera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terhadap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produk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.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Misalnya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menjaga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kesehatan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atau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memberikan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pengetahuan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  <a:endParaRPr lang="en-US" sz="28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6831" y="6432923"/>
            <a:ext cx="9426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/>
                </a:solidFill>
              </a:rPr>
              <a:t>[</a:t>
            </a:r>
            <a:r>
              <a:rPr lang="id-ID" sz="1400" dirty="0">
                <a:solidFill>
                  <a:schemeClr val="bg1"/>
                </a:solidFill>
              </a:rPr>
              <a:t>14</a:t>
            </a:r>
            <a:r>
              <a:rPr lang="en-GB" sz="1400" dirty="0">
                <a:solidFill>
                  <a:schemeClr val="bg1"/>
                </a:solidFill>
              </a:rPr>
              <a:t>] </a:t>
            </a:r>
            <a:r>
              <a:rPr lang="id-ID" sz="1400" dirty="0">
                <a:solidFill>
                  <a:schemeClr val="bg1"/>
                </a:solidFill>
              </a:rPr>
              <a:t>Mangalindan</a:t>
            </a:r>
            <a:r>
              <a:rPr lang="en-GB" sz="1400" dirty="0">
                <a:solidFill>
                  <a:schemeClr val="bg1"/>
                </a:solidFill>
              </a:rPr>
              <a:t>, </a:t>
            </a:r>
            <a:r>
              <a:rPr lang="id-ID" sz="1400" dirty="0">
                <a:solidFill>
                  <a:schemeClr val="bg1"/>
                </a:solidFill>
              </a:rPr>
              <a:t>JP</a:t>
            </a:r>
            <a:r>
              <a:rPr lang="en-GB" sz="1400" dirty="0">
                <a:solidFill>
                  <a:schemeClr val="bg1"/>
                </a:solidFill>
              </a:rPr>
              <a:t>. “</a:t>
            </a:r>
            <a:r>
              <a:rPr lang="id-ID" sz="1400" i="1" dirty="0">
                <a:solidFill>
                  <a:schemeClr val="bg1"/>
                </a:solidFill>
              </a:rPr>
              <a:t>Amazon’s Recommendation Secret</a:t>
            </a:r>
            <a:r>
              <a:rPr lang="id-ID" sz="1400" i="1" dirty="0" smtClean="0">
                <a:solidFill>
                  <a:schemeClr val="bg1"/>
                </a:solidFill>
              </a:rPr>
              <a:t>”.</a:t>
            </a:r>
            <a:r>
              <a:rPr lang="en-GB" sz="1400" dirty="0">
                <a:solidFill>
                  <a:schemeClr val="bg1"/>
                </a:solidFill>
              </a:rPr>
              <a:t> http://fortune.com/2012/07/30/amazons-recommendation-secret/</a:t>
            </a:r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7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17230"/>
            <a:ext cx="10058400" cy="889054"/>
          </a:xfrm>
        </p:spPr>
        <p:txBody>
          <a:bodyPr/>
          <a:lstStyle/>
          <a:p>
            <a:r>
              <a:rPr lang="en-US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Pengujian</a:t>
            </a:r>
            <a:r>
              <a:rPr lang="en-US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Fungsional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520424"/>
              </p:ext>
            </p:extLst>
          </p:nvPr>
        </p:nvGraphicFramePr>
        <p:xfrm>
          <a:off x="232229" y="1307537"/>
          <a:ext cx="11582400" cy="4807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9302"/>
                <a:gridCol w="7739269"/>
                <a:gridCol w="2873829"/>
              </a:tblGrid>
              <a:tr h="3933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ID</a:t>
                      </a:r>
                      <a:endParaRPr lang="en-US" sz="160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30475" marR="304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Deskripsi</a:t>
                      </a:r>
                      <a:endParaRPr lang="en-US" sz="160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30475" marR="304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 err="1" smtClean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Runutan</a:t>
                      </a:r>
                      <a:endParaRPr lang="en-US" sz="160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30475" marR="30475" marT="0" marB="0"/>
                </a:tc>
              </a:tr>
              <a:tr h="995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SRS-F-001</a:t>
                      </a:r>
                      <a:endParaRPr lang="en-US" sz="160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30475" marR="304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Mampu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memberikan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informasi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resep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makanan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yang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baik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dikonsumsi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untuk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pengobatan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penyakit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tertentu</a:t>
                      </a:r>
                      <a:endParaRPr lang="en-US" sz="200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30475" marR="30475" marT="0" marB="0"/>
                </a:tc>
                <a:tc>
                  <a:txBody>
                    <a:bodyPr/>
                    <a:lstStyle/>
                    <a:p>
                      <a:pPr marL="177800" lvl="2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GB" sz="2400" dirty="0" err="1" smtClean="0">
                          <a:latin typeface="Browallia New" panose="020B0604020202020204" pitchFamily="34" charset="-34"/>
                          <a:ea typeface="Times New Roman" panose="02020603050405020304" pitchFamily="18" charset="0"/>
                          <a:cs typeface="Browallia New" panose="020B0604020202020204" pitchFamily="34" charset="-34"/>
                        </a:rPr>
                        <a:t>Rekomendasi</a:t>
                      </a:r>
                      <a:r>
                        <a:rPr lang="en-GB" sz="2400" dirty="0" smtClean="0">
                          <a:latin typeface="Browallia New" panose="020B0604020202020204" pitchFamily="34" charset="-34"/>
                          <a:ea typeface="Times New Roman" panose="02020603050405020304" pitchFamily="18" charset="0"/>
                          <a:cs typeface="Browallia New" panose="020B0604020202020204" pitchFamily="34" charset="-34"/>
                        </a:rPr>
                        <a:t> “</a:t>
                      </a:r>
                      <a:r>
                        <a:rPr lang="en-GB" sz="2400" dirty="0" err="1" smtClean="0">
                          <a:latin typeface="Browallia New" panose="020B0604020202020204" pitchFamily="34" charset="-34"/>
                          <a:ea typeface="Times New Roman" panose="02020603050405020304" pitchFamily="18" charset="0"/>
                          <a:cs typeface="Browallia New" panose="020B0604020202020204" pitchFamily="34" charset="-34"/>
                        </a:rPr>
                        <a:t>Resep</a:t>
                      </a:r>
                      <a:r>
                        <a:rPr lang="en-GB" sz="2400" dirty="0" smtClean="0">
                          <a:latin typeface="Browallia New" panose="020B0604020202020204" pitchFamily="34" charset="-34"/>
                          <a:ea typeface="Times New Roman" panose="02020603050405020304" pitchFamily="18" charset="0"/>
                          <a:cs typeface="Browallia New" panose="020B0604020202020204" pitchFamily="34" charset="-34"/>
                        </a:rPr>
                        <a:t> yang </a:t>
                      </a:r>
                      <a:r>
                        <a:rPr lang="en-GB" sz="2400" dirty="0" err="1" smtClean="0">
                          <a:latin typeface="Browallia New" panose="020B0604020202020204" pitchFamily="34" charset="-34"/>
                          <a:ea typeface="Times New Roman" panose="02020603050405020304" pitchFamily="18" charset="0"/>
                          <a:cs typeface="Browallia New" panose="020B0604020202020204" pitchFamily="34" charset="-34"/>
                        </a:rPr>
                        <a:t>baik</a:t>
                      </a:r>
                      <a:r>
                        <a:rPr lang="en-GB" sz="2400" dirty="0" smtClean="0">
                          <a:latin typeface="Browallia New" panose="020B0604020202020204" pitchFamily="34" charset="-34"/>
                          <a:ea typeface="Times New Roman" panose="02020603050405020304" pitchFamily="18" charset="0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 smtClean="0">
                          <a:latin typeface="Browallia New" panose="020B0604020202020204" pitchFamily="34" charset="-34"/>
                          <a:ea typeface="Times New Roman" panose="02020603050405020304" pitchFamily="18" charset="0"/>
                          <a:cs typeface="Browallia New" panose="020B0604020202020204" pitchFamily="34" charset="-34"/>
                        </a:rPr>
                        <a:t>untuk</a:t>
                      </a:r>
                      <a:r>
                        <a:rPr lang="en-GB" sz="2400" dirty="0" smtClean="0">
                          <a:latin typeface="Browallia New" panose="020B0604020202020204" pitchFamily="34" charset="-34"/>
                          <a:ea typeface="Times New Roman" panose="02020603050405020304" pitchFamily="18" charset="0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 smtClean="0">
                          <a:latin typeface="Browallia New" panose="020B0604020202020204" pitchFamily="34" charset="-34"/>
                          <a:ea typeface="Times New Roman" panose="02020603050405020304" pitchFamily="18" charset="0"/>
                          <a:cs typeface="Browallia New" panose="020B0604020202020204" pitchFamily="34" charset="-34"/>
                        </a:rPr>
                        <a:t>kesehatan</a:t>
                      </a:r>
                      <a:r>
                        <a:rPr lang="en-GB" sz="2400" dirty="0" smtClean="0">
                          <a:latin typeface="Browallia New" panose="020B0604020202020204" pitchFamily="34" charset="-34"/>
                          <a:ea typeface="Times New Roman" panose="02020603050405020304" pitchFamily="18" charset="0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 smtClean="0">
                          <a:latin typeface="Browallia New" panose="020B0604020202020204" pitchFamily="34" charset="-34"/>
                          <a:ea typeface="Times New Roman" panose="02020603050405020304" pitchFamily="18" charset="0"/>
                          <a:cs typeface="Browallia New" panose="020B0604020202020204" pitchFamily="34" charset="-34"/>
                        </a:rPr>
                        <a:t>Anda</a:t>
                      </a:r>
                      <a:r>
                        <a:rPr lang="en-GB" sz="2400" dirty="0" smtClean="0">
                          <a:latin typeface="Browallia New" panose="020B0604020202020204" pitchFamily="34" charset="-34"/>
                          <a:ea typeface="Times New Roman" panose="02020603050405020304" pitchFamily="18" charset="0"/>
                          <a:cs typeface="Browallia New" panose="020B0604020202020204" pitchFamily="34" charset="-34"/>
                        </a:rPr>
                        <a:t>”</a:t>
                      </a:r>
                    </a:p>
                  </a:txBody>
                  <a:tcPr marL="30475" marR="30475" marT="0" marB="0"/>
                </a:tc>
              </a:tr>
              <a:tr h="9955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SRS-F-002</a:t>
                      </a:r>
                      <a:endParaRPr lang="en-US" sz="160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30475" marR="304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Mampu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menghilangkan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resep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makanan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yang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tidak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aman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untuk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dikonsumsi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oleh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pengguna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berdasarkan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komposisi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makanan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dari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resep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tersebut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.</a:t>
                      </a:r>
                      <a:endParaRPr lang="en-US" sz="200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30475" marR="30475" marT="0" marB="0"/>
                </a:tc>
                <a:tc>
                  <a:txBody>
                    <a:bodyPr/>
                    <a:lstStyle/>
                    <a:p>
                      <a:pPr marL="11430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err="1" smtClean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Mengeleminasi</a:t>
                      </a:r>
                      <a:r>
                        <a:rPr lang="en-GB" sz="2400" baseline="0" dirty="0" smtClean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baseline="0" dirty="0" err="1" smtClean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resep</a:t>
                      </a:r>
                      <a:r>
                        <a:rPr lang="en-GB" sz="2400" baseline="0" dirty="0" smtClean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yang </a:t>
                      </a:r>
                      <a:r>
                        <a:rPr lang="en-GB" sz="2400" baseline="0" dirty="0" err="1" smtClean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dilarang</a:t>
                      </a:r>
                      <a:r>
                        <a:rPr lang="en-GB" sz="2400" baseline="0" dirty="0" smtClean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baseline="0" dirty="0" err="1" smtClean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oleh</a:t>
                      </a:r>
                      <a:r>
                        <a:rPr lang="en-GB" sz="2400" baseline="0" dirty="0" smtClean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baseline="0" dirty="0" err="1" smtClean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dokter</a:t>
                      </a:r>
                      <a:endParaRPr lang="en-GB" sz="2400" dirty="0" smtClean="0">
                        <a:effectLst/>
                        <a:latin typeface="Browallia New" panose="020B0604020202020204" pitchFamily="34" charset="-34"/>
                        <a:cs typeface="Browallia New" panose="020B0604020202020204" pitchFamily="34" charset="-34"/>
                      </a:endParaRPr>
                    </a:p>
                  </a:txBody>
                  <a:tcPr marL="30475" marR="30475" marT="0" marB="0"/>
                </a:tc>
              </a:tr>
              <a:tr h="874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SRS-F-003</a:t>
                      </a:r>
                      <a:endParaRPr lang="en-US" sz="160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30475" marR="304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Mampu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memunculkan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resep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makanan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yang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tidak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aman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dikonsumsi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atas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pilihan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yang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dilakukan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oleh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pengguna</a:t>
                      </a:r>
                      <a:endParaRPr lang="en-US" sz="200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30475" marR="30475" marT="0" marB="0"/>
                </a:tc>
                <a:tc>
                  <a:txBody>
                    <a:bodyPr/>
                    <a:lstStyle/>
                    <a:p>
                      <a:pPr marL="11430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err="1" smtClean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Halaman</a:t>
                      </a:r>
                      <a:r>
                        <a:rPr lang="en-GB" sz="2400" dirty="0" smtClean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 smtClean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resep</a:t>
                      </a:r>
                      <a:endParaRPr lang="en-US" sz="2400" dirty="0" smtClean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30475" marR="30475" marT="0" marB="0"/>
                </a:tc>
              </a:tr>
              <a:tr h="11039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SRS-F-004</a:t>
                      </a:r>
                      <a:endParaRPr lang="en-US" sz="160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30475" marR="304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Mampu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memberikan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rekomendasi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resep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makanan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yang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aman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dikonsumsi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dan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dinilai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serupa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dengan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resep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yang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disukai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atau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sedang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dilihat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oleh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pengguna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tersebut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.</a:t>
                      </a:r>
                      <a:endParaRPr lang="en-US" sz="200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30475" marR="30475" marT="0" marB="0"/>
                </a:tc>
                <a:tc>
                  <a:txBody>
                    <a:bodyPr/>
                    <a:lstStyle/>
                    <a:p>
                      <a:pPr marL="11430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 err="1" smtClean="0">
                          <a:effectLst/>
                          <a:latin typeface="Browallia New" panose="020B0604020202020204" pitchFamily="34" charset="-34"/>
                          <a:ea typeface="+mn-ea"/>
                          <a:cs typeface="Browallia New" panose="020B0604020202020204" pitchFamily="34" charset="-34"/>
                        </a:rPr>
                        <a:t>Rekomendasi</a:t>
                      </a:r>
                      <a:r>
                        <a:rPr lang="en-GB" sz="2400" baseline="0" dirty="0" smtClean="0">
                          <a:effectLst/>
                          <a:latin typeface="Browallia New" panose="020B0604020202020204" pitchFamily="34" charset="-34"/>
                          <a:ea typeface="+mn-ea"/>
                          <a:cs typeface="Browallia New" panose="020B0604020202020204" pitchFamily="34" charset="-34"/>
                        </a:rPr>
                        <a:t> “</a:t>
                      </a:r>
                      <a:r>
                        <a:rPr lang="en-GB" sz="2400" baseline="0" dirty="0" err="1" smtClean="0">
                          <a:effectLst/>
                          <a:latin typeface="Browallia New" panose="020B0604020202020204" pitchFamily="34" charset="-34"/>
                          <a:ea typeface="+mn-ea"/>
                          <a:cs typeface="Browallia New" panose="020B0604020202020204" pitchFamily="34" charset="-34"/>
                        </a:rPr>
                        <a:t>Resep</a:t>
                      </a:r>
                      <a:r>
                        <a:rPr lang="en-GB" sz="2400" baseline="0" dirty="0" smtClean="0">
                          <a:effectLst/>
                          <a:latin typeface="Browallia New" panose="020B0604020202020204" pitchFamily="34" charset="-34"/>
                          <a:ea typeface="+mn-ea"/>
                          <a:cs typeface="Browallia New" panose="020B0604020202020204" pitchFamily="34" charset="-34"/>
                        </a:rPr>
                        <a:t> yang </a:t>
                      </a:r>
                      <a:r>
                        <a:rPr lang="en-GB" sz="2400" baseline="0" dirty="0" err="1" smtClean="0">
                          <a:effectLst/>
                          <a:latin typeface="Browallia New" panose="020B0604020202020204" pitchFamily="34" charset="-34"/>
                          <a:ea typeface="+mn-ea"/>
                          <a:cs typeface="Browallia New" panose="020B0604020202020204" pitchFamily="34" charset="-34"/>
                        </a:rPr>
                        <a:t>mungkin</a:t>
                      </a:r>
                      <a:r>
                        <a:rPr lang="en-GB" sz="2400" baseline="0" dirty="0" smtClean="0">
                          <a:effectLst/>
                          <a:latin typeface="Browallia New" panose="020B0604020202020204" pitchFamily="34" charset="-34"/>
                          <a:ea typeface="+mn-ea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baseline="0" dirty="0" err="1" smtClean="0">
                          <a:effectLst/>
                          <a:latin typeface="Browallia New" panose="020B0604020202020204" pitchFamily="34" charset="-34"/>
                          <a:ea typeface="+mn-ea"/>
                          <a:cs typeface="Browallia New" panose="020B0604020202020204" pitchFamily="34" charset="-34"/>
                        </a:rPr>
                        <a:t>Anda</a:t>
                      </a:r>
                      <a:r>
                        <a:rPr lang="en-GB" sz="2400" baseline="0" dirty="0" smtClean="0">
                          <a:effectLst/>
                          <a:latin typeface="Browallia New" panose="020B0604020202020204" pitchFamily="34" charset="-34"/>
                          <a:ea typeface="+mn-ea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baseline="0" dirty="0" err="1" smtClean="0">
                          <a:effectLst/>
                          <a:latin typeface="Browallia New" panose="020B0604020202020204" pitchFamily="34" charset="-34"/>
                          <a:ea typeface="+mn-ea"/>
                          <a:cs typeface="Browallia New" panose="020B0604020202020204" pitchFamily="34" charset="-34"/>
                        </a:rPr>
                        <a:t>suka</a:t>
                      </a:r>
                      <a:r>
                        <a:rPr lang="en-GB" sz="2400" baseline="0" dirty="0" smtClean="0">
                          <a:effectLst/>
                          <a:latin typeface="Browallia New" panose="020B0604020202020204" pitchFamily="34" charset="-34"/>
                          <a:ea typeface="+mn-ea"/>
                          <a:cs typeface="Browallia New" panose="020B0604020202020204" pitchFamily="34" charset="-34"/>
                        </a:rPr>
                        <a:t>”</a:t>
                      </a:r>
                      <a:endParaRPr lang="en-US" sz="200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30475" marR="3047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0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Akurasi</a:t>
            </a:r>
            <a:r>
              <a:rPr lang="en-US" sz="4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Prediksi</a:t>
            </a:r>
            <a:r>
              <a:rPr lang="en-US" sz="4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terhadap</a:t>
            </a:r>
            <a:r>
              <a:rPr lang="en-US" sz="4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Penilaian</a:t>
            </a:r>
            <a:r>
              <a:rPr lang="en-US" sz="4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63538" indent="-363538">
                  <a:buFont typeface="Arial" panose="020B0604020202020204" pitchFamily="34" charset="0"/>
                  <a:buChar char="•"/>
                </a:pPr>
                <a:r>
                  <a:rPr lang="en-US" sz="2800" dirty="0" err="1" smtClean="0">
                    <a:effectLst/>
                    <a:latin typeface="Browallia New" panose="020B0604020202020204" pitchFamily="34" charset="-34"/>
                    <a:cs typeface="Browallia New" panose="020B0604020202020204" pitchFamily="34" charset="-34"/>
                  </a:rPr>
                  <a:t>Metode</a:t>
                </a:r>
                <a:r>
                  <a:rPr lang="en-US" sz="2800" dirty="0" smtClean="0">
                    <a:effectLst/>
                    <a:latin typeface="Browallia New" panose="020B0604020202020204" pitchFamily="34" charset="-34"/>
                    <a:cs typeface="Browallia New" panose="020B0604020202020204" pitchFamily="34" charset="-34"/>
                  </a:rPr>
                  <a:t> </a:t>
                </a:r>
                <a:r>
                  <a:rPr lang="en-US" sz="2800" dirty="0" err="1" smtClean="0">
                    <a:effectLst/>
                    <a:latin typeface="Browallia New" panose="020B0604020202020204" pitchFamily="34" charset="-34"/>
                    <a:cs typeface="Browallia New" panose="020B0604020202020204" pitchFamily="34" charset="-34"/>
                  </a:rPr>
                  <a:t>perhitungan</a:t>
                </a:r>
                <a:r>
                  <a:rPr lang="en-US" sz="2800" dirty="0" smtClean="0">
                    <a:effectLst/>
                    <a:latin typeface="Browallia New" panose="020B0604020202020204" pitchFamily="34" charset="-34"/>
                    <a:cs typeface="Browallia New" panose="020B0604020202020204" pitchFamily="34" charset="-34"/>
                  </a:rPr>
                  <a:t> </a:t>
                </a:r>
                <a:r>
                  <a:rPr lang="en-GB" sz="2800" i="1" dirty="0">
                    <a:latin typeface="Browallia New" panose="020B0604020202020204" pitchFamily="34" charset="-34"/>
                    <a:ea typeface="Times New Roman" panose="02020603050405020304" pitchFamily="18" charset="0"/>
                    <a:cs typeface="Browallia New" panose="020B0604020202020204" pitchFamily="34" charset="-34"/>
                  </a:rPr>
                  <a:t>Mean Absolute Error </a:t>
                </a:r>
                <a:r>
                  <a:rPr lang="en-GB" sz="2800" dirty="0">
                    <a:latin typeface="Browallia New" panose="020B0604020202020204" pitchFamily="34" charset="-34"/>
                    <a:ea typeface="Times New Roman" panose="02020603050405020304" pitchFamily="18" charset="0"/>
                    <a:cs typeface="Browallia New" panose="020B0604020202020204" pitchFamily="34" charset="-34"/>
                  </a:rPr>
                  <a:t>(MAE</a:t>
                </a:r>
                <a:r>
                  <a:rPr lang="en-GB" sz="2800" dirty="0" smtClean="0">
                    <a:latin typeface="Browallia New" panose="020B0604020202020204" pitchFamily="34" charset="-34"/>
                    <a:ea typeface="Times New Roman" panose="02020603050405020304" pitchFamily="18" charset="0"/>
                    <a:cs typeface="Browallia New" panose="020B0604020202020204" pitchFamily="34" charset="-34"/>
                  </a:rPr>
                  <a:t>)</a:t>
                </a:r>
              </a:p>
              <a:p>
                <a:pPr marL="363538" indent="-363538">
                  <a:buFont typeface="Arial" panose="020B0604020202020204" pitchFamily="34" charset="0"/>
                  <a:buChar char="•"/>
                </a:pPr>
                <a:endParaRPr lang="en-GB" sz="2800" dirty="0">
                  <a:effectLst/>
                  <a:latin typeface="Browallia New" panose="020B0604020202020204" pitchFamily="34" charset="-34"/>
                  <a:ea typeface="Times New Roman" panose="02020603050405020304" pitchFamily="18" charset="0"/>
                  <a:cs typeface="Browallia New" panose="020B0604020202020204" pitchFamily="34" charset="-34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GB" sz="28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GB" sz="2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 smtClean="0">
                  <a:effectLst/>
                  <a:latin typeface="Browallia New" panose="020B0604020202020204" pitchFamily="34" charset="-34"/>
                  <a:ea typeface="Times New Roman" panose="02020603050405020304" pitchFamily="18" charset="0"/>
                  <a:cs typeface="Browallia New" panose="020B0604020202020204" pitchFamily="34" charset="-34"/>
                </a:endParaRPr>
              </a:p>
              <a:p>
                <a:pPr marL="0" indent="0">
                  <a:buNone/>
                </a:pPr>
                <a:endParaRPr lang="en-US" sz="2800" dirty="0">
                  <a:latin typeface="Browallia New" panose="020B0604020202020204" pitchFamily="34" charset="-34"/>
                  <a:ea typeface="Times New Roman" panose="02020603050405020304" pitchFamily="18" charset="0"/>
                  <a:cs typeface="Browallia New" panose="020B0604020202020204" pitchFamily="34" charset="-34"/>
                </a:endParaRPr>
              </a:p>
              <a:p>
                <a:pPr marL="1712913" indent="-1712913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dirty="0">
                    <a:latin typeface="Browallia New" panose="020B0604020202020204" pitchFamily="34" charset="-34"/>
                    <a:cs typeface="Browallia New" panose="020B0604020202020204" pitchFamily="34" charset="-34"/>
                  </a:rPr>
                  <a:t> </a:t>
                </a:r>
                <a:r>
                  <a:rPr lang="en-GB" dirty="0" err="1">
                    <a:latin typeface="Browallia New" panose="020B0604020202020204" pitchFamily="34" charset="-34"/>
                    <a:cs typeface="Browallia New" panose="020B0604020202020204" pitchFamily="34" charset="-34"/>
                  </a:rPr>
                  <a:t>atau</a:t>
                </a:r>
                <a:r>
                  <a:rPr lang="en-GB" dirty="0">
                    <a:latin typeface="Browallia New" panose="020B0604020202020204" pitchFamily="34" charset="-34"/>
                    <a:cs typeface="Browallia New" panose="020B0604020202020204" pitchFamily="34" charset="-3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dirty="0">
                    <a:latin typeface="Browallia New" panose="020B0604020202020204" pitchFamily="34" charset="-34"/>
                    <a:cs typeface="Browallia New" panose="020B0604020202020204" pitchFamily="34" charset="-34"/>
                  </a:rPr>
                  <a:t> </a:t>
                </a:r>
                <a:r>
                  <a:rPr lang="en-GB" dirty="0" smtClean="0">
                    <a:latin typeface="Browallia New" panose="020B0604020202020204" pitchFamily="34" charset="-34"/>
                    <a:cs typeface="Browallia New" panose="020B0604020202020204" pitchFamily="34" charset="-34"/>
                  </a:rPr>
                  <a:t> : </a:t>
                </a:r>
                <a:r>
                  <a:rPr lang="en-GB" dirty="0" err="1"/>
                  <a:t>selisih</a:t>
                </a:r>
                <a:r>
                  <a:rPr lang="en-GB" dirty="0"/>
                  <a:t> </a:t>
                </a:r>
                <a:r>
                  <a:rPr lang="en-GB" dirty="0" err="1"/>
                  <a:t>antara</a:t>
                </a:r>
                <a:r>
                  <a:rPr lang="en-GB" dirty="0"/>
                  <a:t> </a:t>
                </a:r>
                <a:r>
                  <a:rPr lang="en-GB" dirty="0" err="1"/>
                  <a:t>nilai</a:t>
                </a:r>
                <a:r>
                  <a:rPr lang="en-GB" dirty="0"/>
                  <a:t> </a:t>
                </a:r>
                <a:r>
                  <a:rPr lang="en-GB" dirty="0" err="1"/>
                  <a:t>prediksi</a:t>
                </a:r>
                <a:r>
                  <a:rPr lang="en-GB" dirty="0"/>
                  <a:t> </a:t>
                </a:r>
                <a:r>
                  <a:rPr lang="en-GB" dirty="0" err="1"/>
                  <a:t>dengan</a:t>
                </a:r>
                <a:r>
                  <a:rPr lang="en-GB" dirty="0"/>
                  <a:t> </a:t>
                </a:r>
                <a:r>
                  <a:rPr lang="en-GB" dirty="0" err="1"/>
                  <a:t>hasil</a:t>
                </a:r>
                <a:r>
                  <a:rPr lang="en-GB" dirty="0"/>
                  <a:t> yang </a:t>
                </a:r>
                <a:r>
                  <a:rPr lang="en-GB" dirty="0" err="1"/>
                  <a:t>diperoleh</a:t>
                </a:r>
                <a:r>
                  <a:rPr lang="en-GB" dirty="0"/>
                  <a:t> </a:t>
                </a:r>
                <a:r>
                  <a:rPr lang="en-GB" dirty="0" err="1"/>
                  <a:t>dari</a:t>
                </a:r>
                <a:r>
                  <a:rPr lang="en-GB" dirty="0"/>
                  <a:t> </a:t>
                </a:r>
                <a:r>
                  <a:rPr lang="en-GB" dirty="0" err="1"/>
                  <a:t>penilaian</a:t>
                </a:r>
                <a:r>
                  <a:rPr lang="en-GB" dirty="0"/>
                  <a:t> </a:t>
                </a:r>
                <a:r>
                  <a:rPr lang="en-GB" dirty="0" err="1"/>
                  <a:t>langsung</a:t>
                </a:r>
                <a:r>
                  <a:rPr lang="en-GB" dirty="0"/>
                  <a:t> </a:t>
                </a:r>
                <a:r>
                  <a:rPr lang="en-GB" dirty="0" err="1"/>
                  <a:t>oleh</a:t>
                </a:r>
                <a:r>
                  <a:rPr lang="en-GB" dirty="0"/>
                  <a:t> </a:t>
                </a:r>
                <a:r>
                  <a:rPr lang="en-GB" dirty="0" err="1" smtClean="0"/>
                  <a:t>pengguna</a:t>
                </a:r>
                <a:endParaRPr lang="en-GB" dirty="0" smtClean="0"/>
              </a:p>
              <a:p>
                <a:pPr marL="1597025" indent="-857250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>
                    <a:latin typeface="Browallia New" panose="020B0604020202020204" pitchFamily="34" charset="-34"/>
                    <a:ea typeface="Times New Roman" panose="02020603050405020304" pitchFamily="18" charset="0"/>
                    <a:cs typeface="Browallia New" panose="020B0604020202020204" pitchFamily="34" charset="-34"/>
                  </a:rPr>
                  <a:t>	: </a:t>
                </a:r>
                <a:r>
                  <a:rPr lang="en-GB" dirty="0"/>
                  <a:t>total </a:t>
                </a:r>
                <a:r>
                  <a:rPr lang="en-GB" dirty="0" err="1"/>
                  <a:t>rekomendasi</a:t>
                </a:r>
                <a:r>
                  <a:rPr lang="en-GB" dirty="0"/>
                  <a:t> yang </a:t>
                </a:r>
                <a:r>
                  <a:rPr lang="en-GB" dirty="0" err="1"/>
                  <a:t>diberikan</a:t>
                </a:r>
                <a:r>
                  <a:rPr lang="en-GB" dirty="0"/>
                  <a:t> </a:t>
                </a:r>
                <a:r>
                  <a:rPr lang="en-GB" dirty="0" err="1"/>
                  <a:t>yaitu</a:t>
                </a:r>
                <a:r>
                  <a:rPr lang="en-GB" dirty="0"/>
                  <a:t> 5</a:t>
                </a:r>
                <a:endParaRPr lang="id-ID" dirty="0" smtClean="0">
                  <a:effectLst/>
                  <a:latin typeface="Browallia New" panose="020B0604020202020204" pitchFamily="34" charset="-34"/>
                  <a:ea typeface="Times New Roman" panose="02020603050405020304" pitchFamily="18" charset="0"/>
                  <a:cs typeface="Browallia New" panose="020B0604020202020204" pitchFamily="34" charset="-34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00" t="-2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05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Akurasi</a:t>
            </a:r>
            <a:r>
              <a:rPr lang="en-US" sz="4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Prediksi</a:t>
            </a:r>
            <a:r>
              <a:rPr lang="en-US" sz="4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terhadap</a:t>
            </a:r>
            <a:r>
              <a:rPr lang="en-US" sz="4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Penilaian</a:t>
            </a:r>
            <a:r>
              <a:rPr lang="en-US" sz="4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4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Terdapat</a:t>
            </a:r>
            <a:r>
              <a:rPr lang="en-US" sz="24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jumlah</a:t>
            </a:r>
            <a:r>
              <a:rPr lang="en-US" sz="24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penilaian</a:t>
            </a:r>
            <a:r>
              <a:rPr lang="en-US" sz="24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minimum </a:t>
            </a:r>
            <a:r>
              <a:rPr lang="en-US" sz="24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bagi</a:t>
            </a:r>
            <a:r>
              <a:rPr lang="en-US" sz="24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penilaian</a:t>
            </a:r>
            <a:r>
              <a:rPr lang="en-US" sz="24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US" sz="24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dilakukan</a:t>
            </a:r>
            <a:r>
              <a:rPr lang="en-US" sz="24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oleh</a:t>
            </a:r>
            <a:r>
              <a:rPr lang="en-US" sz="24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r>
              <a:rPr lang="en-US" sz="24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sebelum</a:t>
            </a:r>
            <a:r>
              <a:rPr lang="en-US" sz="24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sistem</a:t>
            </a:r>
            <a:r>
              <a:rPr lang="en-US" sz="24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dapat</a:t>
            </a:r>
            <a:r>
              <a:rPr lang="en-US" sz="24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memberikan</a:t>
            </a:r>
            <a:r>
              <a:rPr lang="en-US" sz="24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endParaRPr lang="en-US" sz="2400" dirty="0" smtClean="0">
              <a:effectLst/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Jumlah</a:t>
            </a:r>
            <a:r>
              <a:rPr lang="en-US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penilaian</a:t>
            </a:r>
            <a:r>
              <a:rPr lang="en-US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minimum </a:t>
            </a:r>
            <a:r>
              <a:rPr lang="en-US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lebih</a:t>
            </a:r>
            <a:r>
              <a:rPr lang="en-US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besar</a:t>
            </a:r>
            <a:r>
              <a:rPr lang="en-US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bagi</a:t>
            </a:r>
            <a:r>
              <a:rPr lang="en-US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US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dengan</a:t>
            </a:r>
            <a:r>
              <a:rPr lang="en-US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penyakit</a:t>
            </a:r>
            <a:r>
              <a:rPr lang="en-US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tertentu</a:t>
            </a:r>
            <a:r>
              <a:rPr lang="en-US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dibandingkan</a:t>
            </a:r>
            <a:r>
              <a:rPr lang="en-US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US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US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sehat</a:t>
            </a:r>
            <a:endParaRPr lang="en-US" sz="2400" dirty="0" smtClean="0"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endParaRPr lang="en-GB" sz="2400" dirty="0">
              <a:effectLst/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0" indent="0">
              <a:buNone/>
            </a:pPr>
            <a:endParaRPr lang="id-ID" sz="1800" dirty="0" smtClean="0">
              <a:effectLst/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</p:txBody>
      </p:sp>
      <p:pic>
        <p:nvPicPr>
          <p:cNvPr id="4" name="Content Placeholder 7" descr="Resep yang Dinilai Terlalu Sedikit Menyebabkan Error" title="Resep yang Dinilai Terlalu Sedikit Menyebabkan Error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3225800"/>
            <a:ext cx="5880100" cy="309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308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Akurasi</a:t>
            </a:r>
            <a:r>
              <a:rPr lang="en-US" sz="4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Prediksi</a:t>
            </a:r>
            <a:r>
              <a:rPr lang="en-US" sz="4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terhadap</a:t>
            </a:r>
            <a:r>
              <a:rPr lang="en-US" sz="4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Penilaian</a:t>
            </a:r>
            <a:r>
              <a:rPr lang="en-US" sz="4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MAE yang </a:t>
            </a:r>
            <a:r>
              <a:rPr lang="en-US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diperoleh</a:t>
            </a:r>
            <a:r>
              <a:rPr lang="en-US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tidak</a:t>
            </a:r>
            <a:r>
              <a:rPr lang="en-US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berbeda</a:t>
            </a:r>
            <a:r>
              <a:rPr lang="en-US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jauh</a:t>
            </a:r>
            <a:r>
              <a:rPr lang="en-US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antara</a:t>
            </a:r>
            <a:r>
              <a:rPr lang="en-US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rekomendasi</a:t>
            </a:r>
            <a:r>
              <a:rPr lang="en-US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US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diberikan</a:t>
            </a:r>
            <a:r>
              <a:rPr lang="en-US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pada</a:t>
            </a:r>
            <a:r>
              <a:rPr lang="en-US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US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sehat</a:t>
            </a:r>
            <a:r>
              <a:rPr lang="en-US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dan</a:t>
            </a:r>
            <a:r>
              <a:rPr lang="en-US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sakit</a:t>
            </a:r>
            <a:endParaRPr lang="en-US" sz="2800" dirty="0" smtClean="0"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0" indent="0">
              <a:buNone/>
            </a:pPr>
            <a:endParaRPr lang="en-GB" sz="2800" dirty="0" smtClean="0"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endParaRPr lang="en-GB" sz="2800" dirty="0">
              <a:effectLst/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0" indent="0">
              <a:buNone/>
            </a:pPr>
            <a:endParaRPr lang="id-ID" dirty="0" smtClean="0">
              <a:effectLst/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</p:txBody>
      </p:sp>
      <p:pic>
        <p:nvPicPr>
          <p:cNvPr id="5" name="Content Placeholder 9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480" y="2692400"/>
            <a:ext cx="6929120" cy="3434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979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Kesesuaian</a:t>
            </a:r>
            <a:r>
              <a:rPr lang="en-US" sz="4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r>
              <a:rPr lang="en-US" sz="4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T</a:t>
            </a:r>
            <a:r>
              <a:rPr lang="en-US" sz="4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erhadap</a:t>
            </a:r>
            <a:r>
              <a:rPr lang="en-US" sz="4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Selera</a:t>
            </a:r>
            <a:r>
              <a:rPr lang="en-US" sz="4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Jumlah</a:t>
            </a:r>
            <a:r>
              <a:rPr lang="en-US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resep</a:t>
            </a:r>
            <a:r>
              <a:rPr lang="en-US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US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serupa</a:t>
            </a:r>
            <a:r>
              <a:rPr lang="en-US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berpengaruh</a:t>
            </a:r>
            <a:r>
              <a:rPr lang="en-US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positif</a:t>
            </a:r>
            <a:r>
              <a:rPr lang="en-US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terhadap</a:t>
            </a:r>
            <a:r>
              <a:rPr lang="en-US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r>
              <a:rPr lang="en-US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dihasilkan</a:t>
            </a:r>
            <a:endParaRPr lang="en-US" sz="2800" dirty="0" smtClean="0">
              <a:effectLst/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0" indent="0">
              <a:buNone/>
            </a:pPr>
            <a:endParaRPr lang="en-GB" sz="2800" dirty="0" smtClean="0"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endParaRPr lang="en-GB" sz="2800" dirty="0">
              <a:effectLst/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0" indent="0">
              <a:buNone/>
            </a:pPr>
            <a:endParaRPr lang="id-ID" dirty="0" smtClean="0">
              <a:effectLst/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02" y="2559050"/>
            <a:ext cx="5491798" cy="35962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17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Kesesuaian</a:t>
            </a:r>
            <a:r>
              <a:rPr lang="en-US" sz="4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r>
              <a:rPr lang="en-US" sz="4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T</a:t>
            </a:r>
            <a:r>
              <a:rPr lang="en-US" sz="4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erhadap</a:t>
            </a:r>
            <a:r>
              <a:rPr lang="en-US" sz="4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Selera</a:t>
            </a:r>
            <a:r>
              <a:rPr lang="en-US" sz="4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Kesesuaian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apabila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resep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dinilai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terlalu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sedikit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dapat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mengakibatkan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error</a:t>
            </a:r>
            <a:endParaRPr lang="en-GB" sz="2800" dirty="0" smtClean="0"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endParaRPr lang="en-GB" sz="2800" dirty="0">
              <a:effectLst/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0" indent="0">
              <a:buNone/>
            </a:pPr>
            <a:endParaRPr lang="id-ID" dirty="0" smtClean="0">
              <a:effectLst/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982" y="2393950"/>
            <a:ext cx="5537518" cy="3867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567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Kesesuaian</a:t>
            </a:r>
            <a:r>
              <a:rPr lang="en-US" sz="4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r>
              <a:rPr lang="en-US" sz="4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T</a:t>
            </a:r>
            <a:r>
              <a:rPr lang="en-US" sz="4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erhadap</a:t>
            </a:r>
            <a:r>
              <a:rPr lang="en-US" sz="4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Selera</a:t>
            </a:r>
            <a:r>
              <a:rPr lang="en-US" sz="4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Kesesuaian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dengan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selera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lebih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tinggi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saat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dalam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kondisi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sehat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dibandingkan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dalam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kondisi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sakit</a:t>
            </a:r>
            <a:endParaRPr lang="en-GB" sz="2800" dirty="0">
              <a:effectLst/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0" indent="0">
              <a:buNone/>
            </a:pPr>
            <a:endParaRPr lang="id-ID" dirty="0" smtClean="0">
              <a:effectLst/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884" y="2711450"/>
            <a:ext cx="6114415" cy="3549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23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Kesimpulan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Sistem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telah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mampu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memberi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dengan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cukup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akurat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secara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kuantitatif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dengan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MAE 0.5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hingga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1.5.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Kesesuaian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makanan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dikonsumsi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oleh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menderita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penyakit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tertentu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masih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cukup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rendah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. Hal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ini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diyakini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disebabkan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keterbatasan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alternatif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akibat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larangan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konsumsi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makanan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diberikan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dokter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Penilaian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minimal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untuk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sehat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agar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dapat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memberikan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rekomendasi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baik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adalah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5,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sementara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menderita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penyakit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tertentu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adalah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10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. Hal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ini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berlaku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untuk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sistem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lebih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besar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lagi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karena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akurasi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penilaian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tidak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hanya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tergantung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pada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faktor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penilaian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individu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,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melainkan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juga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dari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penilaian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kolektif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pengguna-pengguna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lain.</a:t>
            </a:r>
            <a:endParaRPr lang="en-GB" sz="2800" dirty="0">
              <a:effectLst/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0" indent="0">
              <a:buNone/>
            </a:pPr>
            <a:endParaRPr lang="id-ID" dirty="0" smtClean="0">
              <a:effectLst/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211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Saran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Membandingkan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akurasi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dengan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algoritma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lain yang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ada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seperti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Content-based Collaborative Filtering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, </a:t>
            </a:r>
            <a:r>
              <a:rPr lang="en-US" sz="2800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User-based Collaborative Filtering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serta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Cluster Model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  <a:endParaRPr lang="en-US" sz="28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Pengembangan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implementasi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rekomendasi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pada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bidang-bidang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lain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seperti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nl-NL" sz="2800" i="1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expert system</a:t>
            </a:r>
            <a:r>
              <a:rPr lang="nl-NL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dan </a:t>
            </a:r>
            <a:r>
              <a:rPr lang="nl-NL" sz="2800" i="1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content </a:t>
            </a:r>
            <a:r>
              <a:rPr lang="nl-NL" sz="2800" i="1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filtering</a:t>
            </a:r>
            <a:r>
              <a:rPr lang="nl-NL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. </a:t>
            </a:r>
            <a:br>
              <a:rPr lang="nl-NL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</a:br>
            <a:r>
              <a:rPr lang="nl-NL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Contoh : </a:t>
            </a:r>
          </a:p>
          <a:p>
            <a:pPr marL="656146" lvl="1" indent="-363538">
              <a:buFont typeface="Arial" panose="020B0604020202020204" pitchFamily="34" charset="0"/>
              <a:buChar char="•"/>
            </a:pPr>
            <a:r>
              <a:rPr lang="en-GB" sz="26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Sistem</a:t>
            </a:r>
            <a:r>
              <a:rPr lang="en-GB" sz="26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yang </a:t>
            </a:r>
            <a:r>
              <a:rPr lang="en-GB" sz="26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menilai</a:t>
            </a:r>
            <a:r>
              <a:rPr lang="en-GB" sz="26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dampak</a:t>
            </a:r>
            <a:r>
              <a:rPr lang="en-GB" sz="26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pola</a:t>
            </a:r>
            <a:r>
              <a:rPr lang="en-GB" sz="26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tontonan</a:t>
            </a:r>
            <a:r>
              <a:rPr lang="en-GB" sz="26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anak-anak</a:t>
            </a:r>
            <a:r>
              <a:rPr lang="en-GB" sz="26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terhadap</a:t>
            </a:r>
            <a:r>
              <a:rPr lang="en-GB" sz="26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psikologi</a:t>
            </a:r>
            <a:r>
              <a:rPr lang="en-GB" sz="26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anak</a:t>
            </a:r>
            <a:r>
              <a:rPr lang="en-GB" sz="26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26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dapat</a:t>
            </a:r>
            <a:r>
              <a:rPr lang="en-GB" sz="26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dikombinasikan</a:t>
            </a:r>
            <a:r>
              <a:rPr lang="en-GB" sz="26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dengan</a:t>
            </a:r>
            <a:r>
              <a:rPr lang="en-GB" sz="26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i="1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content filtering</a:t>
            </a:r>
            <a:r>
              <a:rPr lang="en-GB" sz="26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untuk</a:t>
            </a:r>
            <a:r>
              <a:rPr lang="en-GB" sz="26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tontonan</a:t>
            </a:r>
            <a:r>
              <a:rPr lang="en-GB" sz="26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26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26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buruk</a:t>
            </a:r>
            <a:r>
              <a:rPr lang="en-GB" sz="26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bagi</a:t>
            </a:r>
            <a:r>
              <a:rPr lang="en-GB" sz="26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anak</a:t>
            </a:r>
            <a:endParaRPr lang="en-GB" sz="2600" dirty="0" smtClean="0"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656146" lvl="1" indent="-363538">
              <a:buFont typeface="Arial" panose="020B0604020202020204" pitchFamily="34" charset="0"/>
              <a:buChar char="•"/>
            </a:pPr>
            <a:r>
              <a:rPr lang="en-GB" sz="26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</a:t>
            </a:r>
            <a:r>
              <a:rPr lang="en-GB" sz="26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emberikan</a:t>
            </a:r>
            <a:r>
              <a:rPr lang="en-GB" sz="26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rekomendasi</a:t>
            </a:r>
            <a:r>
              <a:rPr lang="en-GB" sz="26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tontonan</a:t>
            </a:r>
            <a:r>
              <a:rPr lang="en-GB" sz="26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berdasarkan</a:t>
            </a:r>
            <a:r>
              <a:rPr lang="en-GB" sz="26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umur</a:t>
            </a:r>
            <a:r>
              <a:rPr lang="en-GB" sz="26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penonton</a:t>
            </a:r>
            <a:r>
              <a:rPr lang="en-GB" sz="26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, </a:t>
            </a:r>
            <a:r>
              <a:rPr lang="en-GB" sz="26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pekerjaan</a:t>
            </a:r>
            <a:r>
              <a:rPr lang="en-GB" sz="26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, </a:t>
            </a:r>
            <a:r>
              <a:rPr lang="en-GB" sz="26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penyakit</a:t>
            </a:r>
            <a:r>
              <a:rPr lang="en-GB" sz="26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diderita</a:t>
            </a:r>
            <a:r>
              <a:rPr lang="en-GB" sz="26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, status </a:t>
            </a:r>
            <a:r>
              <a:rPr lang="en-GB" sz="26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pernikahan</a:t>
            </a:r>
            <a:r>
              <a:rPr lang="en-GB" sz="26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dan</a:t>
            </a:r>
            <a:r>
              <a:rPr lang="en-GB" sz="26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faktor</a:t>
            </a:r>
            <a:r>
              <a:rPr lang="en-GB" sz="26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lainnya</a:t>
            </a:r>
            <a:r>
              <a:rPr lang="en-GB" sz="26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443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Daftar Pustaka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9823"/>
            <a:ext cx="10515600" cy="3998073"/>
          </a:xfrm>
        </p:spPr>
        <p:txBody>
          <a:bodyPr>
            <a:noAutofit/>
          </a:bodyPr>
          <a:lstStyle/>
          <a:p>
            <a:pPr marL="363538" indent="-363538">
              <a:lnSpc>
                <a:spcPct val="100000"/>
              </a:lnSpc>
              <a:buNone/>
            </a:pP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[1] Sigel, Jerrold. “</a:t>
            </a:r>
            <a:r>
              <a:rPr lang="en-GB" sz="1800" i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Define e-Commerce!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”. www.umsl.edu/~siegelj/Course5890/definitions.html.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Diakses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pada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20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Desember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2014.</a:t>
            </a:r>
            <a:endParaRPr lang="id-ID" sz="1800" i="1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00000"/>
              </a:lnSpc>
              <a:buNone/>
            </a:pP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[2] Shim, S.,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Pendyala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 V.,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Sundaram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 M., &amp; Gao, J. 2000. “</a:t>
            </a:r>
            <a:r>
              <a:rPr lang="en-GB" sz="1800" i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Business-to-Business e-Commerce Frameworks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”.</a:t>
            </a:r>
            <a:endParaRPr lang="id-ID" sz="1800" i="1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00000"/>
              </a:lnSpc>
              <a:buNone/>
            </a:pP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[3] Janssen, D. “</a:t>
            </a:r>
            <a:r>
              <a:rPr lang="en-GB" sz="1800" i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Digital Commerce (D-Commerce)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”. http://www.techopedia.com/definition/23336/digital-commerce-d-commerce.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Diakses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pada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20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Desember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2014.</a:t>
            </a:r>
            <a:endParaRPr lang="id-ID" sz="1800" i="1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00000"/>
              </a:lnSpc>
              <a:buNone/>
            </a:pP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[4] Rouse, M. “</a:t>
            </a:r>
            <a:r>
              <a:rPr lang="en-GB" sz="1800" i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M-Commerce (Mobile Commerce)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”. http://searchmobilecomputing.techtarget.com/definition/m-commerce.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Diakses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pada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20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Desember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2014.</a:t>
            </a:r>
            <a:endParaRPr lang="id-ID" sz="1800" i="1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00000"/>
              </a:lnSpc>
              <a:buNone/>
            </a:pP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[5]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Sarwar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 B.,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Riedl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 J. 2001. “</a:t>
            </a:r>
            <a:r>
              <a:rPr lang="en-GB" sz="1800" i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Item-based Collaborative Filtering Recommendation Algorithms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”.</a:t>
            </a:r>
            <a:endParaRPr lang="id-ID" sz="1800" i="1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00000"/>
              </a:lnSpc>
              <a:buNone/>
            </a:pP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[6] Ricci, Francesco, et al. 2011. “</a:t>
            </a:r>
            <a:r>
              <a:rPr lang="en-GB" sz="1800" i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Recommender System Handbook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”. New York: Springer</a:t>
            </a:r>
            <a:endParaRPr lang="id-ID" sz="1800" i="1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00000"/>
              </a:lnSpc>
              <a:buNone/>
            </a:pP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[7] Linden, G., Smith, B., &amp; York, J. 2003. “</a:t>
            </a:r>
            <a:r>
              <a:rPr lang="en-GB" sz="1800" i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Amazon.com Recommendations – Item-to-Item Collaborative Filtering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,”.</a:t>
            </a:r>
            <a:endParaRPr lang="id-ID" sz="18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00000"/>
              </a:lnSpc>
              <a:buNone/>
            </a:pP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[8] Z.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Qiu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, M. Chen, &amp; J. Huang. 2010. “</a:t>
            </a:r>
            <a:r>
              <a:rPr lang="en-GB" sz="1800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Design of Multi-mode E-commerce Recommendation System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”. 2010 Third Int.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Symp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.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Intell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. Inf. Technol.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Secur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. Informatics, no. 807018, pp. 530–533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  <a:endParaRPr lang="id-ID" sz="1800" i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674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Tujuan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M</a:t>
            </a: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erancang  mekanisme dalam  memperoleh dan  mengolah data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Merancang  operasi  penyampaian  rekomendasi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M</a:t>
            </a: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elakukan evaluasi terhadap keberjalanan sistem rekomendasi</a:t>
            </a:r>
            <a:endParaRPr lang="id-ID" sz="32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5755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Daftar Pustaka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9823"/>
            <a:ext cx="10515600" cy="3998073"/>
          </a:xfrm>
        </p:spPr>
        <p:txBody>
          <a:bodyPr>
            <a:noAutofit/>
          </a:bodyPr>
          <a:lstStyle/>
          <a:p>
            <a:pPr marL="363538" indent="-363538">
              <a:lnSpc>
                <a:spcPct val="100000"/>
              </a:lnSpc>
              <a:buNone/>
            </a:pP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9] Swearingen, K., Sinha, R. 2001. “</a:t>
            </a:r>
            <a:r>
              <a:rPr lang="en-GB" sz="1800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Beyond Algorithms : An HCI Perspective on Recommender Systems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”. ACM SIGIR 2001 Workshop on Recommender Systems (2001), pp. 1–11.</a:t>
            </a:r>
            <a:endParaRPr lang="id-ID" sz="1800" i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00000"/>
              </a:lnSpc>
              <a:buNone/>
            </a:pP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[10] Zhang, J., Lin, Z., Xiao, B., &amp; Zhang, C. 2009. “</a:t>
            </a:r>
            <a:r>
              <a:rPr lang="en-GB" sz="1800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An Optimized Item-based Collaborative Filtering Recommendation Algorithm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”. 2009 IEEE International Conference on Network Infrastructure and Digital Content, 414–418.</a:t>
            </a:r>
            <a:endParaRPr lang="id-ID" sz="1800" i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00000"/>
              </a:lnSpc>
              <a:buNone/>
            </a:pP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[11] J. L.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Herlocker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, J. A.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Konstan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, L. G.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Terveen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, &amp; J. T.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Riedl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. 2004.  “</a:t>
            </a:r>
            <a:r>
              <a:rPr lang="en-GB" sz="1800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Evaluating Collaborative Filtering Recommender Systems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”. vol. 22, no. 1, pp. 5–53.</a:t>
            </a:r>
            <a:endParaRPr lang="id-ID" sz="1800" i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00000"/>
              </a:lnSpc>
              <a:buNone/>
            </a:pP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</a:t>
            </a:r>
            <a:r>
              <a:rPr lang="id-ID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1</a:t>
            </a:r>
            <a:r>
              <a:rPr lang="en-US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2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] </a:t>
            </a:r>
            <a:r>
              <a:rPr lang="id-ID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Mangalindan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 </a:t>
            </a:r>
            <a:r>
              <a:rPr lang="id-ID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JP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. “</a:t>
            </a:r>
            <a:r>
              <a:rPr lang="id-ID" sz="1800" i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Amazon’s Recommendation Secret”.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http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://fortune.com/2012/07/30/amazons-recommendation-secret/.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Diakses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pada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id-ID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18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Desember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2014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  <a:endParaRPr lang="id-ID" sz="1800" i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7891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6823" y="2153492"/>
            <a:ext cx="10515600" cy="1325562"/>
          </a:xfrm>
        </p:spPr>
        <p:txBody>
          <a:bodyPr>
            <a:normAutofit/>
          </a:bodyPr>
          <a:lstStyle/>
          <a:p>
            <a:pPr algn="ctr"/>
            <a:r>
              <a:rPr lang="id-ID" sz="60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Terima Kasih</a:t>
            </a:r>
            <a:endParaRPr lang="id-ID" sz="60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9515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Algoritma Sistem Rekomendasi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16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User-based Collaborative Filtering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16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Item-based Collaborative Filtering</a:t>
            </a:r>
          </a:p>
          <a:p>
            <a:pPr marL="656146" lvl="1" indent="-363538">
              <a:buFont typeface="Arial" panose="020B0604020202020204" pitchFamily="34" charset="0"/>
              <a:buChar char="•"/>
            </a:pPr>
            <a:r>
              <a:rPr lang="id-ID" sz="1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Sarwar  et  al.  melakukan  eksperimen  dan  memperoleh  bahwa  item-based  CF menghasilkan performa dan kualitas yang lebih baik dari user-based CF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endParaRPr lang="id-ID" sz="16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16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Cluster Model</a:t>
            </a:r>
          </a:p>
          <a:p>
            <a:pPr marL="656146" lvl="1" indent="-363538">
              <a:buFont typeface="Arial" panose="020B0604020202020204" pitchFamily="34" charset="0"/>
              <a:buChar char="•"/>
            </a:pPr>
            <a:r>
              <a:rPr lang="id-ID" sz="1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C</a:t>
            </a:r>
            <a:r>
              <a:rPr lang="id-ID" sz="1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luster  model  membagi pengguna  berdasarkan  segmen-segmen  dan  memperlakukan  tugas-tugas  yang dijalankan  sebagai  permasalahan  klasifikasi.</a:t>
            </a:r>
          </a:p>
          <a:p>
            <a:pPr marL="656146" lvl="1" indent="-363538">
              <a:buFont typeface="Arial" panose="020B0604020202020204" pitchFamily="34" charset="0"/>
              <a:buChar char="•"/>
            </a:pPr>
            <a:r>
              <a:rPr lang="id-ID" sz="1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(-) Kualitas rekomendasi yang dihasilkan rendah karena membandingkan  pengguna  dengan sejumlah  segmen  yang  dapat  dikontrol  daripada  membandingkan  dengan  seluruh pengguna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endParaRPr lang="id-ID" sz="16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16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Search-based method</a:t>
            </a:r>
          </a:p>
          <a:p>
            <a:pPr marL="656146" lvl="1" indent="-363538">
              <a:buFont typeface="Arial" panose="020B0604020202020204" pitchFamily="34" charset="0"/>
              <a:buChar char="•"/>
            </a:pPr>
            <a:r>
              <a:rPr lang="id-ID" sz="1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Algoritma search-based  method  menganggap  permasalahan  rekomendasi  sebagai  masalah pencarian  item  yang  serupa. Membuat  sebuah  query  untuk menemukan  item-item populer serupa dengan kesamaan pengarang, artis, kata kunci atau subjek</a:t>
            </a:r>
          </a:p>
          <a:p>
            <a:pPr marL="656146" lvl="1" indent="-363538">
              <a:buFont typeface="Arial" panose="020B0604020202020204" pitchFamily="34" charset="0"/>
              <a:buChar char="•"/>
            </a:pPr>
            <a:r>
              <a:rPr lang="id-ID" sz="1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(-) algoritma ini tidak cocok untuk pengguna  dengan  jumlah  pembelian  atau  rating  yang  besar  karena  harus  dilakukan query  untuk  setiap  item  yang  dibeli  atau  dinilai.</a:t>
            </a:r>
          </a:p>
          <a:p>
            <a:pPr marL="656146" lvl="1" indent="-363538">
              <a:buFont typeface="Arial" panose="020B0604020202020204" pitchFamily="34" charset="0"/>
              <a:buChar char="•"/>
            </a:pPr>
            <a:r>
              <a:rPr lang="id-ID" sz="1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(-) kualitas rekomendasi rendah</a:t>
            </a:r>
            <a:endParaRPr lang="id-ID" sz="1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0979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Survei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006" y="1846263"/>
            <a:ext cx="8722313" cy="4022725"/>
          </a:xfrm>
        </p:spPr>
      </p:pic>
    </p:spTree>
    <p:extLst>
      <p:ext uri="{BB962C8B-B14F-4D97-AF65-F5344CB8AC3E}">
        <p14:creationId xmlns:p14="http://schemas.microsoft.com/office/powerpoint/2010/main" val="357066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Survei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78" y="1846263"/>
            <a:ext cx="9551569" cy="4022725"/>
          </a:xfrm>
        </p:spPr>
      </p:pic>
    </p:spTree>
    <p:extLst>
      <p:ext uri="{BB962C8B-B14F-4D97-AF65-F5344CB8AC3E}">
        <p14:creationId xmlns:p14="http://schemas.microsoft.com/office/powerpoint/2010/main" val="39651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Survei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41" y="1846263"/>
            <a:ext cx="9686044" cy="4022725"/>
          </a:xfrm>
        </p:spPr>
      </p:pic>
    </p:spTree>
    <p:extLst>
      <p:ext uri="{BB962C8B-B14F-4D97-AF65-F5344CB8AC3E}">
        <p14:creationId xmlns:p14="http://schemas.microsoft.com/office/powerpoint/2010/main" val="158881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Survei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846" y="1737359"/>
            <a:ext cx="7131267" cy="4587521"/>
          </a:xfrm>
        </p:spPr>
      </p:pic>
    </p:spTree>
    <p:extLst>
      <p:ext uri="{BB962C8B-B14F-4D97-AF65-F5344CB8AC3E}">
        <p14:creationId xmlns:p14="http://schemas.microsoft.com/office/powerpoint/2010/main" val="64811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Proses Bisnis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32" y="1907173"/>
            <a:ext cx="11802895" cy="397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Batasan Masalah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Mencakup tahap per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</a:t>
            </a: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ncanaan, desain sistem, implementasi serta evaluasi.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Implementasi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terdiri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dari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perhitungan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kesamaaan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antar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resep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berdasarkan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penilaian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perhitungan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prediksi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kesukaan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terhadap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suatu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resep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serta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memberi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aman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dikonsumsi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dan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disukai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oleh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dengan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penyakit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tertentu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Implementasi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tidak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termasuk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pembuatan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UI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dari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i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e-commerce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Evaluasi dilakukan dengan memastikan ketepatan sistem rekomendasi dalam memberikan saran produk yang aman atau baik dikonsumsi.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Penyakit yang dipertimbangkan dibatasi pada penyakit jantung, diabetes dan hipertensi.</a:t>
            </a:r>
            <a:endParaRPr lang="id-ID" sz="32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028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Algoritma Item-based Collaborative Filtering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Digunakan oleh Amazon</a:t>
            </a:r>
          </a:p>
          <a:p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Membandingkan pembelian dan rating yang dilakukan pengguna dengan item yang serupa, kemudian dijadikan daftar rekomendasi[7].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0965" y="6445904"/>
            <a:ext cx="8388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[7] Linden, G., Smith, B., &amp; York, J. 2003. “</a:t>
            </a:r>
            <a:r>
              <a:rPr lang="en-GB" sz="1400" i="1" dirty="0">
                <a:solidFill>
                  <a:schemeClr val="bg1"/>
                </a:solidFill>
              </a:rPr>
              <a:t>Amazon.com Recommendations – Item-to-Item Collaborative Filtering</a:t>
            </a:r>
            <a:r>
              <a:rPr lang="en-GB" sz="1400" dirty="0">
                <a:solidFill>
                  <a:schemeClr val="bg1"/>
                </a:solidFill>
              </a:rPr>
              <a:t>,”</a:t>
            </a:r>
            <a:endParaRPr lang="id-ID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32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Algoritma Item-based Collaborative Filtering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2427307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  For each item in product catalog, I1</a:t>
            </a:r>
          </a:p>
          <a:p>
            <a:pPr marL="0" indent="0">
              <a:buNone/>
            </a:pPr>
            <a:r>
              <a:rPr lang="id-ID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	</a:t>
            </a: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For each customer C who 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rated</a:t>
            </a: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I1</a:t>
            </a:r>
          </a:p>
          <a:p>
            <a:pPr marL="0" indent="0">
              <a:buNone/>
            </a:pPr>
            <a:r>
              <a:rPr lang="id-ID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	</a:t>
            </a: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	For each item I2 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rated</a:t>
            </a: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by customer C</a:t>
            </a:r>
          </a:p>
          <a:p>
            <a:pPr marL="0" indent="0">
              <a:buNone/>
            </a:pPr>
            <a:r>
              <a:rPr lang="id-ID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	</a:t>
            </a: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		Record that a customer 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rated</a:t>
            </a: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I1 and I2</a:t>
            </a:r>
          </a:p>
          <a:p>
            <a:pPr marL="0" indent="0">
              <a:buNone/>
            </a:pPr>
            <a:r>
              <a:rPr lang="id-ID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	</a:t>
            </a: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For each item I2</a:t>
            </a:r>
          </a:p>
          <a:p>
            <a:pPr marL="0" indent="0">
              <a:buNone/>
            </a:pPr>
            <a:r>
              <a:rPr lang="id-ID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	</a:t>
            </a: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	Compute the similarity between I1 and I2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1124" y="1904086"/>
            <a:ext cx="785984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Menghitung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kesamaan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antara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2 item yang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dinilai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oleh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endParaRPr lang="en-US" sz="28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Menghitung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prediksi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terhadap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item yang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belum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dinilai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oleh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endParaRPr lang="en-US" sz="28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Penentuan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biasanya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dengan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mengurutkan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hasil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prediksi</a:t>
            </a:r>
            <a:endParaRPr lang="en-US" sz="28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2809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Metodologi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Studi literatur : algoritma sistem rekomendasi, informasi kesehatan terkait penyakit tertentu.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Survei melalui wawancara dan kuesioner : mengetahui pola konsumsi masyarakat dan memeriksa keakuratan dari rekomendasi yang diberikan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Analisis : data dibutuhkan, potensi sistem rekomendasi dan metode evaluasi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Perancangan sistem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Evaluasi :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Ketercapaian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kebutuhan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fungsional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akurasi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prediksi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terhadap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penilaian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melalui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perhitungan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Mean Absolute Error (MAE),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serta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kesesuaian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dihasilkan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dengan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selera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  <a:endParaRPr lang="id-ID" sz="28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587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Deskripsi Sistem E-Commerce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Menjual produk dengan kategori </a:t>
            </a:r>
            <a:r>
              <a:rPr lang="en-GB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buah</a:t>
            </a:r>
            <a:r>
              <a:rPr lang="en-GB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, </a:t>
            </a:r>
            <a:r>
              <a:rPr lang="en-GB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sayur</a:t>
            </a:r>
            <a:r>
              <a:rPr lang="en-GB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dan</a:t>
            </a:r>
            <a:r>
              <a:rPr lang="en-GB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umbi</a:t>
            </a:r>
            <a:r>
              <a:rPr lang="en-GB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, </a:t>
            </a:r>
            <a:r>
              <a:rPr lang="en-GB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daging</a:t>
            </a:r>
            <a:r>
              <a:rPr lang="en-GB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, </a:t>
            </a:r>
            <a:r>
              <a:rPr lang="en-GB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telur</a:t>
            </a:r>
            <a:r>
              <a:rPr lang="en-GB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, </a:t>
            </a:r>
            <a:r>
              <a:rPr lang="en-GB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makanan</a:t>
            </a:r>
            <a:r>
              <a:rPr lang="en-GB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dan</a:t>
            </a:r>
            <a:r>
              <a:rPr lang="en-GB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minuman</a:t>
            </a: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</a:t>
            </a:r>
            <a:r>
              <a:rPr lang="en-GB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enampilkan</a:t>
            </a:r>
            <a:r>
              <a:rPr lang="en-GB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resep-resep</a:t>
            </a:r>
            <a:r>
              <a:rPr lang="en-GB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makanan</a:t>
            </a:r>
            <a:r>
              <a:rPr lang="en-GB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berdasarkan</a:t>
            </a:r>
            <a:r>
              <a:rPr lang="en-GB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kategori-kategori</a:t>
            </a:r>
            <a:r>
              <a:rPr lang="en-GB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tertentu</a:t>
            </a: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  <a:endParaRPr lang="id-ID" sz="28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Pada bagian bawah informasi resep terdapat pilihan membeli produk-produk yang menjadi bahan resep tersebut.</a:t>
            </a:r>
            <a:endParaRPr lang="id-ID" sz="28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3052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Analisis Kondisi Konsumen E-Commerce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2588" indent="-382588">
              <a:buFont typeface="Arial" panose="020B0604020202020204" pitchFamily="34" charset="0"/>
              <a:buChar char="•"/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Target konsumen berusia 16-35 tahun.</a:t>
            </a:r>
          </a:p>
          <a:p>
            <a:pPr marL="382588" indent="-382588">
              <a:buFont typeface="Arial" panose="020B0604020202020204" pitchFamily="34" charset="0"/>
              <a:buChar char="•"/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Survei dilakukan pada 100 responden.</a:t>
            </a:r>
          </a:p>
          <a:p>
            <a:pPr marL="382588" indent="-382588">
              <a:buFont typeface="Arial" panose="020B0604020202020204" pitchFamily="34" charset="0"/>
              <a:buChar char="•"/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Kesadaran dalam konsumsi makanan sehat rendah :</a:t>
            </a:r>
          </a:p>
          <a:p>
            <a:pPr marL="748348" lvl="3" indent="-382588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47%</a:t>
            </a:r>
            <a:r>
              <a:rPr lang="id-ID" sz="20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menyadari</a:t>
            </a: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pola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konsumsi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mereka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tidak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baik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bagi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kesehatan</a:t>
            </a:r>
            <a:endParaRPr lang="id-ID" sz="24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748348" lvl="3" indent="-382588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23%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menyatakan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tidak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tahu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apakah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pola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konsumsi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mereka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baik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atau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tidak</a:t>
            </a:r>
            <a:endParaRPr lang="id-ID" sz="20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82588" indent="-382588">
              <a:buFont typeface="Arial" panose="020B0604020202020204" pitchFamily="34" charset="0"/>
              <a:buChar char="•"/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Internet menjadi sumber informasi utama</a:t>
            </a:r>
          </a:p>
          <a:p>
            <a:pPr marL="748348" lvl="3" indent="-382588">
              <a:buFont typeface="Arial" panose="020B0604020202020204" pitchFamily="34" charset="0"/>
              <a:buChar char="•"/>
            </a:pP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80% menyatakan mengakses informasi mengenai produk yang sebaiknya/dilarang dikonsumsi melalui internet</a:t>
            </a:r>
          </a:p>
        </p:txBody>
      </p:sp>
    </p:spTree>
    <p:extLst>
      <p:ext uri="{BB962C8B-B14F-4D97-AF65-F5344CB8AC3E}">
        <p14:creationId xmlns:p14="http://schemas.microsoft.com/office/powerpoint/2010/main" val="135290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784</TotalTime>
  <Words>1522</Words>
  <Application>Microsoft Office PowerPoint</Application>
  <PresentationFormat>Widescreen</PresentationFormat>
  <Paragraphs>178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Browallia New</vt:lpstr>
      <vt:lpstr>Calibri</vt:lpstr>
      <vt:lpstr>Calibri Light</vt:lpstr>
      <vt:lpstr>Cambria Math</vt:lpstr>
      <vt:lpstr>Times New Roman</vt:lpstr>
      <vt:lpstr>Retrospect</vt:lpstr>
      <vt:lpstr>Pembuatan Sistem Rekomendasi E-Commerce Penjualan Produk Makanan dan Minuman Dengan Mempertimbangkan Kondisi Kesehatan dan Larangan Konsumsi Makanan</vt:lpstr>
      <vt:lpstr>Latar Belakang</vt:lpstr>
      <vt:lpstr>Tujuan</vt:lpstr>
      <vt:lpstr>Batasan Masalah</vt:lpstr>
      <vt:lpstr>Algoritma Item-based Collaborative Filtering</vt:lpstr>
      <vt:lpstr>Algoritma Item-based Collaborative Filtering</vt:lpstr>
      <vt:lpstr>Metodologi</vt:lpstr>
      <vt:lpstr>Deskripsi Sistem E-Commerce</vt:lpstr>
      <vt:lpstr>Analisis Kondisi Konsumen E-Commerce</vt:lpstr>
      <vt:lpstr>Kebutuhan Fungsional</vt:lpstr>
      <vt:lpstr>Rancangan Basis Data - Sebelum</vt:lpstr>
      <vt:lpstr>Rancangan Basis Data - Setelah</vt:lpstr>
      <vt:lpstr>Implementasi Sistem Rekomendasi</vt:lpstr>
      <vt:lpstr>Tahapan Implementasi</vt:lpstr>
      <vt:lpstr>Tahapan Implementasi</vt:lpstr>
      <vt:lpstr>Tahapan Implementasi</vt:lpstr>
      <vt:lpstr>Tahapan Implementasi</vt:lpstr>
      <vt:lpstr>PowerPoint Presentation</vt:lpstr>
      <vt:lpstr>Pengujian</vt:lpstr>
      <vt:lpstr>Pengujian Fungsional</vt:lpstr>
      <vt:lpstr>Akurasi Prediksi terhadap Penilaian Pengguna</vt:lpstr>
      <vt:lpstr>Akurasi Prediksi terhadap Penilaian Pengguna</vt:lpstr>
      <vt:lpstr>Akurasi Prediksi terhadap Penilaian Pengguna</vt:lpstr>
      <vt:lpstr>Kesesuaian Rekomendasi Terhadap Selera Pengguna</vt:lpstr>
      <vt:lpstr>Kesesuaian Rekomendasi Terhadap Selera Pengguna</vt:lpstr>
      <vt:lpstr>Kesesuaian Rekomendasi Terhadap Selera Pengguna</vt:lpstr>
      <vt:lpstr>Kesimpulan</vt:lpstr>
      <vt:lpstr>Saran</vt:lpstr>
      <vt:lpstr>Daftar Pustaka</vt:lpstr>
      <vt:lpstr>Daftar Pustaka</vt:lpstr>
      <vt:lpstr>Terima Kasih</vt:lpstr>
      <vt:lpstr>Algoritma Sistem Rekomendasi</vt:lpstr>
      <vt:lpstr>Survei</vt:lpstr>
      <vt:lpstr>Survei</vt:lpstr>
      <vt:lpstr>Survei</vt:lpstr>
      <vt:lpstr>Survei</vt:lpstr>
      <vt:lpstr>Proses Bisnis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Sistem Rekomendasi E-Commerce Penjualan Produk Makanan dan Minuman Dengan Mempertimbangkan Kondisi Kesehatan dan Larangan Konsumsi Makanan</dc:title>
  <dc:creator>nico</dc:creator>
  <cp:lastModifiedBy>Windows User</cp:lastModifiedBy>
  <cp:revision>97</cp:revision>
  <dcterms:created xsi:type="dcterms:W3CDTF">2015-03-20T14:17:44Z</dcterms:created>
  <dcterms:modified xsi:type="dcterms:W3CDTF">2015-08-12T23:34:40Z</dcterms:modified>
</cp:coreProperties>
</file>