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3" r:id="rId9"/>
    <p:sldId id="274" r:id="rId10"/>
    <p:sldId id="265" r:id="rId11"/>
    <p:sldId id="260" r:id="rId12"/>
    <p:sldId id="270" r:id="rId13"/>
    <p:sldId id="272" r:id="rId14"/>
    <p:sldId id="266" r:id="rId15"/>
    <p:sldId id="275" r:id="rId16"/>
    <p:sldId id="267" r:id="rId17"/>
    <p:sldId id="284" r:id="rId18"/>
    <p:sldId id="286" r:id="rId19"/>
    <p:sldId id="271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7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8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91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38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4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28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9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0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64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95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2DE5DD-71EB-4BD0-B096-7F7C943ABD72}" type="datetimeFigureOut">
              <a:rPr lang="id-ID" smtClean="0"/>
              <a:t>22/03/2015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A100C8-584C-49F4-B319-231662D1F11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4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446" y="1916189"/>
            <a:ext cx="9144000" cy="193665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Perancangan Sistem Rekomendasi E-Commerce Penjualan Produk Makanan dan Minuman Dengan Mempertimbangkan Kondisi Kesehatan dan Larangan Konsumsi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82" y="4424641"/>
            <a:ext cx="9144000" cy="943068"/>
          </a:xfrm>
        </p:spPr>
        <p:txBody>
          <a:bodyPr>
            <a:norm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Nicolas Novian Ruslim</a:t>
            </a:r>
          </a:p>
          <a:p>
            <a:pPr algn="ctr"/>
            <a:r>
              <a:rPr lang="id-ID" dirty="0" smtClean="0">
                <a:solidFill>
                  <a:schemeClr val="tx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18211031</a:t>
            </a:r>
            <a:endParaRPr lang="id-ID" dirty="0">
              <a:solidFill>
                <a:schemeClr val="tx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8193" y="574952"/>
            <a:ext cx="4834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SEMINAR TUGAS AKHIR 1</a:t>
            </a:r>
            <a:endParaRPr lang="id-ID" sz="4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3682" y="5593977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Pembimbing :</a:t>
            </a:r>
          </a:p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Arry Akhmad Arman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9917" y="5593976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 :</a:t>
            </a:r>
          </a:p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Pak Dicky</a:t>
            </a:r>
          </a:p>
        </p:txBody>
      </p:sp>
    </p:spTree>
    <p:extLst>
      <p:ext uri="{BB962C8B-B14F-4D97-AF65-F5344CB8AC3E}">
        <p14:creationId xmlns:p14="http://schemas.microsoft.com/office/powerpoint/2010/main" val="41016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Usability Testing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Usable  adalah kondisi dimana orang yang menggunakan produk tersebut tidak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merasa bingung.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Pengetesan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dilakukan dengan meminta beberapa orang mencoba menggunakan sistem yang dibuat dan melihat perilaku mereka saat menggunakan sistem tersebut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3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Usability testing dilakukan untuk menjamin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[13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] :</a:t>
            </a:r>
            <a:endParaRPr lang="id-ID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23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istem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bermanfaat bagi pengguna,</a:t>
            </a:r>
          </a:p>
          <a:p>
            <a:pPr marL="363538" indent="-36353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stem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dapat membantu mencapai tujuan pengguna secara cepat,</a:t>
            </a:r>
          </a:p>
          <a:p>
            <a:pPr marL="363538" indent="-36353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23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P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erilaku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sesuai dengan ekspektasi pengguna,</a:t>
            </a:r>
          </a:p>
          <a:p>
            <a:pPr marL="363538" indent="-36353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23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istem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mudah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dioperasikan</a:t>
            </a:r>
            <a:endParaRPr lang="id-ID" sz="23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d-ID" sz="23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endapat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respon positif dari </a:t>
            </a:r>
            <a:r>
              <a:rPr lang="id-ID" sz="23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id-ID" sz="23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412" y="6419010"/>
            <a:ext cx="781470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lnSpc>
                <a:spcPct val="120000"/>
              </a:lnSpc>
              <a:buNone/>
            </a:pPr>
            <a:r>
              <a:rPr lang="en-GB" sz="1400" dirty="0">
                <a:solidFill>
                  <a:schemeClr val="bg1"/>
                </a:solidFill>
              </a:rPr>
              <a:t>[13] Krug, Steve. 2005. “</a:t>
            </a:r>
            <a:r>
              <a:rPr lang="en-GB" sz="1400" i="1" dirty="0">
                <a:solidFill>
                  <a:schemeClr val="bg1"/>
                </a:solidFill>
              </a:rPr>
              <a:t>Don’t Make Me Think : A Common Sense Approach to Web Usability, 2</a:t>
            </a:r>
            <a:r>
              <a:rPr lang="en-GB" sz="1400" i="1" baseline="30000" dirty="0">
                <a:solidFill>
                  <a:schemeClr val="bg1"/>
                </a:solidFill>
              </a:rPr>
              <a:t>nd</a:t>
            </a:r>
            <a:r>
              <a:rPr lang="en-GB" sz="1400" i="1" dirty="0">
                <a:solidFill>
                  <a:schemeClr val="bg1"/>
                </a:solidFill>
              </a:rPr>
              <a:t> Edition</a:t>
            </a:r>
            <a:r>
              <a:rPr lang="en-GB" sz="1400" dirty="0">
                <a:solidFill>
                  <a:schemeClr val="bg1"/>
                </a:solidFill>
              </a:rPr>
              <a:t>”.</a:t>
            </a:r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Metodologi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Studi literatur : algoritma sistem rekomendasi, informasi kesehatan terkait penyakit tertentu.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 melalui wawancara dan kuesioner : mengetahui pola konsumsi masyarakat dan memeriksa keakuratan dari rekomendasi yang diberikan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Analisis : data dibutuhkan, potensi sistem rekomendasi dan metode evaluasi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Perancangan sistem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Evaluasi : Mean Absolute Error (MAE), usability testing, wawancara, kuesioner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87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Deskripsi Sistem E-Commerce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Menjual produk dengan kategori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buah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sayur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umbi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daging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telur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minuman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enampilkan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resep-resep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kategori-kategori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 bagian bawah informasi resep terdapat pilihan membeli produk-produk yang menjadi bahan resep tersebut.</a:t>
            </a:r>
            <a:endParaRPr lang="id-ID" sz="28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05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Analisis Kondisi Konsumen E-Commerce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Target konsumen berusia 16-35 tahun.</a:t>
            </a: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 dilakukan pada 100 responden.</a:t>
            </a: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Kesadaran dalam konsumsi makanan sehat rendah :</a:t>
            </a: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47%</a:t>
            </a:r>
            <a:r>
              <a:rPr lang="id-ID" sz="2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menyadari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pola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mereka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bagi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kesehatan</a:t>
            </a:r>
            <a:endParaRPr lang="id-ID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23%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menyatakan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tahu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apakah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pola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mereka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GB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endParaRPr lang="id-ID" sz="20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82588" indent="-38258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Internet menjadi sumber informasi utama</a:t>
            </a:r>
          </a:p>
          <a:p>
            <a:pPr marL="748348" lvl="3" indent="-382588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80% menyatakan mengakses informasi mengenai produk yang sebaiknya/dilarang dikonsumsi melalui internet</a:t>
            </a:r>
          </a:p>
        </p:txBody>
      </p:sp>
    </p:spTree>
    <p:extLst>
      <p:ext uri="{BB962C8B-B14F-4D97-AF65-F5344CB8AC3E}">
        <p14:creationId xmlns:p14="http://schemas.microsoft.com/office/powerpoint/2010/main" val="13529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 Fungsional (1/2)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menghilangkan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produk-produk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dilarang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memunculkan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produk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dilarang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atas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pilihan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memperhatikan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produk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sebaiknya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pengobatan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produk-produk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serta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serupa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produk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disukai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sedang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dilihat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13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 Fungsional (2/2)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informasi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baik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pengobatan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penyakit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tertentu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menghilangkan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berdasarkan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komposisi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memunculkan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atas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pilihan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dilakukan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</a:t>
            </a:r>
            <a:r>
              <a:rPr lang="id-ID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Mampu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makanan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dikonsumsi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serupa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resep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disukai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atau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sedang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dilihat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tersebut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2800" dirty="0" smtClean="0">
              <a:effectLst/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9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Kebutuhan Non-Fungsional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Proses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pemberian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berpengaruh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signifikan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kecepatan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memunculkan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halaman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website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kepada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Tata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letak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mudah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ditemukan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berguna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bagus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yang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diberikan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tidak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mengalihkan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pelanggan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dari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tujuannya</a:t>
            </a:r>
            <a:r>
              <a:rPr lang="en-GB" sz="2800" dirty="0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2800" dirty="0" err="1" smtClean="0">
                <a:effectLst/>
                <a:latin typeface="Browallia New" panose="020B0604020202020204" pitchFamily="34" charset="-34"/>
                <a:cs typeface="Browallia New" panose="020B0604020202020204" pitchFamily="34" charset="-34"/>
              </a:rPr>
              <a:t>semula</a:t>
            </a:r>
            <a:endParaRPr lang="id-ID" sz="2800" dirty="0" smtClean="0">
              <a:effectLst/>
              <a:latin typeface="Browallia New" panose="020B0604020202020204" pitchFamily="34" charset="-34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48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Daftar Pustaka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823"/>
            <a:ext cx="10515600" cy="3998073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[1] Sigel, Jerrold.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Define e-Commerce!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www.umsl.edu/~siegelj/Course5890/definitions.html.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[2] Shim, S.,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Pendyala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V.,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Sundaram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M., &amp; Gao, J. 2000.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Business-to-Business e-Commerce Frameworks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[3] Janssen, D.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Digital Commerce (D-Commerce)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http://www.techopedia.com/definition/23336/digital-commerce-d-commerce.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[4] Rouse, M.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M-Commerce (Mobile Commerce)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http://searchmobilecomputing.techtarget.com/definition/m-commerce.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2014.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[5]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Sarwar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B., </a:t>
            </a:r>
            <a:r>
              <a:rPr lang="en-GB" sz="18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Riedl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J. 2001.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Item-based Collaborative Filtering Recommendation Algorithms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[6] Ricci, Francesco, et al. 2011.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Recommender System Handbook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 New York: Springer</a:t>
            </a:r>
            <a:endParaRPr lang="id-ID" sz="1800" i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[7] Linden, G., Smith, B., &amp; York, J. 2003. “</a:t>
            </a:r>
            <a:r>
              <a:rPr lang="en-GB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Amazon.com Recommendations – Item-to-Item Collaborative Filtering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,”.</a:t>
            </a:r>
            <a:endParaRPr lang="id-ID" sz="1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[8] Z.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Qiu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M. Chen, &amp; J. Huang. 2010.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Design of Multi-mode E-commerce Recommendation System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2010 Third Int.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Symp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Intell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Inf. Technol.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Secur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Informatics, no. 807018, pp. 530–533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74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Daftar Pustaka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823"/>
            <a:ext cx="10515600" cy="3998073"/>
          </a:xfrm>
        </p:spPr>
        <p:txBody>
          <a:bodyPr>
            <a:noAutofit/>
          </a:bodyPr>
          <a:lstStyle/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9] Swearingen, K., Sinha, R. 2001.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Beyond Algorithms : An HCI Perspective on Recommender Systems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ACM SIGIR 2001 Workshop on Recommender Systems (2001), pp. 1–11.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[10] Zhang, J., Lin, Z., Xiao, B., &amp; Zhang, C. 2009.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An Optimized Item-based Collaborative Filtering Recommendation Algorithm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2009 IEEE International Conference on Network Infrastructure and Digital Content, 414–418.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[11] J. L.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Herlocker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J. A.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Konstan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L. G.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Terveen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&amp; J. T.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Riedl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. 2004. 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Evaluating Collaborative Filtering Recommender Systems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vol. 22, no. 1, pp. 5–53.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[12] Rubin, J.,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Chisnell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, D., &amp; Spool, J. 2008.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Handbook of Usability Testing 2</a:t>
            </a:r>
            <a:r>
              <a:rPr lang="en-GB" sz="1800" i="1" baseline="30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nd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 Edition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”. 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[13] Krug, Steve. 2005. “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Don’t Make Me Think : A Common Sense Approach to Web Usability, 2</a:t>
            </a:r>
            <a:r>
              <a:rPr lang="en-GB" sz="1800" i="1" baseline="30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nd</a:t>
            </a:r>
            <a:r>
              <a:rPr lang="en-GB" sz="1800" i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 Edition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”.</a:t>
            </a:r>
            <a:endParaRPr lang="id-ID" sz="18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00000"/>
              </a:lnSpc>
              <a:buNone/>
            </a:pP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14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]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Mangalindan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JP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 “</a:t>
            </a:r>
            <a:r>
              <a:rPr lang="id-ID" sz="1800" i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Amazon’s Recommendation Secret”.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http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://fortune.com/2012/07/30/amazons-recommendation-secret/.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Diakses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pada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18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GB" sz="18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Desember</a:t>
            </a:r>
            <a:r>
              <a:rPr lang="en-GB" sz="1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2014</a:t>
            </a:r>
            <a:r>
              <a:rPr lang="en-GB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  <a:endParaRPr lang="id-ID" sz="1800" i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89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6823" y="2153492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Terima Kasih</a:t>
            </a:r>
            <a:endParaRPr lang="id-ID" sz="6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5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Latar Belakang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mempermudah dan mempercepat proses membeli dan membandingkan produk yang hendak dibeli.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yang menjual produk kebutuhan harian berkembang di beberapa negara (India, Turki, Australia, USA, UK dan Indonesia).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rekomendasi yang efektif mampu meningkatkan penjualan produk yang ditawarkan di sebuah e-commece (Amazon mengalami peningkatan 29% penjualan)</a:t>
            </a:r>
            <a:r>
              <a:rPr lang="id-ID" sz="1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[14]</a:t>
            </a: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Konsumsi berkaitan erat dengan pertimbangan kesehatan (penyakit dan larangan konsumsi makanan).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831" y="6432923"/>
            <a:ext cx="942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[</a:t>
            </a:r>
            <a:r>
              <a:rPr lang="id-ID" sz="1400" dirty="0">
                <a:solidFill>
                  <a:schemeClr val="bg1"/>
                </a:solidFill>
              </a:rPr>
              <a:t>14</a:t>
            </a:r>
            <a:r>
              <a:rPr lang="en-GB" sz="1400" dirty="0">
                <a:solidFill>
                  <a:schemeClr val="bg1"/>
                </a:solidFill>
              </a:rPr>
              <a:t>] </a:t>
            </a:r>
            <a:r>
              <a:rPr lang="id-ID" sz="1400" dirty="0">
                <a:solidFill>
                  <a:schemeClr val="bg1"/>
                </a:solidFill>
              </a:rPr>
              <a:t>Mangalindan</a:t>
            </a:r>
            <a:r>
              <a:rPr lang="en-GB" sz="1400" dirty="0">
                <a:solidFill>
                  <a:schemeClr val="bg1"/>
                </a:solidFill>
              </a:rPr>
              <a:t>, </a:t>
            </a:r>
            <a:r>
              <a:rPr lang="id-ID" sz="1400" dirty="0">
                <a:solidFill>
                  <a:schemeClr val="bg1"/>
                </a:solidFill>
              </a:rPr>
              <a:t>JP</a:t>
            </a:r>
            <a:r>
              <a:rPr lang="en-GB" sz="1400" dirty="0">
                <a:solidFill>
                  <a:schemeClr val="bg1"/>
                </a:solidFill>
              </a:rPr>
              <a:t>. “</a:t>
            </a:r>
            <a:r>
              <a:rPr lang="id-ID" sz="1400" i="1" dirty="0">
                <a:solidFill>
                  <a:schemeClr val="bg1"/>
                </a:solidFill>
              </a:rPr>
              <a:t>Amazon’s Recommendation Secret</a:t>
            </a:r>
            <a:r>
              <a:rPr lang="id-ID" sz="1400" i="1" dirty="0" smtClean="0">
                <a:solidFill>
                  <a:schemeClr val="bg1"/>
                </a:solidFill>
              </a:rPr>
              <a:t>”.</a:t>
            </a:r>
            <a:r>
              <a:rPr lang="en-GB" sz="1400" dirty="0">
                <a:solidFill>
                  <a:schemeClr val="bg1"/>
                </a:solidFill>
              </a:rPr>
              <a:t> http://fortune.com/2012/07/30/amazons-recommendation-secret/</a:t>
            </a:r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Sistem 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User-based Collaborative Filtering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Item-based Collaborative Filtering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Sarwar  et  al.  melakukan  eksperimen  dan  memperoleh  bahwa  item-based  CF menghasilkan performa dan kualitas yang lebih baik dari user-based CF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1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Cluster Model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C</a:t>
            </a: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luster  model  membagi pengguna  berdasarkan  segmen-segmen  dan  memperlakukan  tugas-tugas  yang dijalankan  sebagai  permasalahan  klasifikasi.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Kualitas rekomendasi yang dihasilkan rendah karena membandingkan  pengguna  dengan sejumlah  segmen  yang  dapat  dikontrol  daripada  membandingkan  dengan  seluruh pengguna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16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16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Search-based method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search-based  method  menganggap  permasalahan  rekomendasi  sebagai  masalah pencarian  item  yang  serupa. Membuat  sebuah  query  untuk menemukan  item-item populer serupa dengan kesamaan pengarang, artis, kata kunci atau subjek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algoritma ini tidak cocok untuk pengguna  dengan  jumlah  pembelian  atau  rating  yang  besar  karena  harus  dilakukan query  untuk  setiap  item  yang  dibeli  atau  dinilai.</a:t>
            </a:r>
          </a:p>
          <a:p>
            <a:pPr marL="656146" lvl="1" indent="-363538">
              <a:buFont typeface="Arial" panose="020B0604020202020204" pitchFamily="34" charset="0"/>
              <a:buChar char="•"/>
            </a:pP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(-) kualitas rekomendasi rendah</a:t>
            </a:r>
            <a:endParaRPr lang="id-ID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97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User-based CF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8" y="1690688"/>
            <a:ext cx="11428571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6" y="1846263"/>
            <a:ext cx="8722313" cy="4022725"/>
          </a:xfrm>
        </p:spPr>
      </p:pic>
    </p:spTree>
    <p:extLst>
      <p:ext uri="{BB962C8B-B14F-4D97-AF65-F5344CB8AC3E}">
        <p14:creationId xmlns:p14="http://schemas.microsoft.com/office/powerpoint/2010/main" val="357066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8" y="1846263"/>
            <a:ext cx="9551569" cy="4022725"/>
          </a:xfrm>
        </p:spPr>
      </p:pic>
    </p:spTree>
    <p:extLst>
      <p:ext uri="{BB962C8B-B14F-4D97-AF65-F5344CB8AC3E}">
        <p14:creationId xmlns:p14="http://schemas.microsoft.com/office/powerpoint/2010/main" val="39651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1" y="1846263"/>
            <a:ext cx="9686044" cy="4022725"/>
          </a:xfrm>
        </p:spPr>
      </p:pic>
    </p:spTree>
    <p:extLst>
      <p:ext uri="{BB962C8B-B14F-4D97-AF65-F5344CB8AC3E}">
        <p14:creationId xmlns:p14="http://schemas.microsoft.com/office/powerpoint/2010/main" val="1588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Survei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46" y="1737359"/>
            <a:ext cx="7131267" cy="4587521"/>
          </a:xfrm>
        </p:spPr>
      </p:pic>
    </p:spTree>
    <p:extLst>
      <p:ext uri="{BB962C8B-B14F-4D97-AF65-F5344CB8AC3E}">
        <p14:creationId xmlns:p14="http://schemas.microsoft.com/office/powerpoint/2010/main" val="6481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Bisnis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3" y="2259105"/>
            <a:ext cx="10152117" cy="2823883"/>
          </a:xfrm>
        </p:spPr>
      </p:pic>
    </p:spTree>
    <p:extLst>
      <p:ext uri="{BB962C8B-B14F-4D97-AF65-F5344CB8AC3E}">
        <p14:creationId xmlns:p14="http://schemas.microsoft.com/office/powerpoint/2010/main" val="9044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Tujuan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erancang  mekanisme dalam  memperoleh dan  mengolah data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Merancang  operasi  penyampaian  rekomendasi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M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elakukan evaluasi terhadap keberjalanan sistem rekomendasi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7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Batasan Masalah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Mencakup tahap perancanaan, desain sistem, implementasi serta evaluasi.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Evaluasi dilakukan dengan memastikan ketepatan sistem rekomendasi dalam memberikan saran produk yang aman atau baik dikonsumsi.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Penyakit yang dipertimbangkan dibatasi pada penyakit jantung, diabetes dan hipertensi.</a:t>
            </a:r>
            <a:endParaRPr lang="id-ID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2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E-Commerce dan Permasalahan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Aktivitas bisnis/komersial memanfaatkan perangkat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elektronik</a:t>
            </a:r>
          </a:p>
          <a:p>
            <a:pPr marL="0" indent="0">
              <a:buNone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Permasalahan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: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iaya 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pengiriman  yang  dirasa  memberatkan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K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epercayaan 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antara pembeli dan penjual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Keamanan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transaksi yang dilakukan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L</a:t>
            </a:r>
            <a:r>
              <a:rPr lang="id-ID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ayanan  </a:t>
            </a:r>
            <a:r>
              <a:rPr lang="id-ID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yang kurang  personal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T</a:t>
            </a:r>
            <a:r>
              <a:rPr lang="id-ID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erlalu </a:t>
            </a:r>
            <a:r>
              <a:rPr lang="id-ID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banyak pilihan</a:t>
            </a:r>
            <a:endParaRPr lang="id-ID" sz="3200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68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Sistem Rekomendasi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uatu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alat dan teknik yang menyediakan saran terkait suatu hal untuk dapat dimanfaatkan oleh user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[6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].</a:t>
            </a:r>
            <a:endParaRPr lang="en-US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endParaRPr lang="id-ID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buNone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Tantangan 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[5]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:</a:t>
            </a:r>
            <a:endParaRPr lang="en-US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Kualitas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endParaRPr lang="en-US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Menghasilkan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untuk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banyak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data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produk</a:t>
            </a:r>
            <a:endParaRPr lang="en-US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Cakupan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data</a:t>
            </a:r>
            <a:endParaRPr lang="en-US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494" y="6334780"/>
            <a:ext cx="707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[5] </a:t>
            </a:r>
            <a:r>
              <a:rPr lang="en-GB" sz="1400" dirty="0" err="1">
                <a:solidFill>
                  <a:schemeClr val="bg1"/>
                </a:solidFill>
              </a:rPr>
              <a:t>Sarwar</a:t>
            </a:r>
            <a:r>
              <a:rPr lang="en-GB" sz="1400" dirty="0">
                <a:solidFill>
                  <a:schemeClr val="bg1"/>
                </a:solidFill>
              </a:rPr>
              <a:t>, B., </a:t>
            </a:r>
            <a:r>
              <a:rPr lang="en-GB" sz="1400" dirty="0" err="1">
                <a:solidFill>
                  <a:schemeClr val="bg1"/>
                </a:solidFill>
              </a:rPr>
              <a:t>Riedl</a:t>
            </a:r>
            <a:r>
              <a:rPr lang="en-GB" sz="1400" dirty="0">
                <a:solidFill>
                  <a:schemeClr val="bg1"/>
                </a:solidFill>
              </a:rPr>
              <a:t>, J. 2001. “</a:t>
            </a:r>
            <a:r>
              <a:rPr lang="en-GB" sz="1400" i="1" dirty="0">
                <a:solidFill>
                  <a:schemeClr val="bg1"/>
                </a:solidFill>
              </a:rPr>
              <a:t>Item-based Collaborative Filtering Recommendation Algorithms</a:t>
            </a:r>
            <a:r>
              <a:rPr lang="en-GB" sz="1400" dirty="0" smtClean="0">
                <a:solidFill>
                  <a:schemeClr val="bg1"/>
                </a:solidFill>
              </a:rPr>
              <a:t>”.</a:t>
            </a:r>
            <a:endParaRPr lang="id-ID" sz="1400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[</a:t>
            </a:r>
            <a:r>
              <a:rPr lang="en-GB" sz="1400" dirty="0">
                <a:solidFill>
                  <a:schemeClr val="bg1"/>
                </a:solidFill>
              </a:rPr>
              <a:t>6] Ricci, Francesco, et al. 2011. “</a:t>
            </a:r>
            <a:r>
              <a:rPr lang="en-GB" sz="1400" i="1" dirty="0">
                <a:solidFill>
                  <a:schemeClr val="bg1"/>
                </a:solidFill>
              </a:rPr>
              <a:t>Recommender System Handbook</a:t>
            </a:r>
            <a:r>
              <a:rPr lang="en-GB" sz="1400" dirty="0">
                <a:solidFill>
                  <a:schemeClr val="bg1"/>
                </a:solidFill>
              </a:rPr>
              <a:t>”. New York: </a:t>
            </a:r>
            <a:r>
              <a:rPr lang="en-GB" sz="1400" dirty="0" smtClean="0">
                <a:solidFill>
                  <a:schemeClr val="bg1"/>
                </a:solidFill>
              </a:rPr>
              <a:t>Springer</a:t>
            </a:r>
            <a:endParaRPr lang="id-ID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Digunakan oleh Amazon</a:t>
            </a:r>
          </a:p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Membandingkan pembelian dan rating yang dilakukan pengguna dengan item yang serupa, kemudian dijadikan daftar rekomendasi</a:t>
            </a:r>
            <a:r>
              <a:rPr lang="id-ID" sz="1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[7]</a:t>
            </a:r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965" y="6445904"/>
            <a:ext cx="838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[7] Linden, G., Smith, B., &amp; York, J. 2003. “</a:t>
            </a:r>
            <a:r>
              <a:rPr lang="en-GB" sz="1400" i="1" dirty="0">
                <a:solidFill>
                  <a:schemeClr val="bg1"/>
                </a:solidFill>
              </a:rPr>
              <a:t>Amazon.com Recommendations – Item-to-Item Collaborative Filtering</a:t>
            </a:r>
            <a:r>
              <a:rPr lang="en-GB" sz="1400" dirty="0">
                <a:solidFill>
                  <a:schemeClr val="bg1"/>
                </a:solidFill>
              </a:rPr>
              <a:t>,”</a:t>
            </a:r>
            <a:endParaRPr lang="id-ID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For each item in product catalog, I1</a:t>
            </a:r>
          </a:p>
          <a:p>
            <a:pPr marL="0" indent="0">
              <a:buNone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For each customer C who purchased I1</a:t>
            </a:r>
          </a:p>
          <a:p>
            <a:pPr marL="0" indent="0">
              <a:buNone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For each item I2 purchased by customer C</a:t>
            </a:r>
          </a:p>
          <a:p>
            <a:pPr marL="0" indent="0">
              <a:buNone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	Record that a customer purchased I1 and I2</a:t>
            </a:r>
          </a:p>
          <a:p>
            <a:pPr marL="0" indent="0">
              <a:buNone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For each item I2</a:t>
            </a:r>
          </a:p>
          <a:p>
            <a:pPr marL="0" indent="0">
              <a:buNone/>
            </a:pPr>
            <a:r>
              <a:rPr lang="id-ID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Compute the similarity between I1 and </a:t>
            </a:r>
            <a:r>
              <a:rPr lang="id-ID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I2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647" y="6450667"/>
            <a:ext cx="8388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[7] Linden, G., Smith, B., &amp; York, J. 2003. “</a:t>
            </a:r>
            <a:r>
              <a:rPr lang="en-GB" sz="1400" i="1" dirty="0">
                <a:solidFill>
                  <a:schemeClr val="bg1"/>
                </a:solidFill>
              </a:rPr>
              <a:t>Amazon.com Recommendations – Item-to-Item Collaborative Filtering</a:t>
            </a:r>
            <a:r>
              <a:rPr lang="en-GB" sz="1400" dirty="0">
                <a:solidFill>
                  <a:schemeClr val="bg1"/>
                </a:solidFill>
              </a:rPr>
              <a:t>,”</a:t>
            </a:r>
            <a:endParaRPr lang="id-ID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Algoritma Item-based Collaborative Filtering</a:t>
            </a:r>
            <a:endParaRPr lang="id-ID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82" y="1871159"/>
            <a:ext cx="6688530" cy="3009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2" y="4880997"/>
            <a:ext cx="5205919" cy="13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</TotalTime>
  <Words>1189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Browallia New</vt:lpstr>
      <vt:lpstr>Calibri</vt:lpstr>
      <vt:lpstr>Calibri Light</vt:lpstr>
      <vt:lpstr>Times New Roman</vt:lpstr>
      <vt:lpstr>Retrospect</vt:lpstr>
      <vt:lpstr>Perancangan Sistem Rekomendasi E-Commerce Penjualan Produk Makanan dan Minuman Dengan Mempertimbangkan Kondisi Kesehatan dan Larangan Konsumsi Makanan</vt:lpstr>
      <vt:lpstr>Latar Belakang</vt:lpstr>
      <vt:lpstr>Tujuan</vt:lpstr>
      <vt:lpstr>Batasan Masalah</vt:lpstr>
      <vt:lpstr>E-Commerce dan Permasalahan</vt:lpstr>
      <vt:lpstr>Sistem Rekomendasi</vt:lpstr>
      <vt:lpstr>Algoritma Item-based Collaborative Filtering</vt:lpstr>
      <vt:lpstr>Algoritma Item-based Collaborative Filtering</vt:lpstr>
      <vt:lpstr>Algoritma Item-based Collaborative Filtering</vt:lpstr>
      <vt:lpstr>Usability Testing</vt:lpstr>
      <vt:lpstr>Metodologi</vt:lpstr>
      <vt:lpstr>Deskripsi Sistem E-Commerce</vt:lpstr>
      <vt:lpstr>Analisis Kondisi Konsumen E-Commerce</vt:lpstr>
      <vt:lpstr>Kebutuhan Fungsional (1/2)</vt:lpstr>
      <vt:lpstr>Kebutuhan Fungsional (2/2)</vt:lpstr>
      <vt:lpstr>Kebutuhan Non-Fungsional</vt:lpstr>
      <vt:lpstr>Daftar Pustaka</vt:lpstr>
      <vt:lpstr>Daftar Pustaka</vt:lpstr>
      <vt:lpstr>Terima Kasih</vt:lpstr>
      <vt:lpstr>Algoritma Sistem Rekomendasi</vt:lpstr>
      <vt:lpstr>User-based CF</vt:lpstr>
      <vt:lpstr>Survei</vt:lpstr>
      <vt:lpstr>Survei</vt:lpstr>
      <vt:lpstr>Survei</vt:lpstr>
      <vt:lpstr>Survei</vt:lpstr>
      <vt:lpstr>Proses Bisnis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Rekomendasi E-Commerce Penjualan Produk Makanan dan Minuman Dengan Mempertimbangkan Kondisi Kesehatan dan Larangan Konsumsi Makanan</dc:title>
  <dc:creator>nico</dc:creator>
  <cp:lastModifiedBy>nico</cp:lastModifiedBy>
  <cp:revision>66</cp:revision>
  <dcterms:created xsi:type="dcterms:W3CDTF">2015-03-20T14:17:44Z</dcterms:created>
  <dcterms:modified xsi:type="dcterms:W3CDTF">2015-03-22T00:15:45Z</dcterms:modified>
</cp:coreProperties>
</file>