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17/10/2014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8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17/10/2014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585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17/10/2014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809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17/10/2014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293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17/10/2014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67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17/10/2014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732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17/10/2014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305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17/10/2014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658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17/10/2014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543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8B0BC6-A8C1-44B5-A9E2-00217F74BCFA}" type="datetimeFigureOut">
              <a:rPr lang="id-ID" smtClean="0"/>
              <a:t>17/10/2014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27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17/10/2014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844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8B0BC6-A8C1-44B5-A9E2-00217F74BCFA}" type="datetimeFigureOut">
              <a:rPr lang="id-ID" smtClean="0"/>
              <a:t>17/10/2014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8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IT Service Management </a:t>
            </a:r>
            <a:r>
              <a:rPr lang="en-US" sz="6000" dirty="0" err="1" smtClean="0"/>
              <a:t>Bagi</a:t>
            </a:r>
            <a:r>
              <a:rPr lang="en-US" sz="6000" dirty="0" smtClean="0"/>
              <a:t> Perusahaan E-Commerce </a:t>
            </a:r>
            <a:r>
              <a:rPr lang="en-US" sz="6000" dirty="0" err="1"/>
              <a:t>D</a:t>
            </a:r>
            <a:r>
              <a:rPr lang="en-US" sz="6000" dirty="0" err="1" smtClean="0"/>
              <a:t>alam</a:t>
            </a:r>
            <a:r>
              <a:rPr lang="en-US" sz="6000" dirty="0" smtClean="0"/>
              <a:t> </a:t>
            </a:r>
            <a:r>
              <a:rPr lang="en-US" sz="6000" dirty="0" err="1" smtClean="0"/>
              <a:t>Penerapan</a:t>
            </a:r>
            <a:r>
              <a:rPr lang="en-US" sz="6000" dirty="0" smtClean="0"/>
              <a:t> Context Awareness</a:t>
            </a:r>
            <a:endParaRPr lang="id-ID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ITIL Framework Version 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012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pengunjung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 offline. </a:t>
            </a:r>
            <a:r>
              <a:rPr lang="en-US" dirty="0" err="1" smtClean="0"/>
              <a:t>Toko</a:t>
            </a:r>
            <a:r>
              <a:rPr lang="en-US" dirty="0" smtClean="0"/>
              <a:t> Online?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Context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pengunjung</a:t>
            </a:r>
            <a:r>
              <a:rPr lang="en-US" dirty="0" smtClean="0"/>
              <a:t> e-commerce.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Perlu</a:t>
            </a:r>
            <a:r>
              <a:rPr lang="en-US" dirty="0" smtClean="0"/>
              <a:t> proses </a:t>
            </a:r>
            <a:r>
              <a:rPr lang="en-US" dirty="0" err="1" smtClean="0"/>
              <a:t>migrasi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context aware.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saing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35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e-commerce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migrasi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context aware </a:t>
            </a:r>
            <a:r>
              <a:rPr lang="en-US" dirty="0" err="1" smtClean="0"/>
              <a:t>menjadi</a:t>
            </a:r>
            <a:r>
              <a:rPr lang="en-US" dirty="0" smtClean="0"/>
              <a:t> context aware?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yang context aware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berkelanjutan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merespon</a:t>
            </a:r>
            <a:r>
              <a:rPr lang="en-US" dirty="0" smtClean="0"/>
              <a:t> </a:t>
            </a:r>
            <a:r>
              <a:rPr lang="en-US" dirty="0" err="1" smtClean="0"/>
              <a:t>perubahan-perubahan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masa </a:t>
            </a:r>
            <a:r>
              <a:rPr lang="en-US" dirty="0" err="1" smtClean="0"/>
              <a:t>depan</a:t>
            </a:r>
            <a:r>
              <a:rPr lang="en-US" dirty="0" smtClean="0"/>
              <a:t>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8607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migrasi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ecommerce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context aware </a:t>
            </a:r>
            <a:r>
              <a:rPr lang="en-US" dirty="0" err="1" smtClean="0"/>
              <a:t>menjadi</a:t>
            </a:r>
            <a:r>
              <a:rPr lang="en-US" dirty="0" smtClean="0"/>
              <a:t> context aware.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ecommerce yang context aware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kapabilitas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berkelanjutan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merespon</a:t>
            </a:r>
            <a:r>
              <a:rPr lang="en-US" dirty="0" smtClean="0"/>
              <a:t> </a:t>
            </a:r>
            <a:r>
              <a:rPr lang="en-US" dirty="0" err="1" smtClean="0"/>
              <a:t>perubahan-perubahan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masa </a:t>
            </a:r>
            <a:r>
              <a:rPr lang="en-US" dirty="0" err="1" smtClean="0"/>
              <a:t>depan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25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6055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ITIL </a:t>
            </a:r>
            <a:r>
              <a:rPr lang="en-US" dirty="0"/>
              <a:t>Framework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50" y="1671918"/>
            <a:ext cx="4787153" cy="478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ITIL Framework Version 3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24634"/>
            <a:ext cx="10058400" cy="374445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dirty="0" smtClean="0"/>
              <a:t>Service Strategy</a:t>
            </a:r>
          </a:p>
          <a:p>
            <a:pPr marL="457200" indent="0">
              <a:buNone/>
              <a:tabLst>
                <a:tab pos="457200" algn="l"/>
              </a:tabLst>
            </a:pPr>
            <a:r>
              <a:rPr lang="en-US" dirty="0" err="1" smtClean="0"/>
              <a:t>Penetapan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merancang</a:t>
            </a:r>
            <a:r>
              <a:rPr lang="en-US" dirty="0" smtClean="0"/>
              <a:t>,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e-commerce yang context- aware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aset</a:t>
            </a:r>
            <a:r>
              <a:rPr lang="en-US" dirty="0" smtClean="0"/>
              <a:t> yang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strategis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dirty="0" smtClean="0"/>
              <a:t>Service Design</a:t>
            </a:r>
          </a:p>
          <a:p>
            <a:pPr marL="457200" indent="0">
              <a:buNone/>
              <a:tabLst>
                <a:tab pos="457200" algn="l"/>
              </a:tabLst>
            </a:pP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e-commerce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, proses, </a:t>
            </a:r>
            <a:r>
              <a:rPr lang="en-US" dirty="0" err="1" smtClean="0"/>
              <a:t>kebijakan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dirty="0" smtClean="0"/>
              <a:t>Service Transition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err="1" smtClean="0"/>
              <a:t>Mempersiapkan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emampuan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	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74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ITIL Framework Version 3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24634"/>
            <a:ext cx="10058400" cy="374445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dirty="0" smtClean="0"/>
              <a:t>Service Operation</a:t>
            </a:r>
          </a:p>
          <a:p>
            <a:pPr marL="457200" indent="0">
              <a:buNone/>
              <a:tabLst>
                <a:tab pos="457200" algn="l"/>
              </a:tabLst>
            </a:pP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efektifitas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harian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/>
              <a:t> </a:t>
            </a:r>
            <a:r>
              <a:rPr lang="en-US" dirty="0" smtClean="0"/>
              <a:t>e-commerce yang context-aware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proses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pPr marL="457200" indent="0">
              <a:buNone/>
              <a:tabLst>
                <a:tab pos="457200" algn="l"/>
              </a:tabLst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dirty="0" smtClean="0"/>
              <a:t>Continual Service Improvement</a:t>
            </a:r>
          </a:p>
          <a:p>
            <a:pPr marL="457200" indent="0">
              <a:buNone/>
              <a:tabLst>
                <a:tab pos="457200" algn="l"/>
              </a:tabLst>
            </a:pP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konsumen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proses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e-commerce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layanan-layanan</a:t>
            </a:r>
            <a:r>
              <a:rPr lang="en-US" dirty="0" smtClean="0"/>
              <a:t>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diperbaiki</a:t>
            </a:r>
            <a:r>
              <a:rPr lang="en-US" dirty="0"/>
              <a:t> </a:t>
            </a:r>
            <a:r>
              <a:rPr lang="en-US" dirty="0" smtClean="0"/>
              <a:t>agar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8986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Bailey</a:t>
            </a:r>
            <a:r>
              <a:rPr lang="id-ID" dirty="0"/>
              <a:t>, E., &amp; Becker, J. D. (2014). </a:t>
            </a:r>
            <a:r>
              <a:rPr lang="id-ID" i="1" dirty="0"/>
              <a:t>A </a:t>
            </a:r>
            <a:r>
              <a:rPr lang="id-ID" i="1" dirty="0" err="1"/>
              <a:t>Comparison</a:t>
            </a:r>
            <a:r>
              <a:rPr lang="id-ID" i="1" dirty="0"/>
              <a:t> of IT </a:t>
            </a:r>
            <a:r>
              <a:rPr lang="id-ID" i="1" dirty="0" err="1"/>
              <a:t>Governance</a:t>
            </a:r>
            <a:r>
              <a:rPr lang="id-ID" i="1" dirty="0"/>
              <a:t> </a:t>
            </a:r>
            <a:r>
              <a:rPr lang="id-ID" i="1" dirty="0" err="1"/>
              <a:t>and</a:t>
            </a:r>
            <a:r>
              <a:rPr lang="id-ID" i="1" dirty="0"/>
              <a:t> Control </a:t>
            </a:r>
            <a:r>
              <a:rPr lang="id-ID" i="1" dirty="0" err="1"/>
              <a:t>Frameworks</a:t>
            </a:r>
            <a:r>
              <a:rPr lang="id-ID" i="1" dirty="0"/>
              <a:t> </a:t>
            </a:r>
            <a:r>
              <a:rPr lang="id-ID" i="1" dirty="0" err="1"/>
              <a:t>in</a:t>
            </a:r>
            <a:r>
              <a:rPr lang="id-ID" i="1" dirty="0"/>
              <a:t> </a:t>
            </a:r>
            <a:r>
              <a:rPr lang="id-ID" i="1" dirty="0" err="1"/>
              <a:t>Cloud</a:t>
            </a:r>
            <a:r>
              <a:rPr lang="id-ID" i="1" dirty="0"/>
              <a:t> </a:t>
            </a:r>
            <a:r>
              <a:rPr lang="id-ID" i="1" dirty="0" err="1"/>
              <a:t>Computing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id-ID" dirty="0" err="1"/>
              <a:t>Dey</a:t>
            </a:r>
            <a:r>
              <a:rPr lang="id-ID" dirty="0"/>
              <a:t>, A., </a:t>
            </a:r>
            <a:r>
              <a:rPr lang="id-ID" dirty="0" err="1"/>
              <a:t>Abowd</a:t>
            </a:r>
            <a:r>
              <a:rPr lang="id-ID" dirty="0"/>
              <a:t>, G., &amp; </a:t>
            </a:r>
            <a:r>
              <a:rPr lang="id-ID" dirty="0" err="1"/>
              <a:t>Salber</a:t>
            </a:r>
            <a:r>
              <a:rPr lang="id-ID" dirty="0"/>
              <a:t>, D. (2001). A </a:t>
            </a:r>
            <a:r>
              <a:rPr lang="id-ID" dirty="0" err="1"/>
              <a:t>conceptual</a:t>
            </a:r>
            <a:r>
              <a:rPr lang="id-ID" dirty="0"/>
              <a:t> </a:t>
            </a:r>
            <a:r>
              <a:rPr lang="id-ID" dirty="0" err="1"/>
              <a:t>framework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a </a:t>
            </a:r>
            <a:r>
              <a:rPr lang="id-ID" dirty="0" err="1"/>
              <a:t>toolkit</a:t>
            </a:r>
            <a:r>
              <a:rPr lang="id-ID" dirty="0"/>
              <a:t> for </a:t>
            </a:r>
            <a:r>
              <a:rPr lang="id-ID" dirty="0" err="1"/>
              <a:t>supporting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rapid</a:t>
            </a:r>
            <a:r>
              <a:rPr lang="id-ID" dirty="0"/>
              <a:t> </a:t>
            </a:r>
            <a:r>
              <a:rPr lang="id-ID" dirty="0" err="1"/>
              <a:t>prototyping</a:t>
            </a:r>
            <a:r>
              <a:rPr lang="id-ID" dirty="0"/>
              <a:t> of </a:t>
            </a:r>
            <a:r>
              <a:rPr lang="id-ID" dirty="0" err="1"/>
              <a:t>context-aware</a:t>
            </a:r>
            <a:r>
              <a:rPr lang="id-ID" dirty="0"/>
              <a:t> </a:t>
            </a:r>
            <a:r>
              <a:rPr lang="id-ID" dirty="0" err="1"/>
              <a:t>applications</a:t>
            </a:r>
            <a:r>
              <a:rPr lang="id-ID" dirty="0"/>
              <a:t>. </a:t>
            </a:r>
            <a:r>
              <a:rPr lang="id-ID" i="1" dirty="0" err="1"/>
              <a:t>Human-Computer</a:t>
            </a:r>
            <a:r>
              <a:rPr lang="id-ID" i="1" dirty="0"/>
              <a:t> </a:t>
            </a:r>
            <a:r>
              <a:rPr lang="id-ID" i="1" dirty="0" err="1"/>
              <a:t>Interaction</a:t>
            </a:r>
            <a:r>
              <a:rPr lang="id-ID" dirty="0"/>
              <a:t>, 1–67. </a:t>
            </a:r>
            <a:r>
              <a:rPr lang="id-ID" dirty="0" err="1"/>
              <a:t>Retrieved</a:t>
            </a:r>
            <a:r>
              <a:rPr lang="id-ID" dirty="0"/>
              <a:t> </a:t>
            </a:r>
            <a:r>
              <a:rPr lang="id-ID" dirty="0" err="1"/>
              <a:t>from</a:t>
            </a:r>
            <a:r>
              <a:rPr lang="id-ID" dirty="0"/>
              <a:t> http://</a:t>
            </a:r>
            <a:r>
              <a:rPr lang="id-ID" dirty="0" smtClean="0"/>
              <a:t>dl.acm.org/citation.cfm?id=1463110</a:t>
            </a:r>
            <a:endParaRPr lang="id-ID" dirty="0"/>
          </a:p>
          <a:p>
            <a:r>
              <a:rPr lang="id-ID" dirty="0"/>
              <a:t>Hong, J. Y., </a:t>
            </a:r>
            <a:r>
              <a:rPr lang="id-ID" dirty="0" err="1"/>
              <a:t>Suh</a:t>
            </a:r>
            <a:r>
              <a:rPr lang="id-ID" dirty="0"/>
              <a:t>, E. H., &amp; Kim, S. J. (2009). </a:t>
            </a:r>
            <a:r>
              <a:rPr lang="id-ID" dirty="0" err="1"/>
              <a:t>Context-aware</a:t>
            </a:r>
            <a:r>
              <a:rPr lang="id-ID" dirty="0"/>
              <a:t> </a:t>
            </a:r>
            <a:r>
              <a:rPr lang="id-ID" dirty="0" err="1"/>
              <a:t>systems</a:t>
            </a:r>
            <a:r>
              <a:rPr lang="id-ID" dirty="0"/>
              <a:t>: A </a:t>
            </a:r>
            <a:r>
              <a:rPr lang="id-ID" dirty="0" err="1"/>
              <a:t>literature</a:t>
            </a:r>
            <a:r>
              <a:rPr lang="id-ID" dirty="0"/>
              <a:t> </a:t>
            </a:r>
            <a:r>
              <a:rPr lang="id-ID" dirty="0" err="1"/>
              <a:t>review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classification</a:t>
            </a:r>
            <a:r>
              <a:rPr lang="id-ID" dirty="0"/>
              <a:t>. </a:t>
            </a:r>
            <a:r>
              <a:rPr lang="id-ID" i="1" dirty="0" err="1"/>
              <a:t>Expert</a:t>
            </a:r>
            <a:r>
              <a:rPr lang="id-ID" i="1" dirty="0"/>
              <a:t> Systems </a:t>
            </a:r>
            <a:r>
              <a:rPr lang="id-ID" i="1" dirty="0" err="1"/>
              <a:t>with</a:t>
            </a:r>
            <a:r>
              <a:rPr lang="id-ID" i="1" dirty="0"/>
              <a:t> </a:t>
            </a:r>
            <a:r>
              <a:rPr lang="id-ID" i="1" dirty="0" err="1"/>
              <a:t>Applications</a:t>
            </a:r>
            <a:r>
              <a:rPr lang="id-ID" dirty="0"/>
              <a:t>, </a:t>
            </a:r>
            <a:r>
              <a:rPr lang="id-ID" i="1" dirty="0"/>
              <a:t>36</a:t>
            </a:r>
            <a:r>
              <a:rPr lang="id-ID" dirty="0"/>
              <a:t>(4), 8509–8522. </a:t>
            </a:r>
            <a:r>
              <a:rPr lang="id-ID" dirty="0" err="1"/>
              <a:t>doi</a:t>
            </a:r>
            <a:r>
              <a:rPr lang="id-ID" dirty="0"/>
              <a:t>:10.1016/j.eswa.2008.10.071</a:t>
            </a:r>
          </a:p>
          <a:p>
            <a:r>
              <a:rPr lang="id-ID" dirty="0" err="1"/>
              <a:t>Nurmi</a:t>
            </a:r>
            <a:r>
              <a:rPr lang="id-ID" dirty="0"/>
              <a:t>, P., &amp; </a:t>
            </a:r>
            <a:r>
              <a:rPr lang="id-ID" dirty="0" err="1"/>
              <a:t>Floréen</a:t>
            </a:r>
            <a:r>
              <a:rPr lang="id-ID" dirty="0"/>
              <a:t>, P. (2004). </a:t>
            </a:r>
            <a:r>
              <a:rPr lang="id-ID" dirty="0" err="1"/>
              <a:t>Reasoning</a:t>
            </a:r>
            <a:r>
              <a:rPr lang="id-ID" dirty="0"/>
              <a:t> </a:t>
            </a:r>
            <a:r>
              <a:rPr lang="id-ID" dirty="0" err="1"/>
              <a:t>in</a:t>
            </a:r>
            <a:r>
              <a:rPr lang="id-ID" dirty="0"/>
              <a:t> </a:t>
            </a:r>
            <a:r>
              <a:rPr lang="id-ID" dirty="0" err="1"/>
              <a:t>Context-Aware</a:t>
            </a:r>
            <a:r>
              <a:rPr lang="id-ID" dirty="0"/>
              <a:t> Systems. </a:t>
            </a:r>
            <a:r>
              <a:rPr lang="id-ID" i="1" dirty="0" err="1"/>
              <a:t>Position</a:t>
            </a:r>
            <a:r>
              <a:rPr lang="id-ID" i="1" dirty="0"/>
              <a:t> Paper. </a:t>
            </a:r>
            <a:r>
              <a:rPr lang="id-ID" i="1" dirty="0" err="1"/>
              <a:t>Department</a:t>
            </a:r>
            <a:r>
              <a:rPr lang="id-ID" i="1" dirty="0"/>
              <a:t> of Computer Science, </a:t>
            </a:r>
            <a:r>
              <a:rPr lang="id-ID" i="1" dirty="0" err="1"/>
              <a:t>University</a:t>
            </a:r>
            <a:r>
              <a:rPr lang="id-ID" i="1" dirty="0"/>
              <a:t> of Helsinki</a:t>
            </a:r>
            <a:r>
              <a:rPr lang="id-ID" dirty="0"/>
              <a:t>, (1), 1–6. </a:t>
            </a:r>
            <a:r>
              <a:rPr lang="id-ID" dirty="0" err="1" smtClean="0"/>
              <a:t>doi</a:t>
            </a:r>
            <a:r>
              <a:rPr lang="id-ID" dirty="0" smtClean="0"/>
              <a:t>:10.1.1.101.699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89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234</TotalTime>
  <Words>458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IT Service Management Bagi Perusahaan E-Commerce Dalam Penerapan Context Awareness</vt:lpstr>
      <vt:lpstr>Latar Belakang</vt:lpstr>
      <vt:lpstr>Rumusan Masalah</vt:lpstr>
      <vt:lpstr>Tujuan</vt:lpstr>
      <vt:lpstr>Metodologi</vt:lpstr>
      <vt:lpstr>ITIL Framework Versi 3</vt:lpstr>
      <vt:lpstr>ITIL Framework Version 3</vt:lpstr>
      <vt:lpstr>ITIL Framework Version 3</vt:lpstr>
      <vt:lpstr>Daftar Pustaka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ITIL IT Governance Bagi Perusahaan E-Commerce dalam Penerapan Context Awareness</dc:title>
  <dc:creator>nico</dc:creator>
  <cp:lastModifiedBy>nico</cp:lastModifiedBy>
  <cp:revision>12</cp:revision>
  <dcterms:created xsi:type="dcterms:W3CDTF">2014-10-16T04:35:47Z</dcterms:created>
  <dcterms:modified xsi:type="dcterms:W3CDTF">2014-10-17T06:20:32Z</dcterms:modified>
</cp:coreProperties>
</file>