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3" r:id="rId9"/>
    <p:sldId id="274" r:id="rId10"/>
    <p:sldId id="265" r:id="rId11"/>
    <p:sldId id="260" r:id="rId12"/>
    <p:sldId id="270" r:id="rId13"/>
    <p:sldId id="272" r:id="rId14"/>
    <p:sldId id="266" r:id="rId15"/>
    <p:sldId id="275" r:id="rId16"/>
    <p:sldId id="267" r:id="rId17"/>
    <p:sldId id="284" r:id="rId18"/>
    <p:sldId id="271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21/03/2015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450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21/03/2015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97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21/03/2015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218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21/03/2015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651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21/03/2015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920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21/03/2015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615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21/03/2015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118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21/03/2015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65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21/03/2015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542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21/03/2015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933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21/03/2015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08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E5DD-71EB-4BD0-B096-7F7C943ABD72}" type="datetimeFigureOut">
              <a:rPr lang="id-ID" smtClean="0"/>
              <a:t>21/03/2015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966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93575"/>
            <a:ext cx="9144000" cy="1116387"/>
          </a:xfrm>
        </p:spPr>
        <p:txBody>
          <a:bodyPr>
            <a:noAutofit/>
          </a:bodyPr>
          <a:lstStyle/>
          <a:p>
            <a:r>
              <a:rPr lang="id-ID" sz="3200" dirty="0" smtClean="0"/>
              <a:t>Perancangan Sistem Rekomendasi E-Commerce Penjualan Produk Makanan dan Minuman Dengan Mempertimbangkan Kondisi Kesehatan dan Larangan Konsumsi Makanan</a:t>
            </a:r>
            <a:br>
              <a:rPr lang="id-ID" sz="3200" dirty="0" smtClean="0"/>
            </a:br>
            <a:endParaRPr lang="id-ID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43068"/>
          </a:xfrm>
        </p:spPr>
        <p:txBody>
          <a:bodyPr>
            <a:normAutofit/>
          </a:bodyPr>
          <a:lstStyle/>
          <a:p>
            <a:r>
              <a:rPr lang="id-ID" dirty="0" smtClean="0"/>
              <a:t>Nicolas Novian Ruslim</a:t>
            </a:r>
          </a:p>
          <a:p>
            <a:r>
              <a:rPr lang="id-ID" dirty="0" smtClean="0"/>
              <a:t>18211031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89407" y="487397"/>
            <a:ext cx="60131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dirty="0" smtClean="0"/>
              <a:t>SEMINAR TUGAS AKHIR 1</a:t>
            </a:r>
            <a:endParaRPr lang="id-ID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1223682" y="5593977"/>
            <a:ext cx="2405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Pembimbing :</a:t>
            </a:r>
          </a:p>
          <a:p>
            <a:r>
              <a:rPr lang="id-ID" dirty="0" smtClean="0"/>
              <a:t>Dr. Arry Akhmad Arman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99987" y="5593976"/>
            <a:ext cx="1067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Penguji :</a:t>
            </a:r>
          </a:p>
          <a:p>
            <a:r>
              <a:rPr lang="id-ID" dirty="0" smtClean="0"/>
              <a:t>Pak Dicky</a:t>
            </a:r>
          </a:p>
        </p:txBody>
      </p:sp>
    </p:spTree>
    <p:extLst>
      <p:ext uri="{BB962C8B-B14F-4D97-AF65-F5344CB8AC3E}">
        <p14:creationId xmlns:p14="http://schemas.microsoft.com/office/powerpoint/2010/main" val="410161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Usability Testing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dirty="0" smtClean="0"/>
              <a:t>Usable  adalah kondisi dimana orang yang menggunakan produk tersebut tidak kebingungan dalam menggunakannya.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Pengetesan dilakukan dengan meminta beberapa orang mencoba menggunakan sistem yang dibuat dan melihat perilaku mereka saat menggunakan sistem tersebut.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 smtClean="0"/>
              <a:t>Usability testing dilakukan untuk </a:t>
            </a:r>
            <a:r>
              <a:rPr lang="id-ID" dirty="0" smtClean="0"/>
              <a:t>menjamin </a:t>
            </a:r>
            <a:r>
              <a:rPr lang="id-ID" sz="1800" dirty="0" smtClean="0"/>
              <a:t>[13]</a:t>
            </a:r>
            <a:endParaRPr lang="id-ID" dirty="0" smtClean="0"/>
          </a:p>
          <a:p>
            <a:r>
              <a:rPr lang="id-ID" dirty="0"/>
              <a:t>s</a:t>
            </a:r>
            <a:r>
              <a:rPr lang="id-ID" dirty="0" smtClean="0"/>
              <a:t>istem bermanfaat bagi pengguna,</a:t>
            </a:r>
          </a:p>
          <a:p>
            <a:r>
              <a:rPr lang="id-ID" dirty="0"/>
              <a:t>s</a:t>
            </a:r>
            <a:r>
              <a:rPr lang="id-ID" dirty="0" smtClean="0"/>
              <a:t>istem dapat membantu mencapai tujuan pengguna secara cepat,</a:t>
            </a:r>
          </a:p>
          <a:p>
            <a:r>
              <a:rPr lang="id-ID" dirty="0"/>
              <a:t>p</a:t>
            </a:r>
            <a:r>
              <a:rPr lang="id-ID" dirty="0" smtClean="0"/>
              <a:t>erilaku sistem sesuai dengan ekspektasi pengguna,</a:t>
            </a:r>
          </a:p>
          <a:p>
            <a:r>
              <a:rPr lang="id-ID" dirty="0"/>
              <a:t>s</a:t>
            </a:r>
            <a:r>
              <a:rPr lang="id-ID" dirty="0" smtClean="0"/>
              <a:t>istem mudah dioperasikan, serta</a:t>
            </a:r>
          </a:p>
          <a:p>
            <a:r>
              <a:rPr lang="id-ID" dirty="0"/>
              <a:t>m</a:t>
            </a:r>
            <a:r>
              <a:rPr lang="id-ID" dirty="0" smtClean="0"/>
              <a:t>endapat respon positif dari pengguna</a:t>
            </a:r>
          </a:p>
          <a:p>
            <a:endParaRPr lang="id-ID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6176963"/>
            <a:ext cx="7814703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8288" indent="-268288">
              <a:lnSpc>
                <a:spcPct val="120000"/>
              </a:lnSpc>
              <a:buNone/>
            </a:pPr>
            <a:r>
              <a:rPr lang="en-GB" sz="1400" dirty="0"/>
              <a:t>[13] Krug, Steve. 2005. “</a:t>
            </a:r>
            <a:r>
              <a:rPr lang="en-GB" sz="1400" i="1" dirty="0"/>
              <a:t>Don’t Make Me Think : A Common Sense Approach to Web Usability, 2</a:t>
            </a:r>
            <a:r>
              <a:rPr lang="en-GB" sz="1400" i="1" baseline="30000" dirty="0"/>
              <a:t>nd</a:t>
            </a:r>
            <a:r>
              <a:rPr lang="en-GB" sz="1400" i="1" dirty="0"/>
              <a:t> Edition</a:t>
            </a:r>
            <a:r>
              <a:rPr lang="en-GB" sz="1400" dirty="0"/>
              <a:t>”.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286799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Metodologi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Studi literatur : algoritma sistem rekomendasi, informasi kesehatan terkait penyakit tertentu.</a:t>
            </a:r>
          </a:p>
          <a:p>
            <a:r>
              <a:rPr lang="id-ID" dirty="0" smtClean="0"/>
              <a:t>Survei melalui wawancara dan kuesioner : mengetahui pola konsumsi masyarakat dan memeriksa keakuratan dari rekomendasi yang diberikan</a:t>
            </a:r>
          </a:p>
          <a:p>
            <a:r>
              <a:rPr lang="id-ID" dirty="0" smtClean="0"/>
              <a:t>Analisis : data dibutuhkan, potensi sistem rekomendasi dan metode evaluasi</a:t>
            </a:r>
          </a:p>
          <a:p>
            <a:r>
              <a:rPr lang="id-ID" dirty="0" smtClean="0"/>
              <a:t>Perancangan sistem</a:t>
            </a:r>
          </a:p>
          <a:p>
            <a:r>
              <a:rPr lang="id-ID" dirty="0" smtClean="0"/>
              <a:t>Evaluasi : </a:t>
            </a:r>
            <a:r>
              <a:rPr lang="id-ID" dirty="0" smtClean="0"/>
              <a:t>Mean Absolute Error (MAE), </a:t>
            </a:r>
            <a:r>
              <a:rPr lang="id-ID" dirty="0" smtClean="0"/>
              <a:t>usability testing, wawancara, kuesioner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587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Deskripsi Sistem E-Commerce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Menjual produk dengan kategori </a:t>
            </a:r>
            <a:r>
              <a:rPr lang="en-GB" dirty="0" err="1" smtClean="0"/>
              <a:t>buah</a:t>
            </a:r>
            <a:r>
              <a:rPr lang="en-GB" dirty="0"/>
              <a:t>, </a:t>
            </a:r>
            <a:r>
              <a:rPr lang="en-GB" dirty="0" err="1"/>
              <a:t>sayur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umbi</a:t>
            </a:r>
            <a:r>
              <a:rPr lang="en-GB" dirty="0"/>
              <a:t>, </a:t>
            </a:r>
            <a:r>
              <a:rPr lang="en-GB" dirty="0" err="1"/>
              <a:t>daging</a:t>
            </a:r>
            <a:r>
              <a:rPr lang="en-GB" dirty="0"/>
              <a:t>, </a:t>
            </a:r>
            <a:r>
              <a:rPr lang="en-GB" dirty="0" err="1"/>
              <a:t>telur</a:t>
            </a:r>
            <a:r>
              <a:rPr lang="en-GB" dirty="0"/>
              <a:t>, </a:t>
            </a:r>
            <a:r>
              <a:rPr lang="en-GB" dirty="0" err="1"/>
              <a:t>makanan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 smtClean="0"/>
              <a:t>minuman</a:t>
            </a:r>
            <a:r>
              <a:rPr lang="id-ID" dirty="0" smtClean="0"/>
              <a:t>.</a:t>
            </a:r>
          </a:p>
          <a:p>
            <a:r>
              <a:rPr lang="id-ID" dirty="0" err="1" smtClean="0"/>
              <a:t>M</a:t>
            </a:r>
            <a:r>
              <a:rPr lang="en-GB" dirty="0" err="1" smtClean="0"/>
              <a:t>enampilkan</a:t>
            </a:r>
            <a:r>
              <a:rPr lang="en-GB" dirty="0" smtClean="0"/>
              <a:t> </a:t>
            </a:r>
            <a:r>
              <a:rPr lang="en-GB" dirty="0" err="1"/>
              <a:t>resep-resep</a:t>
            </a:r>
            <a:r>
              <a:rPr lang="en-GB" dirty="0"/>
              <a:t> </a:t>
            </a:r>
            <a:r>
              <a:rPr lang="en-GB" dirty="0" err="1" smtClean="0"/>
              <a:t>makanan</a:t>
            </a:r>
            <a:r>
              <a:rPr lang="en-GB" dirty="0" smtClean="0"/>
              <a:t> </a:t>
            </a:r>
            <a:r>
              <a:rPr lang="en-GB" dirty="0" err="1" smtClean="0"/>
              <a:t>berdasarkan</a:t>
            </a:r>
            <a:r>
              <a:rPr lang="en-GB" dirty="0" smtClean="0"/>
              <a:t> </a:t>
            </a:r>
            <a:r>
              <a:rPr lang="en-GB" dirty="0" err="1"/>
              <a:t>kategori-kategori</a:t>
            </a:r>
            <a:r>
              <a:rPr lang="en-GB" dirty="0"/>
              <a:t> </a:t>
            </a:r>
            <a:r>
              <a:rPr lang="en-GB" dirty="0" err="1" smtClean="0"/>
              <a:t>tertentu</a:t>
            </a:r>
            <a:r>
              <a:rPr lang="id-ID" dirty="0" smtClean="0"/>
              <a:t>.</a:t>
            </a:r>
            <a:endParaRPr lang="id-ID" dirty="0"/>
          </a:p>
          <a:p>
            <a:r>
              <a:rPr lang="id-ID" dirty="0" smtClean="0"/>
              <a:t>Pada bagian bawah informasi resep terdapat pilihan membeli produk-produk yang menjadi bahan resep tersebut.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3052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Analisis Kondisi Konsumen E-Commerce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Target konsumen berusia 16-35 tahun.</a:t>
            </a:r>
          </a:p>
          <a:p>
            <a:r>
              <a:rPr lang="id-ID" dirty="0" smtClean="0"/>
              <a:t>Survei dilakukan pada 100 responden.</a:t>
            </a:r>
          </a:p>
          <a:p>
            <a:r>
              <a:rPr lang="id-ID" dirty="0" smtClean="0"/>
              <a:t>Kesadaran dalam konsumsi makanan sehat rendah :</a:t>
            </a:r>
          </a:p>
          <a:p>
            <a:pPr lvl="1"/>
            <a:r>
              <a:rPr lang="en-GB" dirty="0" smtClean="0"/>
              <a:t>47%</a:t>
            </a:r>
            <a:r>
              <a:rPr lang="id-ID" dirty="0" smtClean="0"/>
              <a:t> </a:t>
            </a:r>
            <a:r>
              <a:rPr lang="en-GB" dirty="0" err="1" smtClean="0"/>
              <a:t>menyadari</a:t>
            </a:r>
            <a:r>
              <a:rPr lang="id-ID" dirty="0" smtClean="0"/>
              <a:t> </a:t>
            </a:r>
            <a:r>
              <a:rPr lang="en-GB" dirty="0" err="1" smtClean="0"/>
              <a:t>pola</a:t>
            </a:r>
            <a:r>
              <a:rPr lang="en-GB" dirty="0" smtClean="0"/>
              <a:t> </a:t>
            </a:r>
            <a:r>
              <a:rPr lang="en-GB" dirty="0" err="1" smtClean="0"/>
              <a:t>konsumsi</a:t>
            </a:r>
            <a:r>
              <a:rPr lang="en-GB" dirty="0" smtClean="0"/>
              <a:t> </a:t>
            </a:r>
            <a:r>
              <a:rPr lang="en-GB" dirty="0" err="1" smtClean="0"/>
              <a:t>mereka</a:t>
            </a:r>
            <a:r>
              <a:rPr lang="en-GB" dirty="0" smtClean="0"/>
              <a:t>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baik</a:t>
            </a:r>
            <a:r>
              <a:rPr lang="en-GB" dirty="0" smtClean="0"/>
              <a:t> </a:t>
            </a:r>
            <a:r>
              <a:rPr lang="en-GB" dirty="0" err="1" smtClean="0"/>
              <a:t>bagi</a:t>
            </a:r>
            <a:r>
              <a:rPr lang="en-GB" dirty="0" smtClean="0"/>
              <a:t> </a:t>
            </a:r>
            <a:r>
              <a:rPr lang="en-GB" dirty="0" err="1" smtClean="0"/>
              <a:t>kesehatan</a:t>
            </a:r>
            <a:endParaRPr lang="id-ID" dirty="0" smtClean="0"/>
          </a:p>
          <a:p>
            <a:pPr lvl="1"/>
            <a:r>
              <a:rPr lang="en-GB" dirty="0" smtClean="0"/>
              <a:t>23% </a:t>
            </a:r>
            <a:r>
              <a:rPr lang="en-GB" dirty="0" err="1" smtClean="0"/>
              <a:t>menyatakan</a:t>
            </a:r>
            <a:r>
              <a:rPr lang="en-GB" dirty="0" smtClean="0"/>
              <a:t>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tahu</a:t>
            </a:r>
            <a:r>
              <a:rPr lang="en-GB" dirty="0" smtClean="0"/>
              <a:t> </a:t>
            </a:r>
            <a:r>
              <a:rPr lang="en-GB" dirty="0" err="1" smtClean="0"/>
              <a:t>apakah</a:t>
            </a:r>
            <a:r>
              <a:rPr lang="en-GB" dirty="0" smtClean="0"/>
              <a:t> </a:t>
            </a:r>
            <a:r>
              <a:rPr lang="en-GB" dirty="0" err="1" smtClean="0"/>
              <a:t>pola</a:t>
            </a:r>
            <a:r>
              <a:rPr lang="en-GB" dirty="0" smtClean="0"/>
              <a:t> </a:t>
            </a:r>
            <a:r>
              <a:rPr lang="en-GB" dirty="0" err="1" smtClean="0"/>
              <a:t>konsumsi</a:t>
            </a:r>
            <a:r>
              <a:rPr lang="en-GB" dirty="0" smtClean="0"/>
              <a:t> </a:t>
            </a:r>
            <a:r>
              <a:rPr lang="en-GB" dirty="0" err="1" smtClean="0"/>
              <a:t>mereka</a:t>
            </a:r>
            <a:r>
              <a:rPr lang="en-GB" dirty="0" smtClean="0"/>
              <a:t> </a:t>
            </a:r>
            <a:r>
              <a:rPr lang="en-GB" dirty="0" err="1" smtClean="0"/>
              <a:t>baik</a:t>
            </a:r>
            <a:r>
              <a:rPr lang="en-GB" dirty="0" smtClean="0"/>
              <a:t> </a:t>
            </a:r>
            <a:r>
              <a:rPr lang="en-GB" dirty="0" err="1" smtClean="0"/>
              <a:t>atau</a:t>
            </a:r>
            <a:r>
              <a:rPr lang="en-GB" dirty="0" smtClean="0"/>
              <a:t> </a:t>
            </a:r>
            <a:r>
              <a:rPr lang="en-GB" dirty="0" err="1" smtClean="0"/>
              <a:t>tidak</a:t>
            </a:r>
            <a:endParaRPr lang="id-ID" dirty="0" smtClean="0"/>
          </a:p>
          <a:p>
            <a:r>
              <a:rPr lang="id-ID" dirty="0" smtClean="0"/>
              <a:t>Internet menjadi sumber informasi utama</a:t>
            </a:r>
          </a:p>
          <a:p>
            <a:pPr lvl="1"/>
            <a:r>
              <a:rPr lang="id-ID" dirty="0" smtClean="0"/>
              <a:t>80% menyatakan mengakses informasi mengenai produk yang sebaiknya/dilarang dikonsumsi melalui internet</a:t>
            </a:r>
          </a:p>
        </p:txBody>
      </p:sp>
    </p:spTree>
    <p:extLst>
      <p:ext uri="{BB962C8B-B14F-4D97-AF65-F5344CB8AC3E}">
        <p14:creationId xmlns:p14="http://schemas.microsoft.com/office/powerpoint/2010/main" val="135290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Kebutuhan Fungsional (1/2)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err="1" smtClean="0">
                <a:effectLst/>
              </a:rPr>
              <a:t>Mampu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menghilangkan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produk-produk</a:t>
            </a:r>
            <a:r>
              <a:rPr lang="en-GB" dirty="0" smtClean="0">
                <a:effectLst/>
              </a:rPr>
              <a:t> yang </a:t>
            </a:r>
            <a:r>
              <a:rPr lang="en-GB" dirty="0" err="1" smtClean="0">
                <a:effectLst/>
              </a:rPr>
              <a:t>dilarang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untuk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dikonsumsi</a:t>
            </a:r>
            <a:endParaRPr lang="id-ID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dirty="0" err="1" smtClean="0">
                <a:effectLst/>
              </a:rPr>
              <a:t>Mampu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memunculkan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produk</a:t>
            </a:r>
            <a:r>
              <a:rPr lang="en-GB" dirty="0" smtClean="0">
                <a:effectLst/>
              </a:rPr>
              <a:t> yang </a:t>
            </a:r>
            <a:r>
              <a:rPr lang="en-GB" dirty="0" err="1" smtClean="0">
                <a:effectLst/>
              </a:rPr>
              <a:t>dilarang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untuk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dikonsumsi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atas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pilihan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pelanggan</a:t>
            </a:r>
            <a:r>
              <a:rPr lang="en-GB" dirty="0" smtClean="0">
                <a:effectLst/>
              </a:rPr>
              <a:t>.</a:t>
            </a:r>
            <a:endParaRPr lang="id-ID" dirty="0" smtClean="0">
              <a:effectLst/>
            </a:endParaRPr>
          </a:p>
          <a:p>
            <a:r>
              <a:rPr lang="en-GB" dirty="0" err="1" smtClean="0">
                <a:effectLst/>
              </a:rPr>
              <a:t>Mampu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memberi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rekomendasi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dengan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memperhatikan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produk</a:t>
            </a:r>
            <a:r>
              <a:rPr lang="en-GB" dirty="0" smtClean="0">
                <a:effectLst/>
              </a:rPr>
              <a:t> yang </a:t>
            </a:r>
            <a:r>
              <a:rPr lang="en-GB" dirty="0" err="1" smtClean="0">
                <a:effectLst/>
              </a:rPr>
              <a:t>sebaiknya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dikonsumsi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oleh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pelanggan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untuk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pengobatan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penyakit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tertentu</a:t>
            </a:r>
            <a:r>
              <a:rPr lang="en-GB" dirty="0" smtClean="0">
                <a:effectLst/>
              </a:rPr>
              <a:t>.</a:t>
            </a:r>
            <a:endParaRPr lang="id-ID" dirty="0" smtClean="0">
              <a:effectLst/>
            </a:endParaRPr>
          </a:p>
          <a:p>
            <a:r>
              <a:rPr lang="en-GB" dirty="0" err="1" smtClean="0">
                <a:effectLst/>
              </a:rPr>
              <a:t>Mampu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memberi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rekomendasi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produk-produk</a:t>
            </a:r>
            <a:r>
              <a:rPr lang="en-GB" dirty="0" smtClean="0">
                <a:effectLst/>
              </a:rPr>
              <a:t> yang </a:t>
            </a:r>
            <a:r>
              <a:rPr lang="en-GB" dirty="0" err="1" smtClean="0">
                <a:effectLst/>
              </a:rPr>
              <a:t>aman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dikonsumsi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serta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dinilai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serupa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dengan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produk</a:t>
            </a:r>
            <a:r>
              <a:rPr lang="en-GB" dirty="0" smtClean="0">
                <a:effectLst/>
              </a:rPr>
              <a:t> yang </a:t>
            </a:r>
            <a:r>
              <a:rPr lang="en-GB" dirty="0" err="1" smtClean="0">
                <a:effectLst/>
              </a:rPr>
              <a:t>disukai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atau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sedang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dilihat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oleh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pelanggan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tersebut</a:t>
            </a:r>
            <a:r>
              <a:rPr lang="en-GB" dirty="0" smtClean="0">
                <a:effectLst/>
              </a:rPr>
              <a:t>.</a:t>
            </a:r>
            <a:endParaRPr lang="id-ID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138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Kebutuhan Fungsional (2/2)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err="1" smtClean="0">
                <a:effectLst/>
              </a:rPr>
              <a:t>Mampu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memberikan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informasi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resep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makanan</a:t>
            </a:r>
            <a:r>
              <a:rPr lang="en-GB" dirty="0" smtClean="0">
                <a:effectLst/>
              </a:rPr>
              <a:t> yang </a:t>
            </a:r>
            <a:r>
              <a:rPr lang="en-GB" dirty="0" err="1" smtClean="0">
                <a:effectLst/>
              </a:rPr>
              <a:t>baik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dikonsumsi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untuk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pengobatan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penyakit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tertentu</a:t>
            </a:r>
            <a:endParaRPr lang="id-ID" dirty="0" smtClean="0">
              <a:effectLst/>
            </a:endParaRPr>
          </a:p>
          <a:p>
            <a:r>
              <a:rPr lang="en-GB" dirty="0" err="1" smtClean="0">
                <a:effectLst/>
              </a:rPr>
              <a:t>Mampu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menghilangkan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resep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makanan</a:t>
            </a:r>
            <a:r>
              <a:rPr lang="en-GB" dirty="0" smtClean="0">
                <a:effectLst/>
              </a:rPr>
              <a:t> yang </a:t>
            </a:r>
            <a:r>
              <a:rPr lang="en-GB" dirty="0" err="1" smtClean="0">
                <a:effectLst/>
              </a:rPr>
              <a:t>tidak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aman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untuk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dikonsumsi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oleh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pengguna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berdasarkan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komposisi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makanan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dari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resep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tersebut</a:t>
            </a:r>
            <a:r>
              <a:rPr lang="en-GB" dirty="0" smtClean="0">
                <a:effectLst/>
              </a:rPr>
              <a:t>.</a:t>
            </a:r>
            <a:endParaRPr lang="id-ID" dirty="0" smtClean="0">
              <a:effectLst/>
            </a:endParaRPr>
          </a:p>
          <a:p>
            <a:r>
              <a:rPr lang="en-GB" dirty="0" err="1" smtClean="0">
                <a:effectLst/>
              </a:rPr>
              <a:t>Mampu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memunculkan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resep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makanan</a:t>
            </a:r>
            <a:r>
              <a:rPr lang="en-GB" dirty="0" smtClean="0">
                <a:effectLst/>
              </a:rPr>
              <a:t> yang </a:t>
            </a:r>
            <a:r>
              <a:rPr lang="en-GB" dirty="0" err="1" smtClean="0">
                <a:effectLst/>
              </a:rPr>
              <a:t>tidak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aman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dikonsumsi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atas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pilihan</a:t>
            </a:r>
            <a:r>
              <a:rPr lang="en-GB" dirty="0" smtClean="0">
                <a:effectLst/>
              </a:rPr>
              <a:t> yang </a:t>
            </a:r>
            <a:r>
              <a:rPr lang="en-GB" dirty="0" err="1" smtClean="0">
                <a:effectLst/>
              </a:rPr>
              <a:t>dilakukan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oleh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pelangga</a:t>
            </a:r>
            <a:r>
              <a:rPr lang="id-ID" dirty="0" smtClean="0">
                <a:effectLst/>
              </a:rPr>
              <a:t>n</a:t>
            </a:r>
          </a:p>
          <a:p>
            <a:r>
              <a:rPr lang="en-GB" dirty="0" err="1" smtClean="0">
                <a:effectLst/>
              </a:rPr>
              <a:t>Mampu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memberikan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rekomendasi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resep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makanan</a:t>
            </a:r>
            <a:r>
              <a:rPr lang="en-GB" dirty="0" smtClean="0">
                <a:effectLst/>
              </a:rPr>
              <a:t> yang </a:t>
            </a:r>
            <a:r>
              <a:rPr lang="en-GB" dirty="0" err="1" smtClean="0">
                <a:effectLst/>
              </a:rPr>
              <a:t>aman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dikonsumsi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dan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dinilai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serupa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dengan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resep</a:t>
            </a:r>
            <a:r>
              <a:rPr lang="en-GB" dirty="0" smtClean="0">
                <a:effectLst/>
              </a:rPr>
              <a:t> yang </a:t>
            </a:r>
            <a:r>
              <a:rPr lang="en-GB" dirty="0" err="1" smtClean="0">
                <a:effectLst/>
              </a:rPr>
              <a:t>disukai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atau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sedang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dilihat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oleh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pelanggan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tersebut</a:t>
            </a:r>
            <a:r>
              <a:rPr lang="en-GB" dirty="0" smtClean="0">
                <a:effectLst/>
              </a:rPr>
              <a:t>.</a:t>
            </a:r>
            <a:endParaRPr lang="id-ID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179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Kebutuhan Non-Fungsional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effectLst/>
              </a:rPr>
              <a:t>Proses </a:t>
            </a:r>
            <a:r>
              <a:rPr lang="en-GB" dirty="0" err="1" smtClean="0">
                <a:effectLst/>
              </a:rPr>
              <a:t>pemberian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rekomendasi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tidak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berpengaruh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signifikan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terhadap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kecepatan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memunculkan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halaman</a:t>
            </a:r>
            <a:r>
              <a:rPr lang="en-GB" dirty="0" smtClean="0">
                <a:effectLst/>
              </a:rPr>
              <a:t> website </a:t>
            </a:r>
            <a:r>
              <a:rPr lang="en-GB" dirty="0" err="1" smtClean="0">
                <a:effectLst/>
              </a:rPr>
              <a:t>kepada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pelanggan</a:t>
            </a:r>
            <a:endParaRPr lang="id-ID" sz="1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dirty="0" smtClean="0">
                <a:effectLst/>
              </a:rPr>
              <a:t>Tata </a:t>
            </a:r>
            <a:r>
              <a:rPr lang="en-GB" dirty="0" err="1" smtClean="0">
                <a:effectLst/>
              </a:rPr>
              <a:t>letak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rekomendasi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mudah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ditemukan</a:t>
            </a:r>
            <a:r>
              <a:rPr lang="en-GB" dirty="0" smtClean="0">
                <a:effectLst/>
              </a:rPr>
              <a:t> </a:t>
            </a:r>
            <a:endParaRPr lang="id-ID" sz="1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dirty="0" err="1" smtClean="0">
                <a:effectLst/>
              </a:rPr>
              <a:t>Rekomendasi</a:t>
            </a:r>
            <a:r>
              <a:rPr lang="en-GB" dirty="0" smtClean="0">
                <a:effectLst/>
              </a:rPr>
              <a:t> yang </a:t>
            </a:r>
            <a:r>
              <a:rPr lang="en-GB" dirty="0" err="1" smtClean="0">
                <a:effectLst/>
              </a:rPr>
              <a:t>diberikan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dinilai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berguna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dan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bagus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oleh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pelanggan</a:t>
            </a:r>
            <a:endParaRPr lang="id-ID" sz="1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dirty="0" err="1" smtClean="0">
                <a:effectLst/>
              </a:rPr>
              <a:t>Rekomendasi</a:t>
            </a:r>
            <a:r>
              <a:rPr lang="en-GB" dirty="0" smtClean="0">
                <a:effectLst/>
              </a:rPr>
              <a:t> yang </a:t>
            </a:r>
            <a:r>
              <a:rPr lang="en-GB" dirty="0" err="1" smtClean="0">
                <a:effectLst/>
              </a:rPr>
              <a:t>diberikan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tidak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mengalihkan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pelanggan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dari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tujuannya</a:t>
            </a:r>
            <a:r>
              <a:rPr lang="en-GB" dirty="0" smtClean="0">
                <a:effectLst/>
              </a:rPr>
              <a:t> </a:t>
            </a:r>
            <a:r>
              <a:rPr lang="en-GB" dirty="0" err="1" smtClean="0">
                <a:effectLst/>
              </a:rPr>
              <a:t>semula</a:t>
            </a:r>
            <a:endParaRPr lang="id-ID" sz="1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89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Daftar Pustaka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268288" indent="-268288">
              <a:lnSpc>
                <a:spcPct val="120000"/>
              </a:lnSpc>
              <a:buNone/>
            </a:pPr>
            <a:r>
              <a:rPr lang="en-GB" sz="1100" dirty="0"/>
              <a:t>[1] Sigel, Jerrold. “</a:t>
            </a:r>
            <a:r>
              <a:rPr lang="en-GB" sz="1100" i="1" dirty="0"/>
              <a:t>Define e-Commerce!</a:t>
            </a:r>
            <a:r>
              <a:rPr lang="en-GB" sz="1100" dirty="0"/>
              <a:t>”. www.umsl.edu/~siegelj/Course5890/definitions.html. </a:t>
            </a:r>
            <a:r>
              <a:rPr lang="en-GB" sz="1100" dirty="0" err="1"/>
              <a:t>Diakses</a:t>
            </a:r>
            <a:r>
              <a:rPr lang="en-GB" sz="1100" dirty="0"/>
              <a:t> </a:t>
            </a:r>
            <a:r>
              <a:rPr lang="en-GB" sz="1100" dirty="0" err="1"/>
              <a:t>pada</a:t>
            </a:r>
            <a:r>
              <a:rPr lang="en-GB" sz="1100" dirty="0"/>
              <a:t> 20 </a:t>
            </a:r>
            <a:r>
              <a:rPr lang="en-GB" sz="1100" dirty="0" err="1"/>
              <a:t>Desember</a:t>
            </a:r>
            <a:r>
              <a:rPr lang="en-GB" sz="1100" dirty="0"/>
              <a:t> 2014.</a:t>
            </a:r>
            <a:endParaRPr lang="id-ID" sz="1100" i="1" dirty="0"/>
          </a:p>
          <a:p>
            <a:pPr marL="268288" indent="-268288">
              <a:lnSpc>
                <a:spcPct val="120000"/>
              </a:lnSpc>
              <a:buNone/>
            </a:pPr>
            <a:r>
              <a:rPr lang="en-GB" sz="1100" dirty="0"/>
              <a:t>[2] Shim, S., </a:t>
            </a:r>
            <a:r>
              <a:rPr lang="en-GB" sz="1100" dirty="0" err="1"/>
              <a:t>Pendyala</a:t>
            </a:r>
            <a:r>
              <a:rPr lang="en-GB" sz="1100" dirty="0"/>
              <a:t>, V., </a:t>
            </a:r>
            <a:r>
              <a:rPr lang="en-GB" sz="1100" dirty="0" err="1"/>
              <a:t>Sundaram</a:t>
            </a:r>
            <a:r>
              <a:rPr lang="en-GB" sz="1100" dirty="0"/>
              <a:t>, M., &amp; Gao, J. 2000. “</a:t>
            </a:r>
            <a:r>
              <a:rPr lang="en-GB" sz="1100" i="1" dirty="0"/>
              <a:t>Business-to-Business e-Commerce Frameworks</a:t>
            </a:r>
            <a:r>
              <a:rPr lang="en-GB" sz="1100" dirty="0"/>
              <a:t>”.</a:t>
            </a:r>
            <a:endParaRPr lang="id-ID" sz="1100" i="1" dirty="0"/>
          </a:p>
          <a:p>
            <a:pPr marL="268288" indent="-268288">
              <a:lnSpc>
                <a:spcPct val="120000"/>
              </a:lnSpc>
              <a:buNone/>
            </a:pPr>
            <a:r>
              <a:rPr lang="en-GB" sz="1100" dirty="0"/>
              <a:t>[3] Janssen, D. “</a:t>
            </a:r>
            <a:r>
              <a:rPr lang="en-GB" sz="1100" i="1" dirty="0"/>
              <a:t>Digital Commerce (D-Commerce)</a:t>
            </a:r>
            <a:r>
              <a:rPr lang="en-GB" sz="1100" dirty="0"/>
              <a:t>”. http://www.techopedia.com/definition/23336/digital-commerce-d-commerce. </a:t>
            </a:r>
            <a:r>
              <a:rPr lang="en-GB" sz="1100" dirty="0" err="1"/>
              <a:t>Diakses</a:t>
            </a:r>
            <a:r>
              <a:rPr lang="en-GB" sz="1100" dirty="0"/>
              <a:t> </a:t>
            </a:r>
            <a:r>
              <a:rPr lang="en-GB" sz="1100" dirty="0" err="1"/>
              <a:t>pada</a:t>
            </a:r>
            <a:r>
              <a:rPr lang="en-GB" sz="1100" dirty="0"/>
              <a:t> 20 </a:t>
            </a:r>
            <a:r>
              <a:rPr lang="en-GB" sz="1100" dirty="0" err="1"/>
              <a:t>Desember</a:t>
            </a:r>
            <a:r>
              <a:rPr lang="en-GB" sz="1100" dirty="0"/>
              <a:t> 2014.</a:t>
            </a:r>
            <a:endParaRPr lang="id-ID" sz="1100" i="1" dirty="0"/>
          </a:p>
          <a:p>
            <a:pPr marL="268288" indent="-268288">
              <a:lnSpc>
                <a:spcPct val="120000"/>
              </a:lnSpc>
              <a:buNone/>
            </a:pPr>
            <a:r>
              <a:rPr lang="en-GB" sz="1100" dirty="0"/>
              <a:t>[4] Rouse, M. “</a:t>
            </a:r>
            <a:r>
              <a:rPr lang="en-GB" sz="1100" i="1" dirty="0"/>
              <a:t>M-Commerce (Mobile Commerce)</a:t>
            </a:r>
            <a:r>
              <a:rPr lang="en-GB" sz="1100" dirty="0"/>
              <a:t>”. http://searchmobilecomputing.techtarget.com/definition/m-commerce. </a:t>
            </a:r>
            <a:r>
              <a:rPr lang="en-GB" sz="1100" dirty="0" err="1"/>
              <a:t>Diakses</a:t>
            </a:r>
            <a:r>
              <a:rPr lang="en-GB" sz="1100" dirty="0"/>
              <a:t> </a:t>
            </a:r>
            <a:r>
              <a:rPr lang="en-GB" sz="1100" dirty="0" err="1"/>
              <a:t>pada</a:t>
            </a:r>
            <a:r>
              <a:rPr lang="en-GB" sz="1100" dirty="0"/>
              <a:t> 20 </a:t>
            </a:r>
            <a:r>
              <a:rPr lang="en-GB" sz="1100" dirty="0" err="1"/>
              <a:t>Desember</a:t>
            </a:r>
            <a:r>
              <a:rPr lang="en-GB" sz="1100" dirty="0"/>
              <a:t> 2014.</a:t>
            </a:r>
            <a:endParaRPr lang="id-ID" sz="1100" i="1" dirty="0"/>
          </a:p>
          <a:p>
            <a:pPr marL="268288" indent="-268288">
              <a:lnSpc>
                <a:spcPct val="120000"/>
              </a:lnSpc>
              <a:buNone/>
            </a:pPr>
            <a:r>
              <a:rPr lang="en-GB" sz="1100" dirty="0"/>
              <a:t>[5] </a:t>
            </a:r>
            <a:r>
              <a:rPr lang="en-GB" sz="1100" dirty="0" err="1"/>
              <a:t>Sarwar</a:t>
            </a:r>
            <a:r>
              <a:rPr lang="en-GB" sz="1100" dirty="0"/>
              <a:t>, B., </a:t>
            </a:r>
            <a:r>
              <a:rPr lang="en-GB" sz="1100" dirty="0" err="1"/>
              <a:t>Riedl</a:t>
            </a:r>
            <a:r>
              <a:rPr lang="en-GB" sz="1100" dirty="0"/>
              <a:t>, J. 2001. “</a:t>
            </a:r>
            <a:r>
              <a:rPr lang="en-GB" sz="1100" i="1" dirty="0"/>
              <a:t>Item-based Collaborative Filtering Recommendation Algorithms</a:t>
            </a:r>
            <a:r>
              <a:rPr lang="en-GB" sz="1100" dirty="0"/>
              <a:t>”.</a:t>
            </a:r>
            <a:endParaRPr lang="id-ID" sz="1100" i="1" dirty="0"/>
          </a:p>
          <a:p>
            <a:pPr marL="268288" indent="-268288">
              <a:lnSpc>
                <a:spcPct val="120000"/>
              </a:lnSpc>
              <a:buNone/>
            </a:pPr>
            <a:r>
              <a:rPr lang="en-GB" sz="1100" dirty="0"/>
              <a:t>[6] Ricci, Francesco, et al. 2011. “</a:t>
            </a:r>
            <a:r>
              <a:rPr lang="en-GB" sz="1100" i="1" dirty="0"/>
              <a:t>Recommender System Handbook</a:t>
            </a:r>
            <a:r>
              <a:rPr lang="en-GB" sz="1100" dirty="0"/>
              <a:t>”. New York: Springer</a:t>
            </a:r>
            <a:endParaRPr lang="id-ID" sz="1100" i="1" dirty="0"/>
          </a:p>
          <a:p>
            <a:pPr marL="268288" indent="-268288">
              <a:lnSpc>
                <a:spcPct val="120000"/>
              </a:lnSpc>
              <a:buNone/>
            </a:pPr>
            <a:r>
              <a:rPr lang="en-GB" sz="1100" dirty="0"/>
              <a:t>[7] Linden, G., Smith, B., &amp; York, J. 2003. “</a:t>
            </a:r>
            <a:r>
              <a:rPr lang="en-GB" sz="1100" i="1" dirty="0"/>
              <a:t>Amazon.com Recommendations – Item-to-Item Collaborative Filtering</a:t>
            </a:r>
            <a:r>
              <a:rPr lang="en-GB" sz="1100" dirty="0"/>
              <a:t>,”.</a:t>
            </a:r>
            <a:endParaRPr lang="id-ID" sz="1100" i="1" dirty="0"/>
          </a:p>
          <a:p>
            <a:pPr marL="268288" indent="-268288">
              <a:lnSpc>
                <a:spcPct val="120000"/>
              </a:lnSpc>
              <a:buNone/>
            </a:pPr>
            <a:r>
              <a:rPr lang="en-GB" sz="1100" dirty="0"/>
              <a:t>[8] Z. </a:t>
            </a:r>
            <a:r>
              <a:rPr lang="en-GB" sz="1100" dirty="0" err="1"/>
              <a:t>Qiu</a:t>
            </a:r>
            <a:r>
              <a:rPr lang="en-GB" sz="1100" dirty="0"/>
              <a:t>, M. Chen, &amp; J. Huang. 2010. “</a:t>
            </a:r>
            <a:r>
              <a:rPr lang="en-GB" sz="1100" i="1" dirty="0"/>
              <a:t>Design of Multi-mode E-commerce Recommendation System</a:t>
            </a:r>
            <a:r>
              <a:rPr lang="en-GB" sz="1100" dirty="0"/>
              <a:t>”. 2010 Third Int. </a:t>
            </a:r>
            <a:r>
              <a:rPr lang="en-GB" sz="1100" dirty="0" err="1"/>
              <a:t>Symp</a:t>
            </a:r>
            <a:r>
              <a:rPr lang="en-GB" sz="1100" dirty="0"/>
              <a:t>. </a:t>
            </a:r>
            <a:r>
              <a:rPr lang="en-GB" sz="1100" dirty="0" err="1"/>
              <a:t>Intell</a:t>
            </a:r>
            <a:r>
              <a:rPr lang="en-GB" sz="1100" dirty="0"/>
              <a:t>. Inf. Technol. </a:t>
            </a:r>
            <a:r>
              <a:rPr lang="en-GB" sz="1100" dirty="0" err="1"/>
              <a:t>Secur</a:t>
            </a:r>
            <a:r>
              <a:rPr lang="en-GB" sz="1100" dirty="0"/>
              <a:t>. Informatics, no. 807018, pp. 530–533.</a:t>
            </a:r>
            <a:endParaRPr lang="id-ID" sz="1100" i="1" dirty="0"/>
          </a:p>
          <a:p>
            <a:pPr marL="268288" indent="-268288">
              <a:lnSpc>
                <a:spcPct val="120000"/>
              </a:lnSpc>
              <a:buNone/>
            </a:pPr>
            <a:r>
              <a:rPr lang="en-GB" sz="1100" dirty="0"/>
              <a:t>[9] Swearingen, K., Sinha, R. 2001. “</a:t>
            </a:r>
            <a:r>
              <a:rPr lang="en-GB" sz="1100" i="1" dirty="0"/>
              <a:t>Beyond Algorithms : An HCI Perspective on Recommender Systems</a:t>
            </a:r>
            <a:r>
              <a:rPr lang="en-GB" sz="1100" dirty="0"/>
              <a:t>”. ACM SIGIR 2001 Workshop on Recommender Systems (2001), pp. 1–11.</a:t>
            </a:r>
            <a:endParaRPr lang="id-ID" sz="1100" i="1" dirty="0"/>
          </a:p>
          <a:p>
            <a:pPr marL="268288" indent="-268288">
              <a:lnSpc>
                <a:spcPct val="120000"/>
              </a:lnSpc>
              <a:buNone/>
            </a:pPr>
            <a:r>
              <a:rPr lang="en-GB" sz="1100" dirty="0"/>
              <a:t>[10] Zhang, J., Lin, Z., Xiao, B., &amp; Zhang, C. 2009. “</a:t>
            </a:r>
            <a:r>
              <a:rPr lang="en-GB" sz="1100" i="1" dirty="0"/>
              <a:t>An Optimized Item-based Collaborative Filtering Recommendation Algorithm</a:t>
            </a:r>
            <a:r>
              <a:rPr lang="en-GB" sz="1100" dirty="0"/>
              <a:t>”. 2009 IEEE International Conference on Network Infrastructure and Digital Content, 414–418.</a:t>
            </a:r>
            <a:endParaRPr lang="id-ID" sz="1100" i="1" dirty="0"/>
          </a:p>
          <a:p>
            <a:pPr marL="268288" indent="-268288">
              <a:lnSpc>
                <a:spcPct val="120000"/>
              </a:lnSpc>
              <a:buNone/>
            </a:pPr>
            <a:r>
              <a:rPr lang="en-GB" sz="1100" dirty="0"/>
              <a:t>[11] J. L. </a:t>
            </a:r>
            <a:r>
              <a:rPr lang="en-GB" sz="1100" dirty="0" err="1"/>
              <a:t>Herlocker</a:t>
            </a:r>
            <a:r>
              <a:rPr lang="en-GB" sz="1100" dirty="0"/>
              <a:t>, J. A. </a:t>
            </a:r>
            <a:r>
              <a:rPr lang="en-GB" sz="1100" dirty="0" err="1"/>
              <a:t>Konstan</a:t>
            </a:r>
            <a:r>
              <a:rPr lang="en-GB" sz="1100" dirty="0"/>
              <a:t>, L. G. </a:t>
            </a:r>
            <a:r>
              <a:rPr lang="en-GB" sz="1100" dirty="0" err="1"/>
              <a:t>Terveen</a:t>
            </a:r>
            <a:r>
              <a:rPr lang="en-GB" sz="1100" dirty="0"/>
              <a:t>, &amp; J. T. </a:t>
            </a:r>
            <a:r>
              <a:rPr lang="en-GB" sz="1100" dirty="0" err="1"/>
              <a:t>Riedl</a:t>
            </a:r>
            <a:r>
              <a:rPr lang="en-GB" sz="1100" dirty="0"/>
              <a:t>. 2004.  “</a:t>
            </a:r>
            <a:r>
              <a:rPr lang="en-GB" sz="1100" i="1" dirty="0"/>
              <a:t>Evaluating Collaborative Filtering Recommender Systems</a:t>
            </a:r>
            <a:r>
              <a:rPr lang="en-GB" sz="1100" dirty="0"/>
              <a:t>”. vol. 22, no. 1, pp. 5–53.</a:t>
            </a:r>
            <a:endParaRPr lang="id-ID" sz="1100" i="1" dirty="0"/>
          </a:p>
          <a:p>
            <a:pPr marL="268288" indent="-268288">
              <a:lnSpc>
                <a:spcPct val="120000"/>
              </a:lnSpc>
              <a:buNone/>
            </a:pPr>
            <a:r>
              <a:rPr lang="en-GB" sz="1100" dirty="0"/>
              <a:t>[12] Rubin, J., </a:t>
            </a:r>
            <a:r>
              <a:rPr lang="en-GB" sz="1100" dirty="0" err="1"/>
              <a:t>Chisnell</a:t>
            </a:r>
            <a:r>
              <a:rPr lang="en-GB" sz="1100" dirty="0"/>
              <a:t>, D., &amp; Spool, J. 2008. “</a:t>
            </a:r>
            <a:r>
              <a:rPr lang="en-GB" sz="1100" i="1" dirty="0"/>
              <a:t>Handbook of Usability Testing 2</a:t>
            </a:r>
            <a:r>
              <a:rPr lang="en-GB" sz="1100" i="1" baseline="30000" dirty="0"/>
              <a:t>nd</a:t>
            </a:r>
            <a:r>
              <a:rPr lang="en-GB" sz="1100" i="1" dirty="0"/>
              <a:t> Edition</a:t>
            </a:r>
            <a:r>
              <a:rPr lang="en-GB" sz="1100" dirty="0"/>
              <a:t>”. </a:t>
            </a:r>
            <a:endParaRPr lang="id-ID" sz="1100" i="1" dirty="0"/>
          </a:p>
          <a:p>
            <a:pPr marL="268288" indent="-268288">
              <a:lnSpc>
                <a:spcPct val="120000"/>
              </a:lnSpc>
              <a:buNone/>
            </a:pPr>
            <a:r>
              <a:rPr lang="en-GB" sz="1100" dirty="0"/>
              <a:t>[13] Krug, Steve. 2005. “</a:t>
            </a:r>
            <a:r>
              <a:rPr lang="en-GB" sz="1100" i="1" dirty="0"/>
              <a:t>Don’t Make Me Think : A Common Sense Approach to Web Usability, 2</a:t>
            </a:r>
            <a:r>
              <a:rPr lang="en-GB" sz="1100" i="1" baseline="30000" dirty="0"/>
              <a:t>nd</a:t>
            </a:r>
            <a:r>
              <a:rPr lang="en-GB" sz="1100" i="1" dirty="0"/>
              <a:t> Edition</a:t>
            </a:r>
            <a:r>
              <a:rPr lang="en-GB" sz="1100" dirty="0" smtClean="0"/>
              <a:t>”.</a:t>
            </a:r>
            <a:endParaRPr lang="id-ID" sz="1100" dirty="0" smtClean="0"/>
          </a:p>
          <a:p>
            <a:pPr marL="268288" indent="-268288">
              <a:lnSpc>
                <a:spcPct val="120000"/>
              </a:lnSpc>
              <a:buNone/>
            </a:pPr>
            <a:r>
              <a:rPr lang="en-GB" sz="1100" dirty="0" smtClean="0"/>
              <a:t>[</a:t>
            </a:r>
            <a:r>
              <a:rPr lang="id-ID" sz="1100" dirty="0" smtClean="0"/>
              <a:t>14</a:t>
            </a:r>
            <a:r>
              <a:rPr lang="en-GB" sz="1100" dirty="0" smtClean="0"/>
              <a:t>] </a:t>
            </a:r>
            <a:r>
              <a:rPr lang="id-ID" sz="1100" dirty="0" smtClean="0"/>
              <a:t>Mangalindan</a:t>
            </a:r>
            <a:r>
              <a:rPr lang="en-GB" sz="1100" dirty="0" smtClean="0"/>
              <a:t>, </a:t>
            </a:r>
            <a:r>
              <a:rPr lang="id-ID" sz="1100" dirty="0" smtClean="0"/>
              <a:t>JP</a:t>
            </a:r>
            <a:r>
              <a:rPr lang="en-GB" sz="1100" dirty="0" smtClean="0"/>
              <a:t>. “</a:t>
            </a:r>
            <a:r>
              <a:rPr lang="id-ID" sz="1100" i="1" dirty="0" smtClean="0"/>
              <a:t>Amazon’s Recommendation Secret”.</a:t>
            </a:r>
            <a:r>
              <a:rPr lang="en-GB" sz="1100" dirty="0" smtClean="0"/>
              <a:t>http</a:t>
            </a:r>
            <a:r>
              <a:rPr lang="en-GB" sz="1100" dirty="0"/>
              <a:t>://fortune.com/2012/07/30/amazons-recommendation-secret/. </a:t>
            </a:r>
            <a:r>
              <a:rPr lang="en-GB" sz="1100" dirty="0" err="1"/>
              <a:t>Diakses</a:t>
            </a:r>
            <a:r>
              <a:rPr lang="en-GB" sz="1100" dirty="0"/>
              <a:t> </a:t>
            </a:r>
            <a:r>
              <a:rPr lang="en-GB" sz="1100" dirty="0" err="1"/>
              <a:t>pada</a:t>
            </a:r>
            <a:r>
              <a:rPr lang="en-GB" sz="1100" dirty="0"/>
              <a:t> </a:t>
            </a:r>
            <a:r>
              <a:rPr lang="id-ID" sz="1100" dirty="0" smtClean="0"/>
              <a:t>18</a:t>
            </a:r>
            <a:r>
              <a:rPr lang="en-GB" sz="1100" dirty="0" smtClean="0"/>
              <a:t> </a:t>
            </a:r>
            <a:r>
              <a:rPr lang="en-GB" sz="1100" dirty="0" err="1"/>
              <a:t>Desember</a:t>
            </a:r>
            <a:r>
              <a:rPr lang="en-GB" sz="1100" dirty="0"/>
              <a:t> 2014.</a:t>
            </a:r>
            <a:endParaRPr lang="id-ID" sz="1100" i="1" dirty="0"/>
          </a:p>
          <a:p>
            <a:pPr marL="268288" indent="-268288">
              <a:lnSpc>
                <a:spcPct val="120000"/>
              </a:lnSpc>
              <a:buNone/>
            </a:pPr>
            <a:endParaRPr lang="id-ID" sz="1100" i="1" dirty="0"/>
          </a:p>
        </p:txBody>
      </p:sp>
    </p:spTree>
    <p:extLst>
      <p:ext uri="{BB962C8B-B14F-4D97-AF65-F5344CB8AC3E}">
        <p14:creationId xmlns:p14="http://schemas.microsoft.com/office/powerpoint/2010/main" val="42674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965" y="2395631"/>
            <a:ext cx="10515600" cy="1325563"/>
          </a:xfrm>
        </p:spPr>
        <p:txBody>
          <a:bodyPr/>
          <a:lstStyle/>
          <a:p>
            <a:pPr algn="ctr"/>
            <a:r>
              <a:rPr lang="id-ID" dirty="0" smtClean="0"/>
              <a:t>Terima Kasih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9515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Algoritma Sistem Rekomendasi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d-ID" dirty="0" smtClean="0"/>
              <a:t>User-based Collaborative Filtering</a:t>
            </a:r>
          </a:p>
          <a:p>
            <a:r>
              <a:rPr lang="id-ID" dirty="0" smtClean="0"/>
              <a:t>Item-based Collaborative Filtering</a:t>
            </a:r>
          </a:p>
          <a:p>
            <a:pPr marL="0" indent="0">
              <a:buNone/>
            </a:pPr>
            <a:r>
              <a:rPr lang="id-ID" dirty="0" smtClean="0"/>
              <a:t>Sarwar  et  al.  melakukan  eksperimen  dan  memperoleh  bahwa  item-based  CF menghasilkan performa dan kualitas yang lebih baik dari user-based CF</a:t>
            </a:r>
          </a:p>
          <a:p>
            <a:pPr marL="0" indent="0">
              <a:buNone/>
            </a:pPr>
            <a:endParaRPr lang="id-ID" dirty="0" smtClean="0"/>
          </a:p>
          <a:p>
            <a:r>
              <a:rPr lang="id-ID" dirty="0" smtClean="0"/>
              <a:t>Cluster Model</a:t>
            </a:r>
          </a:p>
          <a:p>
            <a:pPr marL="0" indent="0">
              <a:buNone/>
            </a:pPr>
            <a:r>
              <a:rPr lang="id-ID" dirty="0"/>
              <a:t>C</a:t>
            </a:r>
            <a:r>
              <a:rPr lang="id-ID" dirty="0" smtClean="0"/>
              <a:t>luster  model  membagi pengguna  berdasarkan  segmen-segmen  dan  memperlakukan  tugas-tugas  yang dijalankan  sebagai  permasalahan  klasifikasi.</a:t>
            </a:r>
          </a:p>
          <a:p>
            <a:pPr marL="0" indent="0">
              <a:buNone/>
            </a:pPr>
            <a:r>
              <a:rPr lang="id-ID" dirty="0" smtClean="0"/>
              <a:t>(-) Kualitas rekomendasi yang dihasilkan rendah karena membandingkan  pengguna  dengan sejumlah  segmen  yang  dapat  dikontrol  daripada  membandingkan  dengan  seluruh pengguna</a:t>
            </a:r>
          </a:p>
          <a:p>
            <a:pPr marL="0" indent="0">
              <a:buNone/>
            </a:pPr>
            <a:endParaRPr lang="id-ID" dirty="0" smtClean="0"/>
          </a:p>
          <a:p>
            <a:r>
              <a:rPr lang="id-ID" dirty="0" smtClean="0"/>
              <a:t>Search-based method</a:t>
            </a:r>
          </a:p>
          <a:p>
            <a:pPr marL="0" indent="0">
              <a:buNone/>
            </a:pPr>
            <a:r>
              <a:rPr lang="id-ID" dirty="0" smtClean="0"/>
              <a:t>Algoritma search-based  method  menganggap  permasalahan  rekomendasi  sebagai  masalah pencarian  item  yang  serupa. Membuat  sebuah  query  untuk menemukan  item-item populer serupa dengan kesamaan pengarang, artis, kata kunci atau subjek</a:t>
            </a:r>
          </a:p>
          <a:p>
            <a:pPr marL="0" indent="0">
              <a:buNone/>
            </a:pPr>
            <a:r>
              <a:rPr lang="id-ID" dirty="0" smtClean="0"/>
              <a:t>(-) algoritma ini tidak cocok untuk pengguna  dengan  jumlah  pembelian  atau  rating  yang  besar  karena  harus  dilakukan query  untuk  setiap  item  yang  dibeli  atau  dinilai.</a:t>
            </a:r>
          </a:p>
          <a:p>
            <a:pPr marL="0" indent="0">
              <a:buNone/>
            </a:pPr>
            <a:r>
              <a:rPr lang="id-ID" dirty="0" smtClean="0"/>
              <a:t>(-) kualitas rekomendasi rendah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0979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Latar Belakang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E-commerce mempermudah dan mempercepat proses membeli dan membandingkan produk yang hendak </a:t>
            </a:r>
            <a:r>
              <a:rPr lang="id-ID" dirty="0" smtClean="0"/>
              <a:t>dibeli.</a:t>
            </a:r>
            <a:endParaRPr lang="id-ID" dirty="0" smtClean="0"/>
          </a:p>
          <a:p>
            <a:r>
              <a:rPr lang="id-ID" dirty="0" smtClean="0"/>
              <a:t>E-commerce yang menjual produk kebutuhan harian berkembang di beberapa negara (India, Turki, Australia, USA, UK dan Indonesia</a:t>
            </a:r>
            <a:r>
              <a:rPr lang="id-ID" dirty="0" smtClean="0"/>
              <a:t>).</a:t>
            </a:r>
            <a:endParaRPr lang="id-ID" dirty="0" smtClean="0"/>
          </a:p>
          <a:p>
            <a:r>
              <a:rPr lang="id-ID" dirty="0" smtClean="0"/>
              <a:t>Sistem rekomendasi yang efektif mampu meningkatkan penjualan produk yang ditawarkan di sebuah e-commece (Amazon mengalami peningkatan </a:t>
            </a:r>
            <a:r>
              <a:rPr lang="id-ID" dirty="0" smtClean="0"/>
              <a:t>29% </a:t>
            </a:r>
            <a:r>
              <a:rPr lang="id-ID" dirty="0" smtClean="0"/>
              <a:t>penjualan</a:t>
            </a:r>
            <a:r>
              <a:rPr lang="id-ID" dirty="0" smtClean="0"/>
              <a:t>)</a:t>
            </a:r>
            <a:r>
              <a:rPr lang="id-ID" sz="1400" dirty="0" smtClean="0"/>
              <a:t>[14]</a:t>
            </a:r>
            <a:r>
              <a:rPr lang="id-ID" dirty="0" smtClean="0"/>
              <a:t>.</a:t>
            </a:r>
            <a:endParaRPr lang="id-ID" dirty="0" smtClean="0"/>
          </a:p>
          <a:p>
            <a:r>
              <a:rPr lang="id-ID" dirty="0" smtClean="0"/>
              <a:t>Konsumsi berkaitan erat dengan pertimbangan kesehatan (penyakit dan larangan konsumsi makanan</a:t>
            </a:r>
            <a:r>
              <a:rPr lang="id-ID" dirty="0" smtClean="0"/>
              <a:t>).</a:t>
            </a:r>
            <a:endParaRPr lang="id-ID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00961" y="6311900"/>
            <a:ext cx="9426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[</a:t>
            </a:r>
            <a:r>
              <a:rPr lang="id-ID" sz="1400" dirty="0"/>
              <a:t>14</a:t>
            </a:r>
            <a:r>
              <a:rPr lang="en-GB" sz="1400" dirty="0"/>
              <a:t>] </a:t>
            </a:r>
            <a:r>
              <a:rPr lang="id-ID" sz="1400" dirty="0"/>
              <a:t>Mangalindan</a:t>
            </a:r>
            <a:r>
              <a:rPr lang="en-GB" sz="1400" dirty="0"/>
              <a:t>, </a:t>
            </a:r>
            <a:r>
              <a:rPr lang="id-ID" sz="1400" dirty="0"/>
              <a:t>JP</a:t>
            </a:r>
            <a:r>
              <a:rPr lang="en-GB" sz="1400" dirty="0"/>
              <a:t>. “</a:t>
            </a:r>
            <a:r>
              <a:rPr lang="id-ID" sz="1400" i="1" dirty="0"/>
              <a:t>Amazon’s Recommendation Secret</a:t>
            </a:r>
            <a:r>
              <a:rPr lang="id-ID" sz="1400" i="1" dirty="0" smtClean="0"/>
              <a:t>”.</a:t>
            </a:r>
            <a:r>
              <a:rPr lang="en-GB" sz="1400" dirty="0"/>
              <a:t> http://fortune.com/2012/07/30/amazons-recommendation-secret/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276157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User-based CF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08" y="1690688"/>
            <a:ext cx="11428571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2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Survei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03" y="1825625"/>
            <a:ext cx="9433794" cy="4351338"/>
          </a:xfrm>
        </p:spPr>
      </p:pic>
    </p:spTree>
    <p:extLst>
      <p:ext uri="{BB962C8B-B14F-4D97-AF65-F5344CB8AC3E}">
        <p14:creationId xmlns:p14="http://schemas.microsoft.com/office/powerpoint/2010/main" val="357066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Survei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40" y="1825625"/>
            <a:ext cx="10335719" cy="4351338"/>
          </a:xfrm>
        </p:spPr>
      </p:pic>
    </p:spTree>
    <p:extLst>
      <p:ext uri="{BB962C8B-B14F-4D97-AF65-F5344CB8AC3E}">
        <p14:creationId xmlns:p14="http://schemas.microsoft.com/office/powerpoint/2010/main" val="39651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Survei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80" y="1825625"/>
            <a:ext cx="10478839" cy="4351338"/>
          </a:xfrm>
        </p:spPr>
      </p:pic>
    </p:spTree>
    <p:extLst>
      <p:ext uri="{BB962C8B-B14F-4D97-AF65-F5344CB8AC3E}">
        <p14:creationId xmlns:p14="http://schemas.microsoft.com/office/powerpoint/2010/main" val="158881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Survei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424" y="1349095"/>
            <a:ext cx="7131267" cy="4827868"/>
          </a:xfrm>
        </p:spPr>
      </p:pic>
    </p:spTree>
    <p:extLst>
      <p:ext uri="{BB962C8B-B14F-4D97-AF65-F5344CB8AC3E}">
        <p14:creationId xmlns:p14="http://schemas.microsoft.com/office/powerpoint/2010/main" val="64811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67" y="1734671"/>
            <a:ext cx="10166436" cy="2827866"/>
          </a:xfrm>
        </p:spPr>
      </p:pic>
    </p:spTree>
    <p:extLst>
      <p:ext uri="{BB962C8B-B14F-4D97-AF65-F5344CB8AC3E}">
        <p14:creationId xmlns:p14="http://schemas.microsoft.com/office/powerpoint/2010/main" val="9044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M</a:t>
            </a:r>
            <a:r>
              <a:rPr lang="id-ID" dirty="0" smtClean="0"/>
              <a:t>erancang  mekanisme dalam  memperoleh dan  mengolah data</a:t>
            </a:r>
          </a:p>
          <a:p>
            <a:r>
              <a:rPr lang="id-ID" dirty="0" smtClean="0"/>
              <a:t>Merancang  operasi  penyampaian  rekomendasi</a:t>
            </a:r>
          </a:p>
          <a:p>
            <a:r>
              <a:rPr lang="id-ID" dirty="0"/>
              <a:t>M</a:t>
            </a:r>
            <a:r>
              <a:rPr lang="id-ID" dirty="0" smtClean="0"/>
              <a:t>elakukan evaluasi terhadap keberjalanan sistem rekomendasi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5755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Batasan 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Mencakup tahap perancanaan, desain sistem, implementasi serta evaluasi.</a:t>
            </a:r>
          </a:p>
          <a:p>
            <a:r>
              <a:rPr lang="id-ID" dirty="0" smtClean="0"/>
              <a:t>Evaluasi dilakukan dengan memastikan ketepatan sistem rekomendasi dalam memberikan saran produk yang aman atau baik dikonsumsi.</a:t>
            </a:r>
          </a:p>
          <a:p>
            <a:r>
              <a:rPr lang="id-ID" dirty="0" smtClean="0"/>
              <a:t>Penyakit yang dipertimbangkan dibatasi pada penyakit jantung, diabetes dan hipertensi.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028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E-Commerce dan Permasalahan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Aktivitas bisnis/komersial memanfaatkan perangkat elektronik</a:t>
            </a:r>
            <a:endParaRPr lang="en-US" dirty="0" smtClean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Permasalahan :</a:t>
            </a:r>
          </a:p>
          <a:p>
            <a:pPr marL="0" indent="0">
              <a:buNone/>
            </a:pPr>
            <a:r>
              <a:rPr lang="id-ID" dirty="0" smtClean="0"/>
              <a:t>biaya  pengiriman  yang  dirasa  memberatkan</a:t>
            </a:r>
          </a:p>
          <a:p>
            <a:pPr marL="0" indent="0">
              <a:buNone/>
            </a:pPr>
            <a:r>
              <a:rPr lang="id-ID" dirty="0" smtClean="0"/>
              <a:t>kepercayaan  antara pembeli dan penjual</a:t>
            </a:r>
          </a:p>
          <a:p>
            <a:pPr marL="0" indent="0">
              <a:buNone/>
            </a:pPr>
            <a:r>
              <a:rPr lang="id-ID" dirty="0" smtClean="0"/>
              <a:t>keamanan transaksi yang dilakukan</a:t>
            </a:r>
          </a:p>
          <a:p>
            <a:pPr marL="0" indent="0">
              <a:buNone/>
            </a:pPr>
            <a:r>
              <a:rPr lang="id-ID" dirty="0" smtClean="0"/>
              <a:t>layanan  yang kurang  personal</a:t>
            </a:r>
          </a:p>
          <a:p>
            <a:pPr marL="0" indent="0">
              <a:buNone/>
            </a:pPr>
            <a:r>
              <a:rPr lang="id-ID" dirty="0"/>
              <a:t>t</a:t>
            </a:r>
            <a:r>
              <a:rPr lang="id-ID" dirty="0" smtClean="0"/>
              <a:t>erlalu banyak pilihan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5681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 Rekomendasi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suatu alat dan teknik yang menyediakan saran terkait suatu hal untuk dapat dimanfaatkan oleh user</a:t>
            </a:r>
            <a:r>
              <a:rPr lang="id-ID" sz="1400" dirty="0" smtClean="0"/>
              <a:t>[6]</a:t>
            </a:r>
            <a:endParaRPr lang="en-US" sz="1400" dirty="0" smtClean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Tantangan </a:t>
            </a:r>
            <a:r>
              <a:rPr lang="id-ID" sz="1400" dirty="0" smtClean="0"/>
              <a:t>[5]</a:t>
            </a:r>
            <a:r>
              <a:rPr lang="id-ID" dirty="0" smtClean="0"/>
              <a:t>:</a:t>
            </a:r>
            <a:endParaRPr lang="en-US" dirty="0" smtClean="0"/>
          </a:p>
          <a:p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rekomendasi</a:t>
            </a:r>
            <a:endParaRPr lang="en-US" dirty="0" smtClean="0"/>
          </a:p>
          <a:p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rekomendasi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data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endParaRPr lang="en-US" dirty="0" smtClean="0"/>
          </a:p>
          <a:p>
            <a:r>
              <a:rPr lang="en-US" dirty="0" err="1" smtClean="0"/>
              <a:t>Cakupan</a:t>
            </a:r>
            <a:r>
              <a:rPr lang="en-US" dirty="0" smtClean="0"/>
              <a:t> data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6176963"/>
            <a:ext cx="7077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[5] </a:t>
            </a:r>
            <a:r>
              <a:rPr lang="en-GB" sz="1400" dirty="0" err="1"/>
              <a:t>Sarwar</a:t>
            </a:r>
            <a:r>
              <a:rPr lang="en-GB" sz="1400" dirty="0"/>
              <a:t>, B., </a:t>
            </a:r>
            <a:r>
              <a:rPr lang="en-GB" sz="1400" dirty="0" err="1"/>
              <a:t>Riedl</a:t>
            </a:r>
            <a:r>
              <a:rPr lang="en-GB" sz="1400" dirty="0"/>
              <a:t>, J. 2001. “</a:t>
            </a:r>
            <a:r>
              <a:rPr lang="en-GB" sz="1400" i="1" dirty="0"/>
              <a:t>Item-based Collaborative Filtering Recommendation Algorithms</a:t>
            </a:r>
            <a:r>
              <a:rPr lang="en-GB" sz="1400" dirty="0" smtClean="0"/>
              <a:t>”.</a:t>
            </a:r>
            <a:endParaRPr lang="id-ID" sz="1400" dirty="0" smtClean="0"/>
          </a:p>
          <a:p>
            <a:r>
              <a:rPr lang="en-GB" sz="1400" dirty="0" smtClean="0"/>
              <a:t>[</a:t>
            </a:r>
            <a:r>
              <a:rPr lang="en-GB" sz="1400" dirty="0"/>
              <a:t>6] Ricci, Francesco, et al. 2011. “</a:t>
            </a:r>
            <a:r>
              <a:rPr lang="en-GB" sz="1400" i="1" dirty="0"/>
              <a:t>Recommender System Handbook</a:t>
            </a:r>
            <a:r>
              <a:rPr lang="en-GB" sz="1400" dirty="0"/>
              <a:t>”. New York: </a:t>
            </a:r>
            <a:r>
              <a:rPr lang="en-GB" sz="1400" dirty="0" smtClean="0"/>
              <a:t>Springer</a:t>
            </a:r>
            <a:endParaRPr lang="id-ID" sz="1400" i="1" dirty="0"/>
          </a:p>
        </p:txBody>
      </p:sp>
    </p:spTree>
    <p:extLst>
      <p:ext uri="{BB962C8B-B14F-4D97-AF65-F5344CB8AC3E}">
        <p14:creationId xmlns:p14="http://schemas.microsoft.com/office/powerpoint/2010/main" val="45186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Algoritma Item-based Collaborative Filtering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Digunakan oleh Amazon</a:t>
            </a:r>
          </a:p>
          <a:p>
            <a:r>
              <a:rPr lang="id-ID" dirty="0" smtClean="0"/>
              <a:t>Membandingkan pembelian dan rating yang dilakukan pengguna dengan item yang serupa, kemudian dijadikan daftar </a:t>
            </a:r>
            <a:r>
              <a:rPr lang="id-ID" dirty="0" smtClean="0"/>
              <a:t>rekomendasi</a:t>
            </a:r>
            <a:r>
              <a:rPr lang="id-ID" sz="1400" dirty="0" smtClean="0"/>
              <a:t>[7]</a:t>
            </a:r>
            <a:r>
              <a:rPr lang="id-ID" dirty="0" smtClean="0"/>
              <a:t>.</a:t>
            </a:r>
            <a:endParaRPr lang="id-ID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6176963"/>
            <a:ext cx="8388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[7] Linden, G., Smith, B., &amp; York, J. 2003. “</a:t>
            </a:r>
            <a:r>
              <a:rPr lang="en-GB" sz="1400" i="1" dirty="0"/>
              <a:t>Amazon.com Recommendations – Item-to-Item Collaborative Filtering</a:t>
            </a:r>
            <a:r>
              <a:rPr lang="en-GB" sz="1400" dirty="0"/>
              <a:t>,”</a:t>
            </a:r>
            <a:endParaRPr lang="id-ID" sz="1400" i="1" dirty="0"/>
          </a:p>
        </p:txBody>
      </p:sp>
    </p:spTree>
    <p:extLst>
      <p:ext uri="{BB962C8B-B14F-4D97-AF65-F5344CB8AC3E}">
        <p14:creationId xmlns:p14="http://schemas.microsoft.com/office/powerpoint/2010/main" val="208432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Algoritma Item-based Collaborative Filtering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 smtClean="0"/>
              <a:t>   For each item in product catalog, I1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For each customer C who purchased I1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For each item I2 purchased by customer C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	Record that a customer purchased I1 and I2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For each item I2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Compute the similarity between I1 and I2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222067"/>
            <a:ext cx="8388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[7] Linden, G., Smith, B., &amp; York, J. 2003. “</a:t>
            </a:r>
            <a:r>
              <a:rPr lang="en-GB" sz="1400" i="1" dirty="0"/>
              <a:t>Amazon.com Recommendations – Item-to-Item Collaborative Filtering</a:t>
            </a:r>
            <a:r>
              <a:rPr lang="en-GB" sz="1400" dirty="0"/>
              <a:t>,”</a:t>
            </a:r>
            <a:endParaRPr lang="id-ID" sz="1400" i="1" dirty="0"/>
          </a:p>
        </p:txBody>
      </p:sp>
    </p:spTree>
    <p:extLst>
      <p:ext uri="{BB962C8B-B14F-4D97-AF65-F5344CB8AC3E}">
        <p14:creationId xmlns:p14="http://schemas.microsoft.com/office/powerpoint/2010/main" val="332809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Algoritma Item-based Collaborative Filtering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682" y="1427406"/>
            <a:ext cx="6688530" cy="3009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62" y="4437244"/>
            <a:ext cx="5205919" cy="133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1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1187</Words>
  <Application>Microsoft Office PowerPoint</Application>
  <PresentationFormat>Widescreen</PresentationFormat>
  <Paragraphs>132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Perancangan Sistem Rekomendasi E-Commerce Penjualan Produk Makanan dan Minuman Dengan Mempertimbangkan Kondisi Kesehatan dan Larangan Konsumsi Makanan </vt:lpstr>
      <vt:lpstr>Latar Belakang</vt:lpstr>
      <vt:lpstr>Tujuan</vt:lpstr>
      <vt:lpstr>Batasan Masalah</vt:lpstr>
      <vt:lpstr>E-Commerce dan Permasalahan</vt:lpstr>
      <vt:lpstr>Sistem Rekomendasi</vt:lpstr>
      <vt:lpstr>Algoritma Item-based Collaborative Filtering</vt:lpstr>
      <vt:lpstr>Algoritma Item-based Collaborative Filtering</vt:lpstr>
      <vt:lpstr>Algoritma Item-based Collaborative Filtering</vt:lpstr>
      <vt:lpstr>Usability Testing</vt:lpstr>
      <vt:lpstr>Metodologi</vt:lpstr>
      <vt:lpstr>Deskripsi Sistem E-Commerce</vt:lpstr>
      <vt:lpstr>Analisis Kondisi Konsumen E-Commerce</vt:lpstr>
      <vt:lpstr>Kebutuhan Fungsional (1/2)</vt:lpstr>
      <vt:lpstr>Kebutuhan Fungsional (2/2)</vt:lpstr>
      <vt:lpstr>Kebutuhan Non-Fungsional</vt:lpstr>
      <vt:lpstr>Daftar Pustaka</vt:lpstr>
      <vt:lpstr>Terima Kasih</vt:lpstr>
      <vt:lpstr>Algoritma Sistem Rekomendasi</vt:lpstr>
      <vt:lpstr>User-based CF</vt:lpstr>
      <vt:lpstr>Survei</vt:lpstr>
      <vt:lpstr>Survei</vt:lpstr>
      <vt:lpstr>Survei</vt:lpstr>
      <vt:lpstr>Survei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Sistem Rekomendasi E-Commerce Penjualan Produk Makanan dan Minuman Dengan Mempertimbangkan Kondisi Kesehatan dan Larangan Konsumsi Makanan</dc:title>
  <dc:creator>nico</dc:creator>
  <cp:lastModifiedBy>nico</cp:lastModifiedBy>
  <cp:revision>53</cp:revision>
  <dcterms:created xsi:type="dcterms:W3CDTF">2015-03-20T14:17:44Z</dcterms:created>
  <dcterms:modified xsi:type="dcterms:W3CDTF">2015-03-21T15:09:43Z</dcterms:modified>
</cp:coreProperties>
</file>