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3" r:id="rId6"/>
    <p:sldId id="273" r:id="rId7"/>
    <p:sldId id="260" r:id="rId8"/>
    <p:sldId id="270" r:id="rId9"/>
    <p:sldId id="272" r:id="rId10"/>
    <p:sldId id="275" r:id="rId11"/>
    <p:sldId id="288" r:id="rId12"/>
    <p:sldId id="289" r:id="rId13"/>
    <p:sldId id="291" r:id="rId14"/>
    <p:sldId id="292" r:id="rId15"/>
    <p:sldId id="294" r:id="rId16"/>
    <p:sldId id="293" r:id="rId17"/>
    <p:sldId id="295" r:id="rId18"/>
    <p:sldId id="296" r:id="rId19"/>
    <p:sldId id="297" r:id="rId20"/>
    <p:sldId id="299" r:id="rId21"/>
    <p:sldId id="301" r:id="rId22"/>
    <p:sldId id="308" r:id="rId23"/>
    <p:sldId id="302" r:id="rId24"/>
    <p:sldId id="309" r:id="rId25"/>
    <p:sldId id="310" r:id="rId26"/>
    <p:sldId id="311" r:id="rId27"/>
    <p:sldId id="312" r:id="rId28"/>
    <p:sldId id="313" r:id="rId29"/>
    <p:sldId id="284" r:id="rId30"/>
    <p:sldId id="286" r:id="rId31"/>
    <p:sldId id="271" r:id="rId32"/>
    <p:sldId id="277" r:id="rId33"/>
    <p:sldId id="279" r:id="rId34"/>
    <p:sldId id="280" r:id="rId35"/>
    <p:sldId id="281" r:id="rId36"/>
    <p:sldId id="282" r:id="rId37"/>
    <p:sldId id="283" r:id="rId3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82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7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48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91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238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4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28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9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0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64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95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4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446" y="1916189"/>
            <a:ext cx="9144000" cy="193665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mbuatan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 Rekomendasi E-Commerce Penjualan Produk Makanan dan Minuman Dengan Mempertimbangkan Kondisi Kesehatan dan Larangan Konsumsi Makanan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682" y="4424641"/>
            <a:ext cx="9144000" cy="943068"/>
          </a:xfrm>
        </p:spPr>
        <p:txBody>
          <a:bodyPr>
            <a:norm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Nicolas Novian Ruslim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18211031</a:t>
            </a:r>
            <a:endParaRPr lang="id-ID" dirty="0">
              <a:solidFill>
                <a:schemeClr val="tx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8193" y="574952"/>
            <a:ext cx="45704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SIDANG</a:t>
            </a:r>
            <a:r>
              <a:rPr lang="id-ID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TUGAS AKHIR 1</a:t>
            </a:r>
            <a:endParaRPr lang="id-ID" sz="4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682" y="5215024"/>
            <a:ext cx="2361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Pembimbing :</a:t>
            </a:r>
          </a:p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Arry Akhmad Arman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65617" y="5154675"/>
            <a:ext cx="33041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 :</a:t>
            </a:r>
          </a:p>
          <a:p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Ir.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Albarda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M.T.</a:t>
            </a:r>
          </a:p>
          <a:p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Ir.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Budiman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Dabarsyah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MSEE</a:t>
            </a:r>
          </a:p>
          <a:p>
            <a:endParaRPr lang="id-ID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16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 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Fungsional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informasi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pengobatan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penyakit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menghilangkan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komposisi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tersebut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memunculkan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atas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pilihan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dilakukan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</a:t>
            </a:r>
            <a:r>
              <a:rPr lang="id-ID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serupa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disukai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tersebut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9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Rancangan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Basis Data -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Sebelum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77" y="1939413"/>
            <a:ext cx="6260605" cy="4014224"/>
          </a:xfrm>
        </p:spPr>
      </p:pic>
    </p:spTree>
    <p:extLst>
      <p:ext uri="{BB962C8B-B14F-4D97-AF65-F5344CB8AC3E}">
        <p14:creationId xmlns:p14="http://schemas.microsoft.com/office/powerpoint/2010/main" val="6159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Rancangan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Basis Data -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Setelah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13" y="2024063"/>
            <a:ext cx="6610134" cy="4022725"/>
          </a:xfrm>
        </p:spPr>
      </p:pic>
    </p:spTree>
    <p:extLst>
      <p:ext uri="{BB962C8B-B14F-4D97-AF65-F5344CB8AC3E}">
        <p14:creationId xmlns:p14="http://schemas.microsoft.com/office/powerpoint/2010/main" val="41687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Sistem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23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43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endParaRPr lang="en-GB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19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43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training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4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sebagian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(8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10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20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)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1378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Tahapan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Men-generate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similarity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antara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2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menggunakan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persamaan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cosine-based similarity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endParaRPr lang="en-GB" sz="2800" i="1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866097" y="2997427"/>
                <a:ext cx="4940263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097" y="2997427"/>
                <a:ext cx="4940263" cy="10178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Tahapan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Men-generate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similarity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antara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2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menggunakan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persamaan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cosine-based similarity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endParaRPr lang="en-GB" sz="2800" i="1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67" y="2679700"/>
            <a:ext cx="6688530" cy="30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Tahapan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Menghitung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prediksi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suatu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belum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menggunakan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persamaan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weighted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726096" y="3003974"/>
                <a:ext cx="6168676" cy="1521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6" y="3003974"/>
                <a:ext cx="6168676" cy="15216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97280" y="5054600"/>
                <a:ext cx="10489795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𝑺</m:t>
                        </m:r>
                      </m:e>
                      <m:sub>
                        <m:r>
                          <a:rPr lang="en-US" b="1" i="1"/>
                          <m:t>𝒊</m:t>
                        </m:r>
                        <m:r>
                          <a:rPr lang="en-US" b="1" i="1"/>
                          <m:t>,</m:t>
                        </m:r>
                        <m:r>
                          <a:rPr lang="en-US" b="1" i="1"/>
                          <m:t>𝑵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i="1" dirty="0"/>
                  <a:t>similarity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diprediksi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</a:t>
                </a:r>
                <a:r>
                  <a:rPr lang="en-US" dirty="0" err="1"/>
                  <a:t>serupa</a:t>
                </a:r>
                <a:r>
                  <a:rPr lang="en-US" dirty="0"/>
                  <a:t> yang </a:t>
                </a:r>
                <a:r>
                  <a:rPr lang="en-US" dirty="0" err="1"/>
                  <a:t>dinilai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pengguna</a:t>
                </a:r>
                <a:r>
                  <a:rPr lang="en-US" dirty="0"/>
                  <a:t> </a:t>
                </a:r>
                <a:r>
                  <a:rPr lang="en-US" dirty="0" err="1" smtClean="0"/>
                  <a:t>tersebut</a:t>
                </a:r>
                <a:endParaRPr lang="en-US" dirty="0" smtClean="0"/>
              </a:p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/>
                        </m:ctrlPr>
                      </m:sSub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en-US" b="1" i="1"/>
                          <m:t>𝒖</m:t>
                        </m:r>
                        <m:r>
                          <a:rPr lang="en-US" b="1" i="1"/>
                          <m:t>,</m:t>
                        </m:r>
                        <m:r>
                          <a:rPr lang="en-US" b="1" i="1"/>
                          <m:t>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:r>
                  <a:rPr lang="en-US" dirty="0" err="1"/>
                  <a:t>penilaian</a:t>
                </a:r>
                <a:r>
                  <a:rPr lang="en-US" dirty="0"/>
                  <a:t> yang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pengguna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serupa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diprediksi</a:t>
                </a:r>
                <a:endParaRPr lang="id-ID" dirty="0"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054600"/>
                <a:ext cx="10489795" cy="670696"/>
              </a:xfrm>
              <a:prstGeom prst="rect">
                <a:avLst/>
              </a:prstGeom>
              <a:blipFill rotWithShape="0">
                <a:blip r:embed="rId3"/>
                <a:stretch>
                  <a:fillRect t="-3636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Tahapan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Penentuan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prediksi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telah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dihasilkan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</a:t>
            </a:r>
          </a:p>
          <a:p>
            <a:pPr marL="989838" lvl="2" indent="-514350">
              <a:buFont typeface="+mj-lt"/>
              <a:buAutoNum type="alphaLcPeriod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mungkin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Anda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suka</a:t>
            </a: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989838" lvl="2" indent="-514350">
              <a:buFont typeface="+mj-lt"/>
              <a:buAutoNum type="alphaLcPeriod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baik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kesehatan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Anda</a:t>
            </a: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69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-1058" r="651" b="37777"/>
          <a:stretch/>
        </p:blipFill>
        <p:spPr>
          <a:xfrm>
            <a:off x="1368856" y="116113"/>
            <a:ext cx="9204990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395" y="608337"/>
            <a:ext cx="10058400" cy="1150311"/>
          </a:xfrm>
        </p:spPr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3395" y="1758648"/>
            <a:ext cx="10058400" cy="833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Memberikan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8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perlakuan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sistem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5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10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15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19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5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10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15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19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4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4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2400" dirty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09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Latar Belakang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mempermudah dan mempercepat proses membeli dan membandingkan produk yang hendak dibeli.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yang menjual produk kebutuhan harian berkembang di beberapa negara (India, Turki, Australia, USA, UK dan Indonesia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).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Konsumsi berkaitan erat dengan pertimbangan kesehatan (penyakit dan larangan konsumsi makanan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).</a:t>
            </a:r>
            <a:endParaRPr lang="id-ID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 rekomendasi yang efektif mampu meningkatkan penjualan produk yang ditawarkan di sebuah e-commece (Amazon mengalami peningkatan 29% penjualan)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[14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]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seharusnya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dapat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manfaat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lain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selain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meningkatkan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penjualan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menentukan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produk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Misalnya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menjaga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kesehatan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atau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pengetahuan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831" y="6432923"/>
            <a:ext cx="942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[</a:t>
            </a:r>
            <a:r>
              <a:rPr lang="id-ID" sz="1400" dirty="0">
                <a:solidFill>
                  <a:schemeClr val="bg1"/>
                </a:solidFill>
              </a:rPr>
              <a:t>14</a:t>
            </a:r>
            <a:r>
              <a:rPr lang="en-GB" sz="1400" dirty="0">
                <a:solidFill>
                  <a:schemeClr val="bg1"/>
                </a:solidFill>
              </a:rPr>
              <a:t>] </a:t>
            </a:r>
            <a:r>
              <a:rPr lang="id-ID" sz="1400" dirty="0">
                <a:solidFill>
                  <a:schemeClr val="bg1"/>
                </a:solidFill>
              </a:rPr>
              <a:t>Mangalindan</a:t>
            </a:r>
            <a:r>
              <a:rPr lang="en-GB" sz="1400" dirty="0">
                <a:solidFill>
                  <a:schemeClr val="bg1"/>
                </a:solidFill>
              </a:rPr>
              <a:t>, </a:t>
            </a:r>
            <a:r>
              <a:rPr lang="id-ID" sz="1400" dirty="0">
                <a:solidFill>
                  <a:schemeClr val="bg1"/>
                </a:solidFill>
              </a:rPr>
              <a:t>JP</a:t>
            </a:r>
            <a:r>
              <a:rPr lang="en-GB" sz="1400" dirty="0">
                <a:solidFill>
                  <a:schemeClr val="bg1"/>
                </a:solidFill>
              </a:rPr>
              <a:t>. “</a:t>
            </a:r>
            <a:r>
              <a:rPr lang="id-ID" sz="1400" i="1" dirty="0">
                <a:solidFill>
                  <a:schemeClr val="bg1"/>
                </a:solidFill>
              </a:rPr>
              <a:t>Amazon’s Recommendation Secret</a:t>
            </a:r>
            <a:r>
              <a:rPr lang="id-ID" sz="1400" i="1" dirty="0" smtClean="0">
                <a:solidFill>
                  <a:schemeClr val="bg1"/>
                </a:solidFill>
              </a:rPr>
              <a:t>”.</a:t>
            </a:r>
            <a:r>
              <a:rPr lang="en-GB" sz="1400" dirty="0">
                <a:solidFill>
                  <a:schemeClr val="bg1"/>
                </a:solidFill>
              </a:rPr>
              <a:t> http://fortune.com/2012/07/30/amazons-recommendation-secret/</a:t>
            </a:r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7230"/>
            <a:ext cx="10058400" cy="889054"/>
          </a:xfrm>
        </p:spPr>
        <p:txBody>
          <a:bodyPr/>
          <a:lstStyle/>
          <a:p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Pengujian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Fungsional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520424"/>
              </p:ext>
            </p:extLst>
          </p:nvPr>
        </p:nvGraphicFramePr>
        <p:xfrm>
          <a:off x="232229" y="1307537"/>
          <a:ext cx="11582400" cy="4807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302"/>
                <a:gridCol w="7739269"/>
                <a:gridCol w="2873829"/>
              </a:tblGrid>
              <a:tr h="393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ID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Deskripsi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Runutan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</a:tr>
              <a:tr h="99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SRS-F-001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Mampu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memberikan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informasi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baik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dikonsumsi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untuk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pengobatan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penyakit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tertentu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177800" lvl="2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Rekomendasi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“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baik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untuk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kesehatan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Anda</a:t>
                      </a:r>
                      <a:r>
                        <a:rPr lang="en-GB" sz="2400" dirty="0" smtClean="0">
                          <a:latin typeface="Browallia New" panose="020B0604020202020204" pitchFamily="34" charset="-34"/>
                          <a:ea typeface="Times New Roman" panose="02020603050405020304" pitchFamily="18" charset="0"/>
                          <a:cs typeface="Browallia New" panose="020B0604020202020204" pitchFamily="34" charset="-34"/>
                        </a:rPr>
                        <a:t>”</a:t>
                      </a:r>
                      <a:endParaRPr lang="en-GB" sz="2400" dirty="0" smtClean="0"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</a:tr>
              <a:tr h="995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SRS-F-002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Mampu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menghilangkan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tidak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aman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untuk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dikonsumsi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oleh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pengguna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berdasarkan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komposisi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dari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tersebut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11430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Mengeleminasi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dilarang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oleh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dokter</a:t>
                      </a:r>
                      <a:endParaRPr lang="en-GB" sz="2400" dirty="0" smtClean="0">
                        <a:effectLst/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</a:tr>
              <a:tr h="874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SRS-F-003</a:t>
                      </a:r>
                      <a:endParaRPr lang="en-US" sz="160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Mampu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memunculkan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tidak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aman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dikonsumsi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atas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pilihan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dilakukan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oleh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pengguna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11430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Halaman</a:t>
                      </a:r>
                      <a:r>
                        <a:rPr lang="en-GB" sz="240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endParaRPr lang="en-US" sz="2400" dirty="0" smtClean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</a:tr>
              <a:tr h="1103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SRS-F-004</a:t>
                      </a:r>
                      <a:endParaRPr lang="en-US" sz="16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Mampu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memberikan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rekomendasi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makanan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aman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dikonsumsi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dinilai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serupa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dengan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disukai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atau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sedang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dilihat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oleh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pengguna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dirty="0" err="1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tersebut</a:t>
                      </a:r>
                      <a:r>
                        <a:rPr lang="en-GB" sz="2400" dirty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  <a:tc>
                  <a:txBody>
                    <a:bodyPr/>
                    <a:lstStyle/>
                    <a:p>
                      <a:pPr marL="11430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Rekomendasi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 “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Resep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 yang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mungkin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Anda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 </a:t>
                      </a:r>
                      <a:r>
                        <a:rPr lang="en-GB" sz="2400" baseline="0" dirty="0" err="1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suka</a:t>
                      </a:r>
                      <a:r>
                        <a:rPr lang="en-GB" sz="2400" baseline="0" dirty="0" smtClean="0"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”</a:t>
                      </a:r>
                      <a:endParaRPr lang="en-US" sz="20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30475" marR="304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3538" indent="-363538">
                  <a:buFont typeface="Arial" panose="020B0604020202020204" pitchFamily="34" charset="0"/>
                  <a:buChar char="•"/>
                </a:pPr>
                <a:r>
                  <a:rPr lang="en-US" sz="2800" dirty="0" err="1" smtClean="0">
                    <a:effectLst/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Metode</a:t>
                </a:r>
                <a:r>
                  <a:rPr lang="en-US" sz="2800" dirty="0" smtClean="0">
                    <a:effectLst/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:r>
                  <a:rPr lang="en-US" sz="2800" dirty="0" err="1" smtClean="0">
                    <a:effectLst/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perhitungan</a:t>
                </a:r>
                <a:r>
                  <a:rPr lang="en-US" sz="2800" dirty="0" smtClean="0">
                    <a:effectLst/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:r>
                  <a:rPr lang="en-GB" sz="2800" i="1" dirty="0">
                    <a:latin typeface="Browallia New" panose="020B0604020202020204" pitchFamily="34" charset="-34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Mean Absolute Error </a:t>
                </a:r>
                <a:r>
                  <a:rPr lang="en-GB" sz="2800" dirty="0">
                    <a:latin typeface="Browallia New" panose="020B0604020202020204" pitchFamily="34" charset="-34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(MAE</a:t>
                </a:r>
                <a:r>
                  <a:rPr lang="en-GB" sz="2800" dirty="0" smtClean="0">
                    <a:latin typeface="Browallia New" panose="020B0604020202020204" pitchFamily="34" charset="-34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)</a:t>
                </a:r>
              </a:p>
              <a:p>
                <a:pPr marL="363538" indent="-363538">
                  <a:buFont typeface="Arial" panose="020B0604020202020204" pitchFamily="34" charset="0"/>
                  <a:buChar char="•"/>
                </a:pPr>
                <a:endParaRPr lang="en-GB" sz="2800" dirty="0">
                  <a:effectLst/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/>
                        <m:t>𝑀𝐴𝐸</m:t>
                      </m:r>
                      <m:r>
                        <a:rPr lang="en-GB" sz="2800" i="1"/>
                        <m:t>= </m:t>
                      </m:r>
                      <m:f>
                        <m:fPr>
                          <m:ctrlPr>
                            <a:rPr lang="en-US" sz="2800" i="1"/>
                          </m:ctrlPr>
                        </m:fPr>
                        <m:num>
                          <m:r>
                            <a:rPr lang="en-GB" sz="2800" i="1"/>
                            <m:t>1</m:t>
                          </m:r>
                        </m:num>
                        <m:den>
                          <m:r>
                            <a:rPr lang="en-GB" sz="2800" i="1"/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/>
                          </m:ctrlPr>
                        </m:naryPr>
                        <m:sub>
                          <m:r>
                            <a:rPr lang="en-GB" sz="2800" i="1"/>
                            <m:t>𝑖</m:t>
                          </m:r>
                          <m:r>
                            <a:rPr lang="en-GB" sz="2800" i="1"/>
                            <m:t>=1</m:t>
                          </m:r>
                        </m:sub>
                        <m:sup>
                          <m:r>
                            <a:rPr lang="en-GB" sz="2800" i="1"/>
                            <m:t>𝑛</m:t>
                          </m:r>
                        </m:sup>
                        <m:e>
                          <m:r>
                            <a:rPr lang="en-GB" sz="2800" i="1"/>
                            <m:t>|</m:t>
                          </m:r>
                          <m:sSub>
                            <m:sSubPr>
                              <m:ctrlPr>
                                <a:rPr lang="en-US" sz="2800" i="1"/>
                              </m:ctrlPr>
                            </m:sSubPr>
                            <m:e>
                              <m:r>
                                <a:rPr lang="en-GB" sz="2800" i="1"/>
                                <m:t>𝑓</m:t>
                              </m:r>
                            </m:e>
                            <m:sub>
                              <m:r>
                                <a:rPr lang="en-GB" sz="2800" i="1"/>
                                <m:t>𝑖</m:t>
                              </m:r>
                            </m:sub>
                          </m:sSub>
                          <m:r>
                            <a:rPr lang="en-GB" sz="2800" i="1"/>
                            <m:t>−</m:t>
                          </m:r>
                          <m:sSub>
                            <m:sSubPr>
                              <m:ctrlPr>
                                <a:rPr lang="en-US" sz="2800" i="1"/>
                              </m:ctrlPr>
                            </m:sSubPr>
                            <m:e>
                              <m:r>
                                <a:rPr lang="en-GB" sz="2800" i="1"/>
                                <m:t>𝑦</m:t>
                              </m:r>
                            </m:e>
                            <m:sub>
                              <m:r>
                                <a:rPr lang="en-GB" sz="2800" i="1"/>
                                <m:t>𝑖</m:t>
                              </m:r>
                            </m:sub>
                          </m:sSub>
                          <m:r>
                            <a:rPr lang="en-GB" sz="2800" i="1"/>
                            <m:t>|</m:t>
                          </m:r>
                        </m:e>
                      </m:nary>
                      <m:r>
                        <a:rPr lang="en-GB" sz="2800" i="1"/>
                        <m:t>= </m:t>
                      </m:r>
                      <m:f>
                        <m:fPr>
                          <m:ctrlPr>
                            <a:rPr lang="en-US" sz="2800" i="1"/>
                          </m:ctrlPr>
                        </m:fPr>
                        <m:num>
                          <m:r>
                            <a:rPr lang="en-GB" sz="2800" i="1"/>
                            <m:t>1</m:t>
                          </m:r>
                        </m:num>
                        <m:den>
                          <m:r>
                            <a:rPr lang="en-GB" sz="2800" i="1"/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/>
                          </m:ctrlPr>
                        </m:naryPr>
                        <m:sub>
                          <m:r>
                            <a:rPr lang="en-GB" sz="2800" i="1"/>
                            <m:t>𝑖</m:t>
                          </m:r>
                          <m:r>
                            <a:rPr lang="en-GB" sz="2800" i="1"/>
                            <m:t>=1</m:t>
                          </m:r>
                        </m:sub>
                        <m:sup>
                          <m:r>
                            <a:rPr lang="en-GB" sz="2800" i="1"/>
                            <m:t>𝑛</m:t>
                          </m:r>
                        </m:sup>
                        <m:e>
                          <m:r>
                            <a:rPr lang="en-GB" sz="2800" i="1"/>
                            <m:t>|</m:t>
                          </m:r>
                          <m:sSub>
                            <m:sSubPr>
                              <m:ctrlPr>
                                <a:rPr lang="en-US" sz="2800" i="1"/>
                              </m:ctrlPr>
                            </m:sSubPr>
                            <m:e>
                              <m:r>
                                <a:rPr lang="en-GB" sz="2800" i="1"/>
                                <m:t>𝑒</m:t>
                              </m:r>
                            </m:e>
                            <m:sub>
                              <m:r>
                                <a:rPr lang="en-GB" sz="2800" i="1"/>
                                <m:t>𝑖</m:t>
                              </m:r>
                            </m:sub>
                          </m:sSub>
                          <m:r>
                            <a:rPr lang="en-GB" sz="2800" i="1"/>
                            <m:t>|</m:t>
                          </m:r>
                        </m:e>
                      </m:nary>
                      <m:r>
                        <a:rPr lang="en-GB" sz="2800" i="1"/>
                        <m:t> </m:t>
                      </m:r>
                    </m:oMath>
                  </m:oMathPara>
                </a14:m>
                <a:endParaRPr lang="en-US" sz="2800" dirty="0" smtClean="0">
                  <a:effectLst/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  <a:p>
                <a:pPr marL="0" indent="0">
                  <a:buNone/>
                </a:pPr>
                <a:endParaRPr lang="en-US" sz="2800" dirty="0"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GB" b="1" i="1"/>
                          <m:t>𝒇</m:t>
                        </m:r>
                      </m:e>
                      <m:sub>
                        <m:r>
                          <a:rPr lang="en-GB" b="1" i="1"/>
                          <m:t>𝒊</m:t>
                        </m:r>
                      </m:sub>
                    </m:sSub>
                    <m:r>
                      <a:rPr lang="en-GB" b="1" i="1"/>
                      <m:t>− 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GB" b="1" i="1"/>
                          <m:t>𝒚</m:t>
                        </m:r>
                      </m:e>
                      <m:sub>
                        <m:r>
                          <a:rPr lang="en-GB" b="1" i="1"/>
                          <m:t>𝒊</m:t>
                        </m:r>
                      </m:sub>
                    </m:sSub>
                  </m:oMath>
                </a14:m>
                <a:r>
                  <a:rPr lang="en-GB" dirty="0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:r>
                  <a:rPr lang="en-GB" dirty="0" err="1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atau</a:t>
                </a:r>
                <a:r>
                  <a:rPr lang="en-GB" dirty="0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GB" b="1" i="1"/>
                          <m:t>𝒆</m:t>
                        </m:r>
                      </m:e>
                      <m:sub>
                        <m:r>
                          <a:rPr lang="en-GB" b="1" i="1"/>
                          <m:t>𝒊</m:t>
                        </m:r>
                      </m:sub>
                    </m:sSub>
                  </m:oMath>
                </a14:m>
                <a:r>
                  <a:rPr lang="en-GB" dirty="0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</a:t>
                </a:r>
                <a:r>
                  <a:rPr lang="en-GB" dirty="0" smtClean="0">
                    <a:latin typeface="Browallia New" panose="020B0604020202020204" pitchFamily="34" charset="-34"/>
                    <a:cs typeface="Browallia New" panose="020B0604020202020204" pitchFamily="34" charset="-34"/>
                  </a:rPr>
                  <a:t> : </a:t>
                </a:r>
                <a:r>
                  <a:rPr lang="en-GB" dirty="0" err="1"/>
                  <a:t>selisih</a:t>
                </a:r>
                <a:r>
                  <a:rPr lang="en-GB" dirty="0"/>
                  <a:t> </a:t>
                </a:r>
                <a:r>
                  <a:rPr lang="en-GB" dirty="0" err="1"/>
                  <a:t>antara</a:t>
                </a:r>
                <a:r>
                  <a:rPr lang="en-GB" dirty="0"/>
                  <a:t> </a:t>
                </a:r>
                <a:r>
                  <a:rPr lang="en-GB" dirty="0" err="1"/>
                  <a:t>nilai</a:t>
                </a:r>
                <a:r>
                  <a:rPr lang="en-GB" dirty="0"/>
                  <a:t> </a:t>
                </a:r>
                <a:r>
                  <a:rPr lang="en-GB" dirty="0" err="1"/>
                  <a:t>prediksi</a:t>
                </a:r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:r>
                  <a:rPr lang="en-GB" dirty="0" err="1"/>
                  <a:t>hasil</a:t>
                </a:r>
                <a:r>
                  <a:rPr lang="en-GB" dirty="0"/>
                  <a:t> yang </a:t>
                </a:r>
                <a:r>
                  <a:rPr lang="en-GB" dirty="0" err="1"/>
                  <a:t>diperoleh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</a:t>
                </a:r>
                <a:r>
                  <a:rPr lang="en-GB" dirty="0" err="1"/>
                  <a:t>penilaian</a:t>
                </a:r>
                <a:r>
                  <a:rPr lang="en-GB" dirty="0"/>
                  <a:t> </a:t>
                </a:r>
                <a:r>
                  <a:rPr lang="en-GB" dirty="0" err="1"/>
                  <a:t>langsung</a:t>
                </a:r>
                <a:r>
                  <a:rPr lang="en-GB" dirty="0"/>
                  <a:t> </a:t>
                </a:r>
                <a:r>
                  <a:rPr lang="en-GB" dirty="0" err="1"/>
                  <a:t>oleh</a:t>
                </a:r>
                <a:r>
                  <a:rPr lang="en-GB" dirty="0"/>
                  <a:t> </a:t>
                </a:r>
                <a:r>
                  <a:rPr lang="en-GB" dirty="0" err="1" smtClean="0"/>
                  <a:t>pengguna</a:t>
                </a:r>
                <a:endParaRPr lang="en-GB" dirty="0" smtClean="0"/>
              </a:p>
              <a:p>
                <a:pPr marL="1597025" indent="-85725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>
                    <a:latin typeface="Browallia New" panose="020B0604020202020204" pitchFamily="34" charset="-34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	: </a:t>
                </a:r>
                <a:r>
                  <a:rPr lang="en-GB" dirty="0"/>
                  <a:t>total </a:t>
                </a:r>
                <a:r>
                  <a:rPr lang="en-GB" dirty="0" err="1"/>
                  <a:t>rekomendasi</a:t>
                </a:r>
                <a:r>
                  <a:rPr lang="en-GB" dirty="0"/>
                  <a:t> yang </a:t>
                </a:r>
                <a:r>
                  <a:rPr lang="en-GB" dirty="0" err="1"/>
                  <a:t>diberikan</a:t>
                </a:r>
                <a:r>
                  <a:rPr lang="en-GB" dirty="0"/>
                  <a:t> </a:t>
                </a:r>
                <a:r>
                  <a:rPr lang="en-GB" dirty="0" err="1"/>
                  <a:t>yaitu</a:t>
                </a:r>
                <a:r>
                  <a:rPr lang="en-GB" dirty="0"/>
                  <a:t> 5</a:t>
                </a:r>
                <a:endParaRPr lang="id-ID" dirty="0" smtClean="0">
                  <a:effectLst/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Terdapat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jumlah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minimum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bagi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dilakukan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sebelum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sistem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dapat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US" sz="24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endParaRPr lang="en-US" sz="24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Jumlah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minimum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lebih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besar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bagi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dibandingkan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US" sz="24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US" sz="24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endParaRPr lang="en-US" sz="24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sz="1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4" name="Content Placeholder 7" descr="Resep yang Dinilai Terlalu Sedikit Menyebabkan Error" title="Resep yang Dinilai Terlalu Sedikit Menyebabkan Error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225800"/>
            <a:ext cx="5880100" cy="309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4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MAE yang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diperoleh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tidak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berbeda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jauh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antara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diberikan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pada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dan</a:t>
            </a:r>
            <a:r>
              <a:rPr lang="en-US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sakit</a:t>
            </a:r>
            <a:endParaRPr lang="en-US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5" name="Content Placeholder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80" y="2692400"/>
            <a:ext cx="6929120" cy="3434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97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erhadap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Jumlah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serupa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berpengaruh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positif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dihasilkan</a:t>
            </a:r>
            <a:endParaRPr lang="en-US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02" y="2559050"/>
            <a:ext cx="5491798" cy="3596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erhadap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apabila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terlalu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sedikit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dapat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mengakibatkan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error</a:t>
            </a: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82" y="2393950"/>
            <a:ext cx="5537518" cy="3867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56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erhadap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lebih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tinggi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saat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dalam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kondisi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sehat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dibandingkan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dalam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kondisi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sakit</a:t>
            </a: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84" y="2711450"/>
            <a:ext cx="6114415" cy="354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Kesimpulan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telah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cukup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akurat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secara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kuantitatif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MAE 0.5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hingga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1.5.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Kesesuaian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masih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cukup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rendah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 Hal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ini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diyakini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disebabkan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keterbatasan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alternatif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akibat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larangan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konsumsi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diberikan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dokter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minimal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sehat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agar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dapat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baik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adalah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5,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sementara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adalah</a:t>
            </a:r>
            <a:r>
              <a:rPr lang="en-GB" sz="2800" dirty="0" smtClean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10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 Hal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ini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berlaku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untuk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sistem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lebih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besar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lagi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karena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akurasi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tidak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hanya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tergantung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pada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faktor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individu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melainkan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juga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dari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kolektif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pengguna-pengguna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lain.</a:t>
            </a:r>
            <a:endParaRPr lang="en-GB" sz="2800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1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Membandingkan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lain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ada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seperti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Content-based Collaborative Filtering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User-based Collaborative Filtering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serta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Cluster Model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Pengembangan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implementasi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pada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bidang-bidang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lain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seperti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nl-NL" sz="2800" i="1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expert system</a:t>
            </a:r>
            <a:r>
              <a:rPr lang="nl-NL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dan </a:t>
            </a:r>
            <a:r>
              <a:rPr lang="nl-NL" sz="2800" i="1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content </a:t>
            </a:r>
            <a:r>
              <a:rPr lang="nl-NL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filtering</a:t>
            </a:r>
            <a:r>
              <a:rPr lang="nl-NL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 </a:t>
            </a:r>
            <a:br>
              <a:rPr lang="nl-NL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nl-NL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Contoh : 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Sistem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yang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menilai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dampak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pola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tontonan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anak-anak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psikologi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anak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dapat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dikombinasikan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i="1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content filtering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untuk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tontonan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buruk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bagi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anak</a:t>
            </a:r>
            <a:endParaRPr lang="en-GB" sz="26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en-GB" sz="2600" dirty="0" err="1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emberikan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tontonan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berdasarkan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umur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penonton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pekerjaan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diderita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status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pernikahan</a:t>
            </a:r>
            <a:r>
              <a:rPr lang="en-GB" sz="26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dan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faktor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6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lainnya</a:t>
            </a:r>
            <a:r>
              <a:rPr lang="en-GB" sz="26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4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Daftar Pustaka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823"/>
            <a:ext cx="10515600" cy="3998073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[1] Sigel, Jerrold.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Define e-Commerce!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www.umsl.edu/~siegelj/Course5890/definitions.html.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[2] Shim, S.,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Pendyala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V.,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Sundaram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M., &amp; Gao, J. 2000.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Business-to-Business e-Commerce Frameworks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[3] Janssen, D.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Digital Commerce (D-Commerce)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http://www.techopedia.com/definition/23336/digital-commerce-d-commerce.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[4] Rouse, M.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M-Commerce (Mobile Commerce)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http://searchmobilecomputing.techtarget.com/definition/m-commerce.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[5]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Sarwar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B.,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Riedl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J. 2001.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Item-based Collaborative Filtering Recommendation Algorithms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[6] Ricci, Francesco, et al. 2011.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Recommender System Handbook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New York: Springer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[7] Linden, G., Smith, B., &amp; York, J. 2003.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Amazon.com Recommendations – Item-to-Item Collaborative Filtering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,”.</a:t>
            </a:r>
            <a:endParaRPr lang="id-ID" sz="1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[8] Z.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Qiu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M. Chen, &amp; J. Huang. 2010.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Design of Multi-mode E-commerce Recommendation System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2010 Third Int.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Symp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Intell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Inf. Technol.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Secur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Informatics, no. 807018, pp. 530–533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74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Tujuan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erancang  mekanisme dalam  memperoleh dan  mengolah data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Merancang  operasi  penyampaian  rekomendasi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elakukan evaluasi terhadap keberjalanan sistem rekomendasi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7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Daftar Pustaka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823"/>
            <a:ext cx="10515600" cy="3998073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9] Swearingen, K., Sinha, R. 2001.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Beyond Algorithms : An HCI Perspective on Recommender Systems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ACM SIGIR 2001 Workshop on Recommender Systems (2001), pp. 1–11.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[10] Zhang, J., Lin, Z., Xiao, B., &amp; Zhang, C. 2009.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An Optimized Item-based Collaborative Filtering Recommendation Algorithm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2009 IEEE International Conference on Network Infrastructure and Digital Content, 414–418.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[11] J. L.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Herlocker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J. A.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Konstan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L. G.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Terveen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&amp; J. T.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Riedl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2004. 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Evaluating Collaborative Filtering Recommender Systems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vol. 22, no. 1, pp. 5–53.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r>
              <a:rPr lang="en-US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]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Mangalindan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JP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 “</a:t>
            </a:r>
            <a:r>
              <a:rPr lang="id-ID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Amazon’s Recommendation Secret”.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http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://fortune.com/2012/07/30/amazons-recommendation-secret/.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18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2014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89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6823" y="2153492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Terima Kasih</a:t>
            </a:r>
            <a:endParaRPr lang="id-ID" sz="6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5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Sistem Rekomendasi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User-based Collaborative Filtering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Item-based Collaborative Filtering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Sarwar  et  al.  melakukan  eksperimen  dan  memperoleh  bahwa  item-based  CF menghasilkan performa dan kualitas yang lebih baik dari user-based CF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16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Cluster Model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C</a:t>
            </a: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luster  model  membagi pengguna  berdasarkan  segmen-segmen  dan  memperlakukan  tugas-tugas  yang dijalankan  sebagai  permasalahan  klasifikasi.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Kualitas rekomendasi yang dihasilkan rendah karena membandingkan  pengguna  dengan sejumlah  segmen  yang  dapat  dikontrol  daripada  membandingkan  dengan  seluruh pengguna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16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Search-based method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search-based  method  menganggap  permasalahan  rekomendasi  sebagai  masalah pencarian  item  yang  serupa. Membuat  sebuah  query  untuk menemukan  item-item populer serupa dengan kesamaan pengarang, artis, kata kunci atau subjek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algoritma ini tidak cocok untuk pengguna  dengan  jumlah  pembelian  atau  rating  yang  besar  karena  harus  dilakukan query  untuk  setiap  item  yang  dibeli  atau  dinilai.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kualitas rekomendasi rendah</a:t>
            </a:r>
            <a:endParaRPr lang="id-ID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97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6" y="1846263"/>
            <a:ext cx="8722313" cy="4022725"/>
          </a:xfrm>
        </p:spPr>
      </p:pic>
    </p:spTree>
    <p:extLst>
      <p:ext uri="{BB962C8B-B14F-4D97-AF65-F5344CB8AC3E}">
        <p14:creationId xmlns:p14="http://schemas.microsoft.com/office/powerpoint/2010/main" val="35706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8" y="1846263"/>
            <a:ext cx="9551569" cy="4022725"/>
          </a:xfrm>
        </p:spPr>
      </p:pic>
    </p:spTree>
    <p:extLst>
      <p:ext uri="{BB962C8B-B14F-4D97-AF65-F5344CB8AC3E}">
        <p14:creationId xmlns:p14="http://schemas.microsoft.com/office/powerpoint/2010/main" val="39651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1" y="1846263"/>
            <a:ext cx="9686044" cy="4022725"/>
          </a:xfrm>
        </p:spPr>
      </p:pic>
    </p:spTree>
    <p:extLst>
      <p:ext uri="{BB962C8B-B14F-4D97-AF65-F5344CB8AC3E}">
        <p14:creationId xmlns:p14="http://schemas.microsoft.com/office/powerpoint/2010/main" val="1588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46" y="1737359"/>
            <a:ext cx="7131267" cy="4587521"/>
          </a:xfrm>
        </p:spPr>
      </p:pic>
    </p:spTree>
    <p:extLst>
      <p:ext uri="{BB962C8B-B14F-4D97-AF65-F5344CB8AC3E}">
        <p14:creationId xmlns:p14="http://schemas.microsoft.com/office/powerpoint/2010/main" val="6481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Bisnis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2" y="1907173"/>
            <a:ext cx="11802895" cy="39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Batasan Masalah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Mencakup tahap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ncanaan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desain sistem, implementasi serta evaluasi.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terdiri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perhitungan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kesamaaan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antar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perhitungan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kesukaan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suatu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serta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disukai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penyakit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termasuk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pembuatan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UI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</a:t>
            </a:r>
            <a:endParaRPr lang="en-US" sz="32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Evaluasi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dilakukan dengan memastikan ketepatan sistem rekomendasi dalam memberikan saran produk yang aman atau baik dikonsumsi.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Penyakit yang dipertimbangkan dibatasi pada penyakit jantung, diabetes dan hipertensi.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2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Item-based Collaborative Filtering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Digunakan oleh Amazon</a:t>
            </a:r>
          </a:p>
          <a:p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Membandingkan pembelian dan rating yang dilakukan pengguna dengan item yang serupa, kemudian dijadikan daftar rekomendasi[7].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965" y="6445904"/>
            <a:ext cx="8388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[7] Linden, G., Smith, B., &amp; York, J. 2003. “</a:t>
            </a:r>
            <a:r>
              <a:rPr lang="en-GB" sz="1400" i="1" dirty="0">
                <a:solidFill>
                  <a:schemeClr val="bg1"/>
                </a:solidFill>
              </a:rPr>
              <a:t>Amazon.com Recommendations – Item-to-Item Collaborative Filtering</a:t>
            </a:r>
            <a:r>
              <a:rPr lang="en-GB" sz="1400" dirty="0">
                <a:solidFill>
                  <a:schemeClr val="bg1"/>
                </a:solidFill>
              </a:rPr>
              <a:t>,”</a:t>
            </a:r>
            <a:endParaRPr lang="id-ID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Item-based Collaborative Filtering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42730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For each item in product catalog, I1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For each customer C who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I1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For each item I2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by customer C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	Record that a customer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I1 and I2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For each item I2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Compute the similarity between I1 and I2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124" y="1904086"/>
            <a:ext cx="78598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Menghitung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kesamaan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antara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 item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Menghitung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item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belum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Penentuan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biasanya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mengurutkan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hasil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80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Metodologi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Studi literatur : algoritma sistem rekomendasi, informasi kesehatan terkait penyakit tertentu.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 melalui wawancara dan kuesioner : mengetahui pola konsumsi masyarakat dan memeriksa keakuratan dari rekomendasi yang diberikan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Analisis : data dibutuhkan, potensi sistem rekomendasi dan metode evaluasi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Perancangan sistem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Evaluasi 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: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Ketercapaian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fungsional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melalui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perhitungan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Mean Absolute Error (MAE),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serta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dihasilkan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87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Deskripsi Sistem E-Commerce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Menjual produk dengan kategori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buah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sayur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umbi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daging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telur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minuman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enampilkan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resep-resep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kategori-kategori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 bagian bawah informasi resep terdapat pilihan membeli produk-produk yang menjadi bahan resep tersebut.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05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Analisis Kondisi Konsumen E-Commerce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Target konsumen berusia 16-35 tahun.</a:t>
            </a: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 dilakukan pada 100 responden.</a:t>
            </a: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Kesadaran dalam konsumsi makanan sehat rendah :</a:t>
            </a: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47%</a:t>
            </a:r>
            <a:r>
              <a:rPr lang="id-ID" sz="2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menyadari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pola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konsumsi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mereka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bagi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kesehatan</a:t>
            </a:r>
            <a:endParaRPr lang="id-ID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23%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menyatakan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tahu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apakah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pola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konsumsi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mereka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atau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endParaRPr lang="id-ID" sz="20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Internet menjadi sumber informasi utama</a:t>
            </a: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80% menyatakan mengakses informasi mengenai produk yang sebaiknya/dilarang dikonsumsi melalui internet</a:t>
            </a:r>
          </a:p>
        </p:txBody>
      </p:sp>
    </p:spTree>
    <p:extLst>
      <p:ext uri="{BB962C8B-B14F-4D97-AF65-F5344CB8AC3E}">
        <p14:creationId xmlns:p14="http://schemas.microsoft.com/office/powerpoint/2010/main" val="13529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741</TotalTime>
  <Words>1522</Words>
  <Application>Microsoft Office PowerPoint</Application>
  <PresentationFormat>Widescreen</PresentationFormat>
  <Paragraphs>178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Browallia New</vt:lpstr>
      <vt:lpstr>Calibri</vt:lpstr>
      <vt:lpstr>Calibri Light</vt:lpstr>
      <vt:lpstr>Cambria Math</vt:lpstr>
      <vt:lpstr>Times New Roman</vt:lpstr>
      <vt:lpstr>Retrospect</vt:lpstr>
      <vt:lpstr>Pembuatan Sistem Rekomendasi E-Commerce Penjualan Produk Makanan dan Minuman Dengan Mempertimbangkan Kondisi Kesehatan dan Larangan Konsumsi Makanan</vt:lpstr>
      <vt:lpstr>Latar Belakang</vt:lpstr>
      <vt:lpstr>Tujuan</vt:lpstr>
      <vt:lpstr>Batasan Masalah</vt:lpstr>
      <vt:lpstr>Algoritma Item-based Collaborative Filtering</vt:lpstr>
      <vt:lpstr>Algoritma Item-based Collaborative Filtering</vt:lpstr>
      <vt:lpstr>Metodologi</vt:lpstr>
      <vt:lpstr>Deskripsi Sistem E-Commerce</vt:lpstr>
      <vt:lpstr>Analisis Kondisi Konsumen E-Commerce</vt:lpstr>
      <vt:lpstr>Kebutuhan Fungsional</vt:lpstr>
      <vt:lpstr>Rancangan Basis Data - Sebelum</vt:lpstr>
      <vt:lpstr>Rancangan Basis Data - Setelah</vt:lpstr>
      <vt:lpstr>Implementasi Sistem Rekomendasi</vt:lpstr>
      <vt:lpstr>Tahapan Implementasi</vt:lpstr>
      <vt:lpstr>Tahapan Implementasi</vt:lpstr>
      <vt:lpstr>Tahapan Implementasi</vt:lpstr>
      <vt:lpstr>Tahapan Implementasi</vt:lpstr>
      <vt:lpstr>PowerPoint Presentation</vt:lpstr>
      <vt:lpstr>Pengujian</vt:lpstr>
      <vt:lpstr>Pengujian Fungsional</vt:lpstr>
      <vt:lpstr>Akurasi Prediksi terhadap Penilaian Pengguna</vt:lpstr>
      <vt:lpstr>Akurasi Prediksi terhadap Penilaian Pengguna</vt:lpstr>
      <vt:lpstr>Akurasi Prediksi terhadap Penilaian Pengguna</vt:lpstr>
      <vt:lpstr>Kesesuaian Rekomendasi Terhadap Selera Pengguna</vt:lpstr>
      <vt:lpstr>Kesesuaian Rekomendasi Terhadap Selera Pengguna</vt:lpstr>
      <vt:lpstr>Kesesuaian Rekomendasi Terhadap Selera Pengguna</vt:lpstr>
      <vt:lpstr>Kesimpulan</vt:lpstr>
      <vt:lpstr>Saran</vt:lpstr>
      <vt:lpstr>Daftar Pustaka</vt:lpstr>
      <vt:lpstr>Daftar Pustaka</vt:lpstr>
      <vt:lpstr>Terima Kasih</vt:lpstr>
      <vt:lpstr>Algoritma Sistem Rekomendasi</vt:lpstr>
      <vt:lpstr>Survei</vt:lpstr>
      <vt:lpstr>Survei</vt:lpstr>
      <vt:lpstr>Survei</vt:lpstr>
      <vt:lpstr>Survei</vt:lpstr>
      <vt:lpstr>Proses Bisnis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Rekomendasi E-Commerce Penjualan Produk Makanan dan Minuman Dengan Mempertimbangkan Kondisi Kesehatan dan Larangan Konsumsi Makanan</dc:title>
  <dc:creator>nico</dc:creator>
  <cp:lastModifiedBy>Windows User</cp:lastModifiedBy>
  <cp:revision>97</cp:revision>
  <dcterms:created xsi:type="dcterms:W3CDTF">2015-03-20T14:17:44Z</dcterms:created>
  <dcterms:modified xsi:type="dcterms:W3CDTF">2015-08-11T13:29:54Z</dcterms:modified>
</cp:coreProperties>
</file>