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63" r:id="rId10"/>
    <p:sldId id="267" r:id="rId11"/>
    <p:sldId id="268" r:id="rId12"/>
    <p:sldId id="274" r:id="rId13"/>
    <p:sldId id="275" r:id="rId14"/>
    <p:sldId id="276" r:id="rId15"/>
    <p:sldId id="278" r:id="rId16"/>
    <p:sldId id="335" r:id="rId17"/>
    <p:sldId id="317" r:id="rId18"/>
    <p:sldId id="318" r:id="rId19"/>
    <p:sldId id="336" r:id="rId20"/>
    <p:sldId id="319" r:id="rId21"/>
    <p:sldId id="320" r:id="rId22"/>
    <p:sldId id="321" r:id="rId23"/>
    <p:sldId id="322" r:id="rId24"/>
    <p:sldId id="323" r:id="rId25"/>
    <p:sldId id="324" r:id="rId26"/>
    <p:sldId id="337" r:id="rId27"/>
    <p:sldId id="325" r:id="rId28"/>
    <p:sldId id="339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8" r:id="rId37"/>
    <p:sldId id="333" r:id="rId38"/>
    <p:sldId id="334" r:id="rId39"/>
    <p:sldId id="280" r:id="rId40"/>
    <p:sldId id="281" r:id="rId41"/>
    <p:sldId id="282" r:id="rId42"/>
    <p:sldId id="283" r:id="rId43"/>
    <p:sldId id="284" r:id="rId44"/>
    <p:sldId id="341" r:id="rId45"/>
    <p:sldId id="342" r:id="rId46"/>
    <p:sldId id="343" r:id="rId47"/>
    <p:sldId id="344" r:id="rId48"/>
    <p:sldId id="285" r:id="rId49"/>
    <p:sldId id="286" r:id="rId50"/>
    <p:sldId id="287" r:id="rId51"/>
    <p:sldId id="288" r:id="rId52"/>
    <p:sldId id="289" r:id="rId53"/>
    <p:sldId id="294" r:id="rId54"/>
    <p:sldId id="340" r:id="rId55"/>
    <p:sldId id="271" r:id="rId56"/>
    <p:sldId id="272" r:id="rId57"/>
    <p:sldId id="273" r:id="rId5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429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378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827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6059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0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382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2406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726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7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8754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90647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16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4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659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0857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37155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9835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0708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2186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448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7736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7924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200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8499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6570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5558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5794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9628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6200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3890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65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8015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3221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960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6762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3668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0349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8801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7831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30606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21381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09136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15509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2866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3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79878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60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84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8757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84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068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358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83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81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143000" y="1602789"/>
            <a:ext cx="6858000" cy="169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2400" b="0" i="0" u="none" strike="noStrike" cap="none" baseline="0" dirty="0" smtClean="0">
                <a:solidFill>
                  <a:srgbClr val="FFFFFF"/>
                </a:solidFill>
              </a:rPr>
              <a:t>Pembuatan </a:t>
            </a:r>
            <a:r>
              <a:rPr lang="id" sz="2400" b="0" i="0" u="none" strike="noStrike" cap="none" baseline="0" dirty="0">
                <a:solidFill>
                  <a:srgbClr val="FFFFFF"/>
                </a:solidFill>
              </a:rPr>
              <a:t>Sistem Rekomendasi E-Commerce Penjualan Produk Makanan dan Minuman Dengan Mempertimbangkan </a:t>
            </a:r>
            <a:r>
              <a:rPr lang="id" sz="2400" b="0" i="0" u="none" strike="noStrike" cap="none" baseline="0">
                <a:solidFill>
                  <a:srgbClr val="FFFFFF"/>
                </a:solidFill>
              </a:rPr>
              <a:t>Kondisi </a:t>
            </a:r>
            <a:r>
              <a:rPr lang="id" sz="2400" b="0" i="0" u="none" strike="noStrike" cap="none" baseline="0" smtClean="0">
                <a:solidFill>
                  <a:srgbClr val="FFFFFF"/>
                </a:solidFill>
              </a:rPr>
              <a:t>Kesehatan </a:t>
            </a:r>
            <a:r>
              <a:rPr lang="id" sz="2400" b="0" i="0" u="none" strike="noStrike" cap="none" baseline="0" dirty="0">
                <a:solidFill>
                  <a:srgbClr val="FFFFFF"/>
                </a:solidFill>
              </a:rPr>
              <a:t>dan Larangan Konsumsi Makanan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021125" y="3554728"/>
            <a:ext cx="6858000" cy="7073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Nicolas Novian Ruslim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18211031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291499" y="365550"/>
            <a:ext cx="6147299" cy="577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" sz="3300" b="0" i="0" u="none" strike="noStrike" cap="none" baseline="0" dirty="0" smtClean="0">
                <a:solidFill>
                  <a:srgbClr val="FFFFFF"/>
                </a:solidFill>
              </a:rPr>
              <a:t>SIDANG </a:t>
            </a:r>
            <a:r>
              <a:rPr lang="id" sz="3300" b="0" i="0" u="none" strike="noStrike" cap="none" baseline="0" dirty="0">
                <a:solidFill>
                  <a:srgbClr val="FFFFFF"/>
                </a:solidFill>
              </a:rPr>
              <a:t>TUGAS </a:t>
            </a:r>
            <a:r>
              <a:rPr lang="id" sz="3300" b="0" i="0" u="none" strike="noStrike" cap="none" baseline="0" dirty="0" smtClean="0">
                <a:solidFill>
                  <a:srgbClr val="FFFFFF"/>
                </a:solidFill>
              </a:rPr>
              <a:t>AKHIR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403084" y="4178681"/>
            <a:ext cx="3253499" cy="4847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600" b="0" i="0" u="none" strike="noStrike" cap="none" baseline="0" dirty="0">
                <a:solidFill>
                  <a:schemeClr val="dk1"/>
                </a:solidFill>
              </a:rPr>
              <a:t>Pembimbing 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600" b="0" i="0" u="none" strike="noStrike" cap="none" baseline="0" dirty="0">
                <a:solidFill>
                  <a:schemeClr val="dk1"/>
                </a:solidFill>
              </a:rPr>
              <a:t>Dr. Ir. Arry Akhmad Arman, M.T.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9890" y="3820917"/>
            <a:ext cx="339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 :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Albarda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M.T.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Budiman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Dabarsyah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MSEE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341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483112"/>
            <a:ext cx="8229600" cy="344273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Digunakan oleh Amazon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Membandingkan pembelian dan rating yang dilakukan pengguna dengan item yang serupa, kemudian dijadikan daftar rekomendasi</a:t>
            </a:r>
            <a:r>
              <a:rPr lang="id" sz="1100" b="0" i="0" u="none" strike="noStrike" cap="none" baseline="0" dirty="0">
                <a:solidFill>
                  <a:schemeClr val="dk1"/>
                </a:solidFill>
              </a:rPr>
              <a:t>[7]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28650" y="4632725"/>
            <a:ext cx="7890000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Linden, G., Smith, B., &amp; York, J. 2003. “</a:t>
            </a:r>
            <a:r>
              <a:rPr lang="id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Recommendations – Item-to-Item Collaborative Filtering</a:t>
            </a: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61099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7200" y="4829220"/>
            <a:ext cx="7782000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Linden, G., Smith, B., &amp; York, J. 2003. “</a:t>
            </a:r>
            <a:r>
              <a:rPr lang="id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Recommendations – Item-to-Item Collaborative Filtering</a:t>
            </a: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30" y="1535709"/>
            <a:ext cx="884116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Menghitung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kesamaan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2 item yang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dinilai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oleh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pengguna</a:t>
            </a:r>
            <a:endParaRPr lang="en-US" sz="2100" dirty="0" smtClean="0">
              <a:latin typeface="+mj-lt"/>
              <a:cs typeface="Browallia New" panose="020B0604020202020204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Menghitung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>
                <a:latin typeface="+mj-lt"/>
                <a:cs typeface="Browallia New" panose="020B0604020202020204" pitchFamily="34" charset="-34"/>
              </a:rPr>
              <a:t>prediksi</a:t>
            </a:r>
            <a:r>
              <a:rPr lang="en-US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US" sz="2100" dirty="0">
                <a:latin typeface="+mj-lt"/>
                <a:cs typeface="Browallia New" panose="020B0604020202020204" pitchFamily="34" charset="-34"/>
              </a:rPr>
              <a:t> item yang </a:t>
            </a:r>
            <a:r>
              <a:rPr lang="en-US" sz="2100" dirty="0" err="1">
                <a:latin typeface="+mj-lt"/>
                <a:cs typeface="Browallia New" panose="020B0604020202020204" pitchFamily="34" charset="-34"/>
              </a:rPr>
              <a:t>belum</a:t>
            </a:r>
            <a:r>
              <a:rPr lang="en-US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>
                <a:latin typeface="+mj-lt"/>
                <a:cs typeface="Browallia New" panose="020B0604020202020204" pitchFamily="34" charset="-34"/>
              </a:rPr>
              <a:t>dinilai</a:t>
            </a:r>
            <a:r>
              <a:rPr lang="en-US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>
                <a:latin typeface="+mj-lt"/>
                <a:cs typeface="Browallia New" panose="020B0604020202020204" pitchFamily="34" charset="-34"/>
              </a:rPr>
              <a:t>oleh</a:t>
            </a:r>
            <a:r>
              <a:rPr lang="en-US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pengguna</a:t>
            </a:r>
            <a:endParaRPr lang="en-US" sz="2100" dirty="0">
              <a:latin typeface="+mj-lt"/>
              <a:cs typeface="Browallia New" panose="020B0604020202020204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Penentuan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,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biasanya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mengurutkan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hasil</a:t>
            </a:r>
            <a:r>
              <a:rPr lang="en-US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100" dirty="0" err="1" smtClean="0">
                <a:latin typeface="+mj-lt"/>
                <a:cs typeface="Browallia New" panose="020B0604020202020204" pitchFamily="34" charset="-34"/>
              </a:rPr>
              <a:t>prediksi</a:t>
            </a:r>
            <a:endParaRPr lang="en-US" sz="2100" dirty="0">
              <a:latin typeface="+mj-lt"/>
              <a:cs typeface="Browallia New" panose="020B0604020202020204" pitchFamily="34" charset="-3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Analisis Kebutuhan &amp; Solusi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Deskripsi Sistem E-Commerce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363725"/>
            <a:ext cx="3300899" cy="2322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52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>
                <a:solidFill>
                  <a:schemeClr val="dk1"/>
                </a:solidFill>
              </a:rPr>
              <a:t>Menjual produk buah, sayur dan umbi, daging, telur, makanan dan minuman.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/>
          </a:p>
          <a:p>
            <a:pPr marL="177800" marR="0" lvl="0" indent="-152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>
                <a:solidFill>
                  <a:schemeClr val="dk1"/>
                </a:solidFill>
              </a:rPr>
              <a:t>Menampilkan resep-resep makanan </a:t>
            </a:r>
          </a:p>
          <a:p>
            <a:pPr marR="0" lvl="0" algn="l" rtl="0">
              <a:lnSpc>
                <a:spcPct val="90000"/>
              </a:lnSpc>
              <a:spcBef>
                <a:spcPts val="800"/>
              </a:spcBef>
              <a:buNone/>
            </a:pPr>
            <a:endParaRPr sz="1800"/>
          </a:p>
          <a:p>
            <a:pPr marL="177800" marR="0" lvl="0" indent="-152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Setelah</a:t>
            </a:r>
            <a:r>
              <a:rPr lang="id" sz="1800" b="0" i="0" u="none" strike="noStrike" cap="none" baseline="0">
                <a:solidFill>
                  <a:schemeClr val="dk1"/>
                </a:solidFill>
              </a:rPr>
              <a:t> informasi resep terdapat pilihan membeli bahan resep tersebut.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100" y="1513724"/>
            <a:ext cx="2564025" cy="14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800" y="3228824"/>
            <a:ext cx="2564024" cy="128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048" y="3131166"/>
            <a:ext cx="2564024" cy="147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112" y="1459945"/>
            <a:ext cx="2655900" cy="15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Analisis Kondisi Konsumen E-Commerce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Target konsumen berusia 16-35 tahun.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Survei dilakukan pada 100 responden.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Kesadaran dalam konsumsi </a:t>
            </a:r>
            <a:r>
              <a:rPr lang="id" sz="2100" b="0" i="0" u="none" strike="noStrike" cap="none" baseline="0">
                <a:solidFill>
                  <a:schemeClr val="dk1"/>
                </a:solidFill>
              </a:rPr>
              <a:t>makanan </a:t>
            </a:r>
            <a:r>
              <a:rPr lang="id" sz="2100" b="0" i="0" u="none" strike="noStrike" cap="none" baseline="0" smtClean="0">
                <a:solidFill>
                  <a:schemeClr val="dk1"/>
                </a:solidFill>
              </a:rPr>
              <a:t>sehat 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rendah :</a:t>
            </a:r>
          </a:p>
          <a:p>
            <a:pPr marL="520700" marR="0" lvl="1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47% menyadari pola konsumsi mereka tidak baik </a:t>
            </a:r>
            <a:r>
              <a:rPr lang="id" sz="1800" b="0" i="0" u="none" strike="noStrike" cap="none" baseline="0">
                <a:solidFill>
                  <a:schemeClr val="dk1"/>
                </a:solidFill>
              </a:rPr>
              <a:t>bagi </a:t>
            </a:r>
            <a:r>
              <a:rPr lang="id" sz="1800" b="0" i="0" u="none" strike="noStrike" cap="none" baseline="0" smtClean="0">
                <a:solidFill>
                  <a:schemeClr val="dk1"/>
                </a:solidFill>
              </a:rPr>
              <a:t>kesehatan</a:t>
            </a:r>
            <a:endParaRPr lang="id" sz="1800" b="0" i="0" u="none" strike="noStrike" cap="none" baseline="0" dirty="0">
              <a:solidFill>
                <a:schemeClr val="dk1"/>
              </a:solidFill>
            </a:endParaRPr>
          </a:p>
          <a:p>
            <a:pPr marL="520700" marR="0" lvl="1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23% menyatakan tidak tahu apakah pola konsumsi mereka baik atau tidak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Internet menjadi sumber informasi utama</a:t>
            </a:r>
          </a:p>
          <a:p>
            <a:pPr marL="520700" marR="0" lvl="1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80% menyatakan mengakses informasi mengenai produk yang sebaiknya/dilarang dikonsumsi melalui internet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 dirty="0">
                <a:solidFill>
                  <a:srgbClr val="FFFFFF"/>
                </a:solidFill>
              </a:rPr>
              <a:t>Kebutuhan </a:t>
            </a:r>
            <a:r>
              <a:rPr lang="id" sz="3300" b="0" i="0" u="none" strike="noStrike" cap="none" baseline="0" dirty="0" smtClean="0">
                <a:solidFill>
                  <a:srgbClr val="FFFFFF"/>
                </a:solidFill>
              </a:rPr>
              <a:t>Fungsional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memberikan informasi resep makanan yang baik dikonsumsi untuk pengobatan penyakit tertentu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menghilangkan resep makanan yang tidak aman untuk dikonsumsi oleh 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pengguna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memunculkan resep makanan yang tidak aman dikonsumsi atas pilihan yang dilakukan oleh pelanggan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memberikan rekomendasi resep makanan yang aman dikonsumsi dan dinilai serupa dengan resep yang 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disukai oleh pelanggan tersebut.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Perancangan Basis Data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41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Rancangan</a:t>
            </a:r>
            <a:r>
              <a:rPr lang="en-US" sz="3300" b="0" dirty="0">
                <a:solidFill>
                  <a:srgbClr val="FFFFFF"/>
                </a:solidFill>
              </a:rPr>
              <a:t> Basis Data - </a:t>
            </a:r>
            <a:r>
              <a:rPr lang="en-US" sz="3300" b="0" dirty="0" err="1">
                <a:solidFill>
                  <a:srgbClr val="FFFFFF"/>
                </a:solidFill>
              </a:rPr>
              <a:t>Sebelum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33" y="1216780"/>
            <a:ext cx="6124134" cy="392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703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Rancangan</a:t>
            </a:r>
            <a:r>
              <a:rPr lang="en-US" sz="3300" b="0" dirty="0">
                <a:solidFill>
                  <a:srgbClr val="FFFFFF"/>
                </a:solidFill>
              </a:rPr>
              <a:t> Basis Data - </a:t>
            </a:r>
            <a:r>
              <a:rPr lang="en-US" sz="3300" b="0" dirty="0" err="1">
                <a:solidFill>
                  <a:srgbClr val="FFFFFF"/>
                </a:solidFill>
              </a:rPr>
              <a:t>Setelah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192681"/>
            <a:ext cx="6272417" cy="381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32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Implementasi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31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2128150" y="1903200"/>
            <a:ext cx="52035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Pendahuluan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Sistem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Rekomendasi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72654" indent="-27265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23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memberi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43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makanan</a:t>
            </a:r>
            <a:endParaRPr lang="en-GB" sz="2100" dirty="0" smtClean="0">
              <a:latin typeface="+mj-lt"/>
              <a:cs typeface="Browallia New" panose="020B0604020202020204" pitchFamily="34" charset="-34"/>
            </a:endParaRPr>
          </a:p>
          <a:p>
            <a:pPr marL="272654" indent="-27265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19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43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100" i="1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training</a:t>
            </a:r>
          </a:p>
          <a:p>
            <a:pPr marL="272654" indent="-27265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4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sebagian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(8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20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)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100" i="1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testing</a:t>
            </a:r>
            <a:endParaRPr lang="en-GB" sz="2100" i="1" dirty="0"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9323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100" dirty="0">
                <a:latin typeface="+mj-lt"/>
                <a:cs typeface="Browallia New" panose="020B0604020202020204" pitchFamily="34" charset="-34"/>
              </a:rPr>
              <a:t>Men-generate similarity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2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menggunakan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persamaan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i="1" dirty="0">
                <a:latin typeface="+mj-lt"/>
                <a:cs typeface="Browallia New" panose="020B0604020202020204" pitchFamily="34" charset="-34"/>
              </a:rPr>
              <a:t>cosine-based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1241" y="2726971"/>
                <a:ext cx="4940263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1" y="2726971"/>
                <a:ext cx="4940263" cy="1017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561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100" dirty="0">
                <a:latin typeface="+mj-lt"/>
                <a:cs typeface="Browallia New" panose="020B0604020202020204" pitchFamily="34" charset="-34"/>
              </a:rPr>
              <a:t>Men-generate similarity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2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menggunakan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persamaan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cosine-based similarity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6" y="2367421"/>
            <a:ext cx="5713416" cy="25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9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Menghitung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prediksi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suatu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belum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dinilai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oleh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menggunakan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persamaan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i="1" dirty="0">
                <a:latin typeface="+mj-lt"/>
                <a:cs typeface="Browallia New" panose="020B0604020202020204" pitchFamily="34" charset="-34"/>
              </a:rPr>
              <a:t>weighted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87662" y="2630486"/>
                <a:ext cx="6168676" cy="152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62" y="2630486"/>
                <a:ext cx="6168676" cy="152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8411" y="4297270"/>
                <a:ext cx="10489795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i="1" dirty="0"/>
                  <a:t>similarity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</a:t>
                </a:r>
                <a:r>
                  <a:rPr lang="en-US" dirty="0" err="1"/>
                  <a:t>serupa</a:t>
                </a:r>
                <a:r>
                  <a:rPr lang="en-US" dirty="0"/>
                  <a:t> yang </a:t>
                </a:r>
                <a:r>
                  <a:rPr lang="en-US" dirty="0" err="1"/>
                  <a:t>dinilai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 smtClean="0"/>
                  <a:t>tersebut</a:t>
                </a:r>
                <a:endParaRPr lang="en-US" dirty="0" smtClean="0"/>
              </a:p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/>
                  <a:t>penilaian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serupa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endParaRPr lang="id-ID" dirty="0"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1" y="4297270"/>
                <a:ext cx="10489795" cy="670696"/>
              </a:xfrm>
              <a:prstGeom prst="rect">
                <a:avLst/>
              </a:prstGeom>
              <a:blipFill rotWithShape="0">
                <a:blip r:embed="rId4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242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Penentuan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berdasarkan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prediksi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telah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dihasilkan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.</a:t>
            </a:r>
          </a:p>
          <a:p>
            <a:pPr marL="9652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mungkin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Anda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suka</a:t>
            </a:r>
            <a:endParaRPr lang="en-GB" sz="2100" dirty="0" smtClean="0">
              <a:latin typeface="+mj-lt"/>
              <a:cs typeface="Browallia New" panose="020B0604020202020204" pitchFamily="34" charset="-34"/>
            </a:endParaRPr>
          </a:p>
          <a:p>
            <a:pPr marL="965200" lvl="3" indent="-457200">
              <a:lnSpc>
                <a:spcPct val="150000"/>
              </a:lnSpc>
              <a:buFont typeface="+mj-lt"/>
              <a:buAutoNum type="alphaLcPeriod" startAt="2"/>
            </a:pP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baik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untuk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kesehatan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Anda</a:t>
            </a:r>
            <a:endParaRPr lang="en-GB" sz="2100" dirty="0"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6242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-1058" r="651" b="37777"/>
          <a:stretch/>
        </p:blipFill>
        <p:spPr>
          <a:xfrm>
            <a:off x="540913" y="0"/>
            <a:ext cx="7701566" cy="49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7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Pengujian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17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Pengujian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1502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Memberikan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16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perlakuan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:</a:t>
            </a: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20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 smtClean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25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30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35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42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9663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Pengujian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5633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20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 smtClean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25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30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35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42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6320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 smtClean="0">
                <a:solidFill>
                  <a:srgbClr val="FFFFFF"/>
                </a:solidFill>
              </a:rPr>
              <a:t>Pengujian</a:t>
            </a:r>
            <a:r>
              <a:rPr lang="en-US" sz="3300" b="0" dirty="0" smtClean="0">
                <a:solidFill>
                  <a:srgbClr val="FFFFFF"/>
                </a:solidFill>
              </a:rPr>
              <a:t> </a:t>
            </a:r>
            <a:r>
              <a:rPr lang="en-US" sz="3300" b="0" dirty="0" err="1" smtClean="0">
                <a:solidFill>
                  <a:srgbClr val="FFFFFF"/>
                </a:solidFill>
              </a:rPr>
              <a:t>Fungsional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659637"/>
              </p:ext>
            </p:extLst>
          </p:nvPr>
        </p:nvGraphicFramePr>
        <p:xfrm>
          <a:off x="0" y="1331407"/>
          <a:ext cx="9023251" cy="35478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55133"/>
                <a:gridCol w="5568394"/>
                <a:gridCol w="2699724"/>
              </a:tblGrid>
              <a:tr h="250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ID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Deskripsi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Runutan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83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SRS-F-001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memberikan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informasi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baik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untuk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pengobatan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penyakit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tertentu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77800" lvl="2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400" dirty="0" err="1" smtClean="0"/>
                        <a:t>Rekomendasi</a:t>
                      </a:r>
                      <a:r>
                        <a:rPr lang="en-GB" sz="1400" dirty="0" smtClean="0"/>
                        <a:t> “</a:t>
                      </a:r>
                      <a:r>
                        <a:rPr lang="en-GB" sz="1400" dirty="0" err="1" smtClean="0"/>
                        <a:t>Resep</a:t>
                      </a:r>
                      <a:r>
                        <a:rPr lang="en-GB" sz="1400" dirty="0" smtClean="0"/>
                        <a:t> yang </a:t>
                      </a:r>
                      <a:r>
                        <a:rPr lang="en-GB" sz="1400" dirty="0" err="1" smtClean="0"/>
                        <a:t>baik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err="1" smtClean="0"/>
                        <a:t>untuk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err="1" smtClean="0"/>
                        <a:t>kesehatan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err="1" smtClean="0"/>
                        <a:t>Anda</a:t>
                      </a:r>
                      <a:r>
                        <a:rPr lang="en-GB" sz="1400" dirty="0" smtClean="0"/>
                        <a:t>”</a:t>
                      </a:r>
                      <a:endParaRPr lang="en-GB" sz="1400" dirty="0" smtClean="0"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83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SRS-F-002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menghilangkan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tidak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untuk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oleh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pengguna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effectLst/>
                        </a:rPr>
                        <a:t>Mengeleminasi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resep</a:t>
                      </a:r>
                      <a:r>
                        <a:rPr lang="en-GB" sz="1400" baseline="0" dirty="0" smtClean="0">
                          <a:effectLst/>
                        </a:rPr>
                        <a:t> yang </a:t>
                      </a:r>
                      <a:r>
                        <a:rPr lang="en-GB" sz="1400" baseline="0" dirty="0" err="1" smtClean="0">
                          <a:effectLst/>
                        </a:rPr>
                        <a:t>dilarang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oleh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dokter</a:t>
                      </a:r>
                      <a:endParaRPr lang="en-GB" sz="1400" dirty="0" smtClean="0">
                        <a:effectLst/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668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SRS-F-003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memunculkan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tidak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atas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pilihan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dilakukan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oleh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pengguna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effectLst/>
                        </a:rPr>
                        <a:t>Halaman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resep</a:t>
                      </a:r>
                      <a:endParaRPr lang="en-US" sz="1400" dirty="0" smtClean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83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SRS-F-004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memberikan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rekomendasi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dinilai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serupa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dengan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disukai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oleh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pengguna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tersebut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143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Rekomendasi</a:t>
                      </a:r>
                      <a:r>
                        <a:rPr lang="en-GB" sz="1400" baseline="0" dirty="0" smtClean="0">
                          <a:effectLst/>
                        </a:rPr>
                        <a:t> “</a:t>
                      </a:r>
                      <a:r>
                        <a:rPr lang="en-GB" sz="1400" baseline="0" dirty="0" err="1" smtClean="0">
                          <a:effectLst/>
                        </a:rPr>
                        <a:t>Resep</a:t>
                      </a:r>
                      <a:r>
                        <a:rPr lang="en-GB" sz="1400" baseline="0" dirty="0" smtClean="0">
                          <a:effectLst/>
                        </a:rPr>
                        <a:t> yang </a:t>
                      </a:r>
                      <a:r>
                        <a:rPr lang="en-GB" sz="1400" baseline="0" dirty="0" err="1" smtClean="0">
                          <a:effectLst/>
                        </a:rPr>
                        <a:t>mungkin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Anda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suka</a:t>
                      </a:r>
                      <a:r>
                        <a:rPr lang="en-GB" sz="1400" baseline="0" dirty="0" smtClean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41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180800"/>
            <a:ext cx="8316900" cy="962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E-commerce mempermudah dan mempercepat proses membeli dan membandingkan produk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8562"/>
            <a:ext cx="5715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628650" y="1369218"/>
                <a:ext cx="7886700" cy="35633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rm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30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363538" indent="-363538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Browallia New" panose="020B0604020202020204" pitchFamily="34" charset="-34"/>
                  </a:rPr>
                  <a:t>Metode </a:t>
                </a:r>
                <a:r>
                  <a:rPr lang="en-US" sz="2400" dirty="0" err="1">
                    <a:latin typeface="+mj-lt"/>
                    <a:cs typeface="Browallia New" panose="020B0604020202020204" pitchFamily="34" charset="-34"/>
                  </a:rPr>
                  <a:t>perhitungan</a:t>
                </a:r>
                <a:r>
                  <a:rPr lang="en-US" sz="2400" dirty="0">
                    <a:latin typeface="+mj-lt"/>
                    <a:cs typeface="Browallia New" panose="020B0604020202020204" pitchFamily="34" charset="-34"/>
                  </a:rPr>
                  <a:t> </a:t>
                </a:r>
                <a:r>
                  <a:rPr lang="en-GB" sz="2400" i="1" dirty="0">
                    <a:latin typeface="+mj-lt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Mean Absolute Error </a:t>
                </a:r>
                <a:r>
                  <a:rPr lang="en-GB" sz="2400" dirty="0">
                    <a:latin typeface="+mj-lt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(MAE)</a:t>
                </a:r>
              </a:p>
              <a:p>
                <a:pPr marL="363538" indent="-363538">
                  <a:buFont typeface="Arial" panose="020B0604020202020204" pitchFamily="34" charset="0"/>
                  <a:buChar char="•"/>
                </a:pPr>
                <a:endParaRPr lang="en-GB" sz="2400" dirty="0">
                  <a:latin typeface="+mj-lt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GB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69218"/>
                <a:ext cx="7886700" cy="3563390"/>
              </a:xfrm>
              <a:prstGeom prst="rect">
                <a:avLst/>
              </a:prstGeom>
              <a:blipFill rotWithShape="0">
                <a:blip r:embed="rId3"/>
                <a:stretch>
                  <a:fillRect l="-10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589" y="4297270"/>
                <a:ext cx="9059981" cy="69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2913" indent="-171291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cs typeface="Browallia New" panose="020B0604020202020204" pitchFamily="34" charset="-34"/>
                  </a:rPr>
                  <a:t> </a:t>
                </a:r>
                <a:r>
                  <a:rPr lang="en-GB" dirty="0" err="1">
                    <a:cs typeface="Browallia New" panose="020B0604020202020204" pitchFamily="34" charset="-34"/>
                  </a:rPr>
                  <a:t>atau</a:t>
                </a:r>
                <a:r>
                  <a:rPr lang="en-GB" dirty="0">
                    <a:cs typeface="Browallia New" panose="020B06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cs typeface="Browallia New" panose="020B0604020202020204" pitchFamily="34" charset="-34"/>
                  </a:rPr>
                  <a:t>  : </a:t>
                </a:r>
                <a:r>
                  <a:rPr lang="en-GB" dirty="0" err="1"/>
                  <a:t>selisih</a:t>
                </a:r>
                <a:r>
                  <a:rPr lang="en-GB" dirty="0"/>
                  <a:t> </a:t>
                </a:r>
                <a:r>
                  <a:rPr lang="en-GB" dirty="0" err="1"/>
                  <a:t>antara</a:t>
                </a:r>
                <a:r>
                  <a:rPr lang="en-GB" dirty="0"/>
                  <a:t> </a:t>
                </a:r>
                <a:r>
                  <a:rPr lang="en-GB" dirty="0" err="1"/>
                  <a:t>nilai</a:t>
                </a:r>
                <a:r>
                  <a:rPr lang="en-GB" dirty="0"/>
                  <a:t> </a:t>
                </a:r>
                <a:r>
                  <a:rPr lang="en-GB" dirty="0" err="1"/>
                  <a:t>prediksi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hasil</a:t>
                </a:r>
                <a:r>
                  <a:rPr lang="en-GB" dirty="0"/>
                  <a:t> yang </a:t>
                </a:r>
                <a:r>
                  <a:rPr lang="en-GB" dirty="0" err="1"/>
                  <a:t>diperoleh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dirty="0" err="1"/>
                  <a:t>penilaian</a:t>
                </a:r>
                <a:r>
                  <a:rPr lang="en-GB" dirty="0"/>
                  <a:t> </a:t>
                </a:r>
                <a:r>
                  <a:rPr lang="en-GB" dirty="0" err="1"/>
                  <a:t>langsung</a:t>
                </a:r>
                <a:r>
                  <a:rPr lang="en-GB" dirty="0"/>
                  <a:t> </a:t>
                </a:r>
                <a:r>
                  <a:rPr lang="en-GB" dirty="0" err="1"/>
                  <a:t>oleh</a:t>
                </a:r>
                <a:r>
                  <a:rPr lang="en-GB" dirty="0"/>
                  <a:t> </a:t>
                </a:r>
                <a:r>
                  <a:rPr lang="en-GB" dirty="0" err="1"/>
                  <a:t>pengguna</a:t>
                </a:r>
                <a:endParaRPr lang="en-GB" dirty="0"/>
              </a:p>
              <a:p>
                <a:pPr marL="1597025" indent="-8572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	: </a:t>
                </a:r>
                <a:r>
                  <a:rPr lang="en-GB" dirty="0"/>
                  <a:t>total </a:t>
                </a:r>
                <a:r>
                  <a:rPr lang="en-GB" dirty="0" err="1"/>
                  <a:t>rekomendasi</a:t>
                </a:r>
                <a:r>
                  <a:rPr lang="en-GB" dirty="0"/>
                  <a:t> yang </a:t>
                </a:r>
                <a:r>
                  <a:rPr lang="en-GB" dirty="0" err="1"/>
                  <a:t>diberikan</a:t>
                </a:r>
                <a:r>
                  <a:rPr lang="en-GB" dirty="0"/>
                  <a:t> </a:t>
                </a:r>
                <a:r>
                  <a:rPr lang="en-GB" dirty="0" err="1"/>
                  <a:t>yaitu</a:t>
                </a:r>
                <a:r>
                  <a:rPr lang="en-GB" dirty="0"/>
                  <a:t> 5</a:t>
                </a:r>
                <a:endParaRPr lang="id-ID" dirty="0"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9" y="4297270"/>
                <a:ext cx="9059981" cy="698717"/>
              </a:xfrm>
              <a:prstGeom prst="rect">
                <a:avLst/>
              </a:prstGeom>
              <a:blipFill rotWithShape="0">
                <a:blip r:embed="rId4"/>
                <a:stretch>
                  <a:fillRect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83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Terdapat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jumlah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minimum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bagi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dilakukan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oleh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sebelum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sistem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dapat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memberikan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rekomendasi</a:t>
            </a:r>
            <a:endParaRPr lang="en-US" sz="1600" dirty="0">
              <a:latin typeface="+mj-lt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Jumlah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minimum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lebih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besar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bagi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penyakit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tertentu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dibandingkan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sehat</a:t>
            </a:r>
            <a:endParaRPr lang="en-US" sz="1600" dirty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2" y="2705644"/>
            <a:ext cx="3605939" cy="21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Browallia New" panose="020B0604020202020204" pitchFamily="34" charset="-34"/>
              </a:rPr>
              <a:t>MAE yang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diperoleh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tidak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berbeda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jauh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diberikan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pada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sehat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sakit</a:t>
            </a:r>
            <a:endParaRPr lang="en-US" sz="1600" dirty="0" smtClean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38" y="2117983"/>
            <a:ext cx="4676886" cy="28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50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Jumlah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serupa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tidak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berpengaruh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besar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dihasilkan</a:t>
            </a:r>
            <a:endParaRPr lang="en-US" sz="1600" dirty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67" y="1871137"/>
            <a:ext cx="462726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8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600" b="0" dirty="0" err="1">
                <a:solidFill>
                  <a:srgbClr val="FFFFFF"/>
                </a:solidFill>
              </a:rPr>
              <a:t>Kesesuaian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Rekomendasi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Terhadap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Selera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Pengguna</a:t>
            </a:r>
            <a:endParaRPr lang="id" sz="26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Kesesuaian rekomendasi apabila resep yang dinilai terlalu sedikit dapat mengakibatkan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207567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49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600" b="0" dirty="0" err="1">
                <a:solidFill>
                  <a:srgbClr val="FFFFFF"/>
                </a:solidFill>
              </a:rPr>
              <a:t>Kesesuaian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Rekomendasi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Terhadap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Selera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Pengguna</a:t>
            </a:r>
            <a:endParaRPr lang="id" sz="26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Kesesuaian rekomendasi dengan selera pengguna lebih tinggi saat pengguna dalam kondisi </a:t>
            </a:r>
            <a:r>
              <a:rPr lang="sv-SE" sz="1600" dirty="0" smtClean="0">
                <a:latin typeface="+mj-lt"/>
                <a:cs typeface="Browallia New" panose="020B0604020202020204" pitchFamily="34" charset="-34"/>
              </a:rPr>
              <a:t>sehat </a:t>
            </a:r>
            <a:r>
              <a:rPr lang="sv-SE" sz="1600" dirty="0">
                <a:latin typeface="+mj-lt"/>
                <a:cs typeface="Browallia New" panose="020B0604020202020204" pitchFamily="34" charset="-34"/>
              </a:rPr>
              <a:t>dibandingkan dalam kondisi sakit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95" y="2069698"/>
            <a:ext cx="454801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77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Kesimpulan dan Saran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775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200" b="0" dirty="0" err="1">
                <a:solidFill>
                  <a:srgbClr val="FFFFFF"/>
                </a:solidFill>
              </a:rPr>
              <a:t>Kesimpulan</a:t>
            </a:r>
            <a:endParaRPr lang="id" sz="32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237549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Sistem telah mampu memberi rekomendasi dengan cukup akurat secara kuantitatif dengan MAE 0.5 hingga 1.5.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Kesesuaian makanan yang dikonsumsi oleh pengguna yang menderita penyakit tertentu masih cukup rendah. Hal ini diyakini disebabkan keterbatasan alternatif resep akibat larangan konsumsi makanan yang diberikan dokter.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smtClean="0">
                <a:latin typeface="+mj-lt"/>
                <a:cs typeface="Browallia New" panose="020B0604020202020204" pitchFamily="34" charset="-34"/>
              </a:rPr>
              <a:t>Penentuan jumlah minimal resep yang serupa untuk menghasilkan rekomendasi bagi </a:t>
            </a:r>
            <a:r>
              <a:rPr lang="sv-SE" sz="1600" dirty="0">
                <a:latin typeface="+mj-lt"/>
                <a:cs typeface="Browallia New" panose="020B0604020202020204" pitchFamily="34" charset="-34"/>
              </a:rPr>
              <a:t>pengguna </a:t>
            </a:r>
            <a:r>
              <a:rPr lang="sv-SE" sz="1600" dirty="0" smtClean="0">
                <a:latin typeface="+mj-lt"/>
                <a:cs typeface="Browallia New" panose="020B0604020202020204" pitchFamily="34" charset="-34"/>
              </a:rPr>
              <a:t>sehat </a:t>
            </a:r>
            <a:r>
              <a:rPr lang="sv-SE" sz="1600" dirty="0">
                <a:latin typeface="+mj-lt"/>
                <a:cs typeface="Browallia New" panose="020B0604020202020204" pitchFamily="34" charset="-34"/>
              </a:rPr>
              <a:t>agar dapat memberikan rekomendasi yang baik adalah 5, sementara pengguna yang menderita penyakit tertentu adalah 10. </a:t>
            </a:r>
          </a:p>
        </p:txBody>
      </p:sp>
    </p:spTree>
    <p:extLst>
      <p:ext uri="{BB962C8B-B14F-4D97-AF65-F5344CB8AC3E}">
        <p14:creationId xmlns:p14="http://schemas.microsoft.com/office/powerpoint/2010/main" val="18042996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200" b="0" dirty="0" smtClean="0">
                <a:solidFill>
                  <a:srgbClr val="FFFFFF"/>
                </a:solidFill>
              </a:rPr>
              <a:t>Saran</a:t>
            </a:r>
            <a:endParaRPr lang="id" sz="32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214859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Membandingkan akurasi dengan algoritma lain yang ada seperti Content-based Collaborative Filtering, User-based Collaborative Filtering serta Cluster Model.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Pengembangan implementasi rekomendasi pada bidang-bidang lain seperti expert system dan content filtering. </a:t>
            </a:r>
            <a:br>
              <a:rPr lang="sv-SE" sz="1600" dirty="0">
                <a:latin typeface="+mj-lt"/>
                <a:cs typeface="Browallia New" panose="020B0604020202020204" pitchFamily="34" charset="-34"/>
              </a:rPr>
            </a:br>
            <a:r>
              <a:rPr lang="sv-SE" sz="1600" dirty="0">
                <a:latin typeface="+mj-lt"/>
                <a:cs typeface="Browallia New" panose="020B0604020202020204" pitchFamily="34" charset="-34"/>
              </a:rPr>
              <a:t>Contoh : </a:t>
            </a:r>
          </a:p>
          <a:p>
            <a:pPr marL="798513" indent="-3635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Sistem yang menilai dampak pola tontonan anak-anak terhadap psikologi anak yang dapat dikombinasikan dengan content filtering untuk tontonan yang dinilai buruk bagi anak</a:t>
            </a:r>
          </a:p>
          <a:p>
            <a:pPr marL="798513" indent="-3635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Memberikan rekomendasi tontonan berdasarkan umur penonton, pekerjaan, penyakit diderita, status pernikahan dan faktor lainnya.</a:t>
            </a:r>
          </a:p>
        </p:txBody>
      </p:sp>
    </p:spTree>
    <p:extLst>
      <p:ext uri="{BB962C8B-B14F-4D97-AF65-F5344CB8AC3E}">
        <p14:creationId xmlns:p14="http://schemas.microsoft.com/office/powerpoint/2010/main" val="3316376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 dirty="0">
                <a:solidFill>
                  <a:srgbClr val="FFFFFF"/>
                </a:solidFill>
              </a:rPr>
              <a:t>Daftar Pustaka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03200" marR="0" lvl="0" indent="-2032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[1] Sigel, Jerrold.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Define e-Commerce!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www.umsl.edu/~siegelj/Course5890/definitions.html. Diakses pada 20 Desember 2014.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[2] Shim, S., Pendyala, V., Sundaram, M., &amp; Gao, J. 2000.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Business-to-Business e-Commerce Frameworks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[3] Janssen, D.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Digital Commerce (D-Commerce)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http://www.techopedia.com/definition/23336/digital-commerce-d-commerce. Diakses pada 20 Desember 2014.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[4] Rouse, M.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M-Commerce (Mobile Commerce)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http://searchmobilecomputing.techtarget.com/definition/m-commerce. Diakses pada 20 Desember 2014.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[5] Sarwar, B., Riedl, J. 2001.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Item-based Collaborative Filtering Recommendation Algorithms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[6] Ricci, Francesco, et al. 2011.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Recommender System Handbook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New York: Springer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[7] Linden, G., Smith, B., &amp; York, J. 2003.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Amazon.com Recommendations – Item-to-Item Collaborative Filtering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,”.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[8] Z. Qiu, M. Chen, &amp; J. Huang. 2010.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Design of Multi-mode E-commerce Recommendation System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2010 Third Int. Symp. Intell. Inf. Technol. Secur. Informatics, no. 807018, pp. 530–533.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05925" y="3979100"/>
            <a:ext cx="8528100" cy="936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E-commerce yang menjual produk kebutuhan harian berkembang di beberapa negara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00" y="1187300"/>
            <a:ext cx="1987550" cy="13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12" y="1173575"/>
            <a:ext cx="2203650" cy="139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950" y="1272687"/>
            <a:ext cx="2079025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4275" y="2682552"/>
            <a:ext cx="2372730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8950" y="2668337"/>
            <a:ext cx="2079024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0224" y="2642675"/>
            <a:ext cx="1987550" cy="11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Daftar Pustaka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/>
              <a:t>[9] Swearingen, K., Sinha, R. 2001. “</a:t>
            </a:r>
            <a:r>
              <a:rPr lang="id" sz="1200" i="1" dirty="0"/>
              <a:t>Beyond Algorithms : An HCI Perspective on Recommender Systems</a:t>
            </a:r>
            <a:r>
              <a:rPr lang="id" sz="1200" dirty="0"/>
              <a:t>”. ACM SIGIR 2001 Workshop on Recommender Systems (2001), pp. 1–11.</a:t>
            </a:r>
          </a:p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/>
              <a:t>[10] Zhang, J., Lin, Z., Xiao, B., &amp; Zhang, C. 2009. “</a:t>
            </a:r>
            <a:r>
              <a:rPr lang="id" sz="1200" i="1" dirty="0"/>
              <a:t>An Optimized Item-based Collaborative Filtering Recommendation Algorithm</a:t>
            </a:r>
            <a:r>
              <a:rPr lang="id" sz="1200" dirty="0"/>
              <a:t>”. 2009 IEEE International Conference on Network Infrastructure and Digital Content, 414–418.</a:t>
            </a:r>
          </a:p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/>
              <a:t>[11] J. L. Herlocker, J. A. Konstan, L. G. Terveen, &amp; J. T. Riedl. 2004.  “</a:t>
            </a:r>
            <a:r>
              <a:rPr lang="id" sz="1200" i="1" dirty="0"/>
              <a:t>Evaluating Collaborative Filtering Recommender Systems</a:t>
            </a:r>
            <a:r>
              <a:rPr lang="id" sz="1200" dirty="0"/>
              <a:t>”. vol. 22, no. 1, pp. 5–53.</a:t>
            </a:r>
          </a:p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 smtClean="0"/>
              <a:t>[12] </a:t>
            </a:r>
            <a:r>
              <a:rPr lang="id" sz="1200" dirty="0"/>
              <a:t>Mangalindan, JP. “</a:t>
            </a:r>
            <a:r>
              <a:rPr lang="id" sz="1200" i="1" dirty="0"/>
              <a:t>Amazon’s Recommendation Secret”.</a:t>
            </a:r>
            <a:r>
              <a:rPr lang="id" sz="1200" dirty="0"/>
              <a:t>http://fortune.com/2012/07/30/amazons-recommendation-secret/. Diakses pada 18 Desember 2014.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578223" y="17967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6000" b="0" i="0" u="none" strike="noStrike" cap="none" baseline="0">
                <a:solidFill>
                  <a:srgbClr val="FFFFFF"/>
                </a:solidFill>
              </a:rPr>
              <a:t>Terima Kasih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Algoritma Sistem Rekomendasi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14572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User-based Collaborative Filtering</a:t>
            </a:r>
          </a:p>
          <a:p>
            <a:pPr marL="177800" marR="0" lvl="0" indent="-17780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Item-based Collaborative Filtering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Sarwar  et  al.  melakukan  eksperimen  dan  memperoleh  bahwa  item-based  CF menghasilkan performa dan kualitas yang lebih baik dari user-based CF</a:t>
            </a:r>
          </a:p>
          <a:p>
            <a:pPr marL="177800" marR="0" lvl="0" indent="-17780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Cluster Model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Cluster  model  membagi pengguna  berdasarkan  segmen-segmen  dan  memperlakukan  tugas-tugas  yang dijalankan  sebagai  permasalahan  klasifikasi.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177800" marR="0" lvl="0" indent="-17780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Search-based method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050" b="0" i="0" u="none" strike="noStrike" cap="none" baseline="0" dirty="0">
                <a:solidFill>
                  <a:schemeClr val="dk1"/>
                </a:solidFill>
              </a:rPr>
              <a:t>(-) kualitas rekomendasi rendah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User-based CF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906" y="1268016"/>
            <a:ext cx="8571428" cy="342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1683"/>
            <a:ext cx="3429000" cy="2058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351683"/>
            <a:ext cx="3486150" cy="2076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88" y="2776797"/>
            <a:ext cx="3898624" cy="2004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5" y="2737102"/>
            <a:ext cx="3419475" cy="20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3" y="244019"/>
            <a:ext cx="8537170" cy="47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0" y="125441"/>
            <a:ext cx="8110538" cy="48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7" y="193536"/>
            <a:ext cx="7710390" cy="48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45" name="Shape 2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51" name="Shape 2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82725" y="1312400"/>
            <a:ext cx="4209900" cy="688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Sistem rekomendasi yang efektif meningkatkan penjualan produk yang ditawarkan e-commece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57200" y="4828425"/>
            <a:ext cx="8316900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 Mangalindan, JP. “</a:t>
            </a:r>
            <a:r>
              <a:rPr lang="id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Amazon’s Recommendation Secret”.</a:t>
            </a: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http://fortune.com/2012/07/30/amazons-recommendation-secret/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25" y="1171225"/>
            <a:ext cx="4456849" cy="32348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82725" y="2927100"/>
            <a:ext cx="39213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2100">
                <a:solidFill>
                  <a:schemeClr val="dk1"/>
                </a:solidFill>
              </a:rPr>
              <a:t>Amazon mengalami peningkatan 29% penjualan</a:t>
            </a:r>
            <a:r>
              <a:rPr lang="id" sz="1100">
                <a:solidFill>
                  <a:schemeClr val="dk1"/>
                </a:solidFill>
              </a:rPr>
              <a:t>[14]</a:t>
            </a:r>
            <a:r>
              <a:rPr lang="id" sz="21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57" name="Shape 2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Proses Bisnis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3" y="1522563"/>
            <a:ext cx="8268237" cy="278288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Mean Absolute Error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12" y="1310400"/>
            <a:ext cx="71723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dirty="0" smtClean="0"/>
              <a:t>Non Functional Requirement</a:t>
            </a:r>
            <a:endParaRPr lang="id" dirty="0"/>
          </a:p>
        </p:txBody>
      </p:sp>
      <p:sp>
        <p:nvSpPr>
          <p:cNvPr id="4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Proses pemberian rekomendasi tidak berpengaruh signifikan terhadap kecepatan memunculkan halaman website kepada pelanggan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Tata letak rekomendasi mudah ditemukan 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Rekomendasi yang diberikan dinilai berguna dan bagus oleh pelanggan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Rekomendasi yang diberikan tidak mengalihkan pelanggan dari tujuannya semula</a:t>
            </a:r>
          </a:p>
        </p:txBody>
      </p:sp>
    </p:spTree>
    <p:extLst>
      <p:ext uri="{BB962C8B-B14F-4D97-AF65-F5344CB8AC3E}">
        <p14:creationId xmlns:p14="http://schemas.microsoft.com/office/powerpoint/2010/main" val="15945520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377225" y="1875175"/>
            <a:ext cx="4091699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Metodologi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100536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524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Studi </a:t>
            </a: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literatur</a:t>
            </a:r>
          </a:p>
          <a:p>
            <a:pPr marL="566738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dirty="0" smtClean="0"/>
              <a:t>A</a:t>
            </a: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lgoritma</a:t>
            </a:r>
            <a:endParaRPr lang="id" sz="1800" dirty="0"/>
          </a:p>
          <a:p>
            <a:pPr marL="566738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dirty="0" smtClean="0"/>
              <a:t>I</a:t>
            </a: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nformasi kesehatan </a:t>
            </a: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terkait penyakit tertentu.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00900" y="2205509"/>
            <a:ext cx="6938399" cy="1262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lvl="0" indent="-152400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dirty="0">
                <a:solidFill>
                  <a:schemeClr val="dk1"/>
                </a:solidFill>
              </a:rPr>
              <a:t>Survei</a:t>
            </a:r>
          </a:p>
          <a:p>
            <a:pPr marL="742950" lvl="1" indent="-247650" rtl="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Pola konsumsi masyarakat</a:t>
            </a:r>
          </a:p>
          <a:p>
            <a:pPr marL="742950" lvl="1" indent="-247650" rtl="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Keakuratan dari rekomendasi yang diberikan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57200" y="3467637"/>
            <a:ext cx="6938399" cy="1600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177800" lvl="0" indent="-152400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dirty="0">
                <a:solidFill>
                  <a:schemeClr val="dk1"/>
                </a:solidFill>
              </a:rPr>
              <a:t>Analisis</a:t>
            </a:r>
          </a:p>
          <a:p>
            <a:pPr marL="742950" lvl="1" indent="-247650" rtl="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Data dibutuhkan</a:t>
            </a:r>
          </a:p>
          <a:p>
            <a:pPr marL="742950" lvl="1" indent="-247650" rtl="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Potensi sistem rekomendasi</a:t>
            </a:r>
          </a:p>
          <a:p>
            <a:pPr marL="742950" lvl="1" indent="-247650" rtl="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Metode evaluasi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423768"/>
            <a:ext cx="8229600" cy="594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5240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Perancangan sistem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05925" y="1951462"/>
            <a:ext cx="6938399" cy="2800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lvl="0" indent="-152400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dirty="0" smtClean="0">
                <a:solidFill>
                  <a:schemeClr val="dk1"/>
                </a:solidFill>
              </a:rPr>
              <a:t>Evaluasi</a:t>
            </a:r>
          </a:p>
          <a:p>
            <a:pPr marL="742950" lvl="1" indent="-2476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</a:rPr>
              <a:t>Ketercapaian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kebutuhan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fungsional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742950" lvl="1" indent="-2476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</a:rPr>
              <a:t>Akurasi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prediksi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terhadap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penilaian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pengguna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melalui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perhitungan</a:t>
            </a:r>
            <a:r>
              <a:rPr lang="id" sz="1800" dirty="0" smtClean="0">
                <a:solidFill>
                  <a:schemeClr val="dk1"/>
                </a:solidFill>
              </a:rPr>
              <a:t>Mean Absolute Error (MAE)</a:t>
            </a:r>
          </a:p>
          <a:p>
            <a:pPr marL="742950" lvl="1" indent="-2476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</a:rPr>
              <a:t>Kesesuaian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rekomendasi</a:t>
            </a:r>
            <a:r>
              <a:rPr lang="en-US" sz="1800" dirty="0">
                <a:solidFill>
                  <a:schemeClr val="dk1"/>
                </a:solidFill>
              </a:rPr>
              <a:t> yang </a:t>
            </a:r>
            <a:r>
              <a:rPr lang="en-US" sz="1800" dirty="0" err="1">
                <a:solidFill>
                  <a:schemeClr val="dk1"/>
                </a:solidFill>
              </a:rPr>
              <a:t>dihasilkan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dengan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selera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pengguna</a:t>
            </a:r>
            <a:endParaRPr lang="id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4080125"/>
            <a:ext cx="8316900" cy="999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Konsumsi berkaitan erat dengan </a:t>
            </a:r>
            <a:r>
              <a:rPr lang="id" sz="2100" b="0" i="0" u="none" strike="noStrike" cap="none" baseline="0">
                <a:solidFill>
                  <a:schemeClr val="dk1"/>
                </a:solidFill>
              </a:rPr>
              <a:t>pertimbangan </a:t>
            </a:r>
            <a:r>
              <a:rPr lang="id" sz="2100" b="0" i="0" u="none" strike="noStrike" cap="none" baseline="0" smtClean="0">
                <a:solidFill>
                  <a:schemeClr val="dk1"/>
                </a:solidFill>
              </a:rPr>
              <a:t>kesehatan 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(penyakit dan larangan konsumsi makanan).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9" y="1298775"/>
            <a:ext cx="3907350" cy="2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4080125"/>
            <a:ext cx="8316900" cy="999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Sistem rekomendasi yang merekomendasikan</a:t>
            </a:r>
            <a:r>
              <a:rPr lang="id" sz="2100" b="0" i="0" u="none" strike="noStrike" cap="none" dirty="0" smtClean="0">
                <a:solidFill>
                  <a:schemeClr val="dk1"/>
                </a:solidFill>
              </a:rPr>
              <a:t> produk yang aman</a:t>
            </a:r>
            <a:r>
              <a:rPr lang="id" sz="2100" b="0" i="0" u="none" strike="noStrike" cap="none" smtClean="0">
                <a:solidFill>
                  <a:schemeClr val="dk1"/>
                </a:solidFill>
              </a:rPr>
              <a:t>, sehat </a:t>
            </a:r>
            <a:r>
              <a:rPr lang="id" sz="2100" b="0" i="0" u="none" strike="noStrike" cap="none" dirty="0" smtClean="0">
                <a:solidFill>
                  <a:schemeClr val="dk1"/>
                </a:solidFill>
              </a:rPr>
              <a:t>dan baik bagi pengguna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9" y="1298775"/>
            <a:ext cx="3907350" cy="27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9383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Tujuan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302375"/>
            <a:ext cx="8229600" cy="362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Merancang  mekanisme dalam  memperoleh dan  mengolah data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Merancang  operasi  penyampaian  rekomendasi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Melakukan evaluasi terhadap keberjalanan sistem rekomendasi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Batasan Masalah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Mencakup tahap perancanaan, desain sistem, implementasi serta evaluasi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.</a:t>
            </a:r>
          </a:p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dirty="0" smtClean="0"/>
              <a:t>Implementasi terdiri atas :</a:t>
            </a:r>
          </a:p>
          <a:p>
            <a:pPr marL="515938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Perhitungan kesamaan antar resep berdasarkan</a:t>
            </a:r>
            <a:r>
              <a:rPr lang="id" sz="1800" b="0" i="0" u="none" strike="noStrike" cap="none" dirty="0" smtClean="0">
                <a:solidFill>
                  <a:schemeClr val="dk1"/>
                </a:solidFill>
              </a:rPr>
              <a:t> penilaian pengguna</a:t>
            </a:r>
          </a:p>
          <a:p>
            <a:pPr marL="515938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baseline="0" dirty="0" smtClean="0"/>
              <a:t>Perhitungan</a:t>
            </a:r>
            <a:r>
              <a:rPr lang="id" sz="1800" dirty="0" smtClean="0"/>
              <a:t> prediksi kesukaan pengguna terhadap suatu resep</a:t>
            </a:r>
          </a:p>
          <a:p>
            <a:pPr marL="515938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Memberi</a:t>
            </a:r>
            <a:r>
              <a:rPr lang="id" sz="1800" b="0" i="0" u="none" strike="noStrike" cap="none" dirty="0" smtClean="0">
                <a:solidFill>
                  <a:schemeClr val="dk1"/>
                </a:solidFill>
              </a:rPr>
              <a:t> rekomendasi yang aman dikonsumsi dan disukai pengguna dengan penyakit tertentu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Evaluasi 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memastikan 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ketepatan sistem rekomendasi dalam memberikan saran produk yang aman atau baik dikonsumsi.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Penyakit yang dipertimbangkan dibatasi pada penyakit jantung, diabetes dan hipertensi.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1571</Words>
  <Application>Microsoft Office PowerPoint</Application>
  <PresentationFormat>On-screen Show (16:9)</PresentationFormat>
  <Paragraphs>204</Paragraphs>
  <Slides>57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Browallia New</vt:lpstr>
      <vt:lpstr>Calibri</vt:lpstr>
      <vt:lpstr>Cambria Math</vt:lpstr>
      <vt:lpstr>Courier New</vt:lpstr>
      <vt:lpstr>Times New Roman</vt:lpstr>
      <vt:lpstr>biz</vt:lpstr>
      <vt:lpstr>Pembuatan Sistem Rekomendasi E-Commerce Penjualan Produk Makanan dan Minuman Dengan Mempertimbangkan Kondisi Kesehatan dan Larangan Konsumsi Makanan</vt:lpstr>
      <vt:lpstr>PowerPoint Presentation</vt:lpstr>
      <vt:lpstr>Latar Belakang</vt:lpstr>
      <vt:lpstr>Latar Belakang</vt:lpstr>
      <vt:lpstr>Latar Belakang</vt:lpstr>
      <vt:lpstr>Latar Belakang</vt:lpstr>
      <vt:lpstr>Latar Belakang</vt:lpstr>
      <vt:lpstr>Tujuan</vt:lpstr>
      <vt:lpstr>Batasan Masalah</vt:lpstr>
      <vt:lpstr>Algoritma Item-based Collaborative Filtering</vt:lpstr>
      <vt:lpstr>Algoritma Item-based Collaborative Filtering</vt:lpstr>
      <vt:lpstr>PowerPoint Presentation</vt:lpstr>
      <vt:lpstr>Deskripsi Sistem E-Commerce</vt:lpstr>
      <vt:lpstr>Analisis Kondisi Konsumen E-Commerce</vt:lpstr>
      <vt:lpstr>Kebutuhan Fungsional</vt:lpstr>
      <vt:lpstr>PowerPoint Presentation</vt:lpstr>
      <vt:lpstr>Rancangan Basis Data - Sebelum</vt:lpstr>
      <vt:lpstr>Rancangan Basis Data - Setelah</vt:lpstr>
      <vt:lpstr>PowerPoint Presentation</vt:lpstr>
      <vt:lpstr>Implementasi Sistem Rekomendasi</vt:lpstr>
      <vt:lpstr>Tahapan Implementasi</vt:lpstr>
      <vt:lpstr>Tahapan Implementasi</vt:lpstr>
      <vt:lpstr>Tahapan Implementasi</vt:lpstr>
      <vt:lpstr>Tahapan Implementasi</vt:lpstr>
      <vt:lpstr>PowerPoint Presentation</vt:lpstr>
      <vt:lpstr>PowerPoint Presentation</vt:lpstr>
      <vt:lpstr>Pengujian</vt:lpstr>
      <vt:lpstr>Pengujian</vt:lpstr>
      <vt:lpstr>Pengujian Fungsional</vt:lpstr>
      <vt:lpstr>Akurasi Prediksi terhadap Penilaian Pengguna</vt:lpstr>
      <vt:lpstr>Akurasi Prediksi terhadap Penilaian Pengguna</vt:lpstr>
      <vt:lpstr>Akurasi Prediksi terhadap Penilaian Pengguna</vt:lpstr>
      <vt:lpstr>Akurasi Prediksi terhadap Penilaian Pengguna</vt:lpstr>
      <vt:lpstr>Kesesuaian Rekomendasi Terhadap Selera Pengguna</vt:lpstr>
      <vt:lpstr>Kesesuaian Rekomendasi Terhadap Selera Pengguna</vt:lpstr>
      <vt:lpstr>PowerPoint Presentation</vt:lpstr>
      <vt:lpstr>Kesimpulan</vt:lpstr>
      <vt:lpstr>Saran</vt:lpstr>
      <vt:lpstr>Daftar Pustaka</vt:lpstr>
      <vt:lpstr>Daftar Pustaka</vt:lpstr>
      <vt:lpstr>Terima Kasih</vt:lpstr>
      <vt:lpstr>Algoritma Sistem Rekomendasi</vt:lpstr>
      <vt:lpstr>User-based CF</vt:lpstr>
      <vt:lpstr>PowerPoint Presentation</vt:lpstr>
      <vt:lpstr>PowerPoint Presentation</vt:lpstr>
      <vt:lpstr>PowerPoint Presentation</vt:lpstr>
      <vt:lpstr>PowerPoint Presentation</vt:lpstr>
      <vt:lpstr>Survei</vt:lpstr>
      <vt:lpstr>Survei</vt:lpstr>
      <vt:lpstr>Survei</vt:lpstr>
      <vt:lpstr>Survei</vt:lpstr>
      <vt:lpstr>Proses Bisnis</vt:lpstr>
      <vt:lpstr>Mean Absolute Error</vt:lpstr>
      <vt:lpstr>Non Functional Requirement</vt:lpstr>
      <vt:lpstr>PowerPoint Presentation</vt:lpstr>
      <vt:lpstr>Metodologi</vt:lpstr>
      <vt:lpstr>Metodologi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nicolas</dc:creator>
  <cp:lastModifiedBy>Windows User</cp:lastModifiedBy>
  <cp:revision>41</cp:revision>
  <dcterms:modified xsi:type="dcterms:W3CDTF">2015-08-14T04:38:48Z</dcterms:modified>
</cp:coreProperties>
</file>