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60" r:id="rId10"/>
    <p:sldId id="270" r:id="rId11"/>
    <p:sldId id="272" r:id="rId12"/>
    <p:sldId id="275" r:id="rId13"/>
    <p:sldId id="267" r:id="rId14"/>
    <p:sldId id="288" r:id="rId15"/>
    <p:sldId id="289" r:id="rId16"/>
    <p:sldId id="291" r:id="rId17"/>
    <p:sldId id="292" r:id="rId18"/>
    <p:sldId id="294" r:id="rId19"/>
    <p:sldId id="293" r:id="rId20"/>
    <p:sldId id="295" r:id="rId21"/>
    <p:sldId id="296" r:id="rId22"/>
    <p:sldId id="284" r:id="rId23"/>
    <p:sldId id="286" r:id="rId24"/>
    <p:sldId id="271" r:id="rId25"/>
    <p:sldId id="277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8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8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1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3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4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2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0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4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9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DE5DD-71EB-4BD0-B096-7F7C943ABD72}" type="datetimeFigureOut">
              <a:rPr lang="id-ID" smtClean="0"/>
              <a:t>11/08/2015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446" y="1916189"/>
            <a:ext cx="9144000" cy="19366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mbuatan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E-Commerce Penjualan Produk Makanan dan Minuman Dengan Mempertimbangkan Kondisi Kesehatan dan Larangan Konsumsi Makanan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2" y="4424641"/>
            <a:ext cx="9144000" cy="943068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Nicolas Novian Ruslim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18211031</a:t>
            </a:r>
            <a:endParaRPr lang="id-ID" dirty="0">
              <a:solidFill>
                <a:schemeClr val="tx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193" y="574952"/>
            <a:ext cx="4570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SIDANG</a:t>
            </a:r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TUGAS AKHIR 1</a:t>
            </a:r>
            <a:endParaRPr lang="id-ID" sz="4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82" y="5593977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Pembimbing :</a:t>
            </a:r>
          </a:p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Arry Akhmad 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9917" y="559397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Pak Dicky</a:t>
            </a:r>
          </a:p>
        </p:txBody>
      </p:sp>
    </p:spTree>
    <p:extLst>
      <p:ext uri="{BB962C8B-B14F-4D97-AF65-F5344CB8AC3E}">
        <p14:creationId xmlns:p14="http://schemas.microsoft.com/office/powerpoint/2010/main" val="41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Deskripsi Sistem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Menjual produk dengan kategori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buah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sayur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umbi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daging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telur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minuman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enampilkan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resep-resep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kategori-kategori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 bagian bawah informasi resep terdapat pilihan membeli produk-produk yang menjadi bahan resep tersebut.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Kondisi Konsumen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Target konsumen berusia 16-35 tahun.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dilakukan pada 100 responden.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Kesadaran dalam konsumsi makanan sehat rendah :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47%</a:t>
            </a:r>
            <a:r>
              <a:rPr lang="id-ID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menyadari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23%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menyatakan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apakah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endParaRPr lang="id-ID" sz="20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Internet menjadi sumber informasi utama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80% menyatakan mengakses informasi mengenai produk yang sebaiknya/dilarang dikonsumsi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1352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informasi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pengobatan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menghilangkan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komposisi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pilihan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</a:t>
            </a:r>
            <a:r>
              <a:rPr lang="id-ID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Non-Fungsional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Proses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pemberian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berpengaruh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signifikan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kecepatan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halaman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website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kepada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Tata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letak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mudah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ditemukan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bagus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mengalihkan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tujuannya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semula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48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Basis Data - </a:t>
            </a:r>
            <a:r>
              <a:rPr lang="en-US" dirty="0" err="1" smtClean="0"/>
              <a:t>Sebelum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7" y="1939413"/>
            <a:ext cx="6260605" cy="4014224"/>
          </a:xfrm>
        </p:spPr>
      </p:pic>
    </p:spTree>
    <p:extLst>
      <p:ext uri="{BB962C8B-B14F-4D97-AF65-F5344CB8AC3E}">
        <p14:creationId xmlns:p14="http://schemas.microsoft.com/office/powerpoint/2010/main" val="6159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Basis Data - </a:t>
            </a:r>
            <a:r>
              <a:rPr lang="en-US" dirty="0" err="1" smtClean="0"/>
              <a:t>Setelah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13" y="2024063"/>
            <a:ext cx="6610134" cy="4022725"/>
          </a:xfrm>
        </p:spPr>
      </p:pic>
    </p:spTree>
    <p:extLst>
      <p:ext uri="{BB962C8B-B14F-4D97-AF65-F5344CB8AC3E}">
        <p14:creationId xmlns:p14="http://schemas.microsoft.com/office/powerpoint/2010/main" val="41687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23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endParaRPr lang="en-GB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19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43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training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4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sebagian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(8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)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378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97" y="2997427"/>
                <a:ext cx="4940263" cy="1017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Men-generate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similarity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antara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2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cosine-based similarity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endParaRPr lang="en-GB" sz="2800" i="1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67" y="2679700"/>
            <a:ext cx="6688530" cy="30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Menghitung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suatu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belum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menggunakan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persamaan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i="1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weighted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6" y="3003974"/>
                <a:ext cx="6168676" cy="15216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Latar Belakang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mempermudah dan mempercepat proses membeli dan membandingkan produk yang hendak dibeli.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yang menjual produk kebutuhan harian berkembang di beberapa negara (India, Turki, Australia, USA, UK dan Indonesia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Konsumsi berkaitan erat dengan pertimbangan kesehatan (penyakit dan larangan konsumsi makanan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).</a:t>
            </a:r>
            <a:endParaRPr lang="id-ID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yang efektif mampu meningkatkan penjualan produk yang ditawarkan di sebuah e-commece (Amazon mengalami peningkatan 29% penjualan)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[14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seharusnya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dapat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manfaat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lain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selain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meningkatkan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penjualan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menentukan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Misalnya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menjaga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pengetahuan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31" y="6432923"/>
            <a:ext cx="942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id-ID" sz="1400" dirty="0">
                <a:solidFill>
                  <a:schemeClr val="bg1"/>
                </a:solidFill>
              </a:rPr>
              <a:t>14</a:t>
            </a:r>
            <a:r>
              <a:rPr lang="en-GB" sz="1400" dirty="0">
                <a:solidFill>
                  <a:schemeClr val="bg1"/>
                </a:solidFill>
              </a:rPr>
              <a:t>] </a:t>
            </a:r>
            <a:r>
              <a:rPr lang="id-ID" sz="1400" dirty="0">
                <a:solidFill>
                  <a:schemeClr val="bg1"/>
                </a:solidFill>
              </a:rPr>
              <a:t>Mangalindan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id-ID" sz="1400" dirty="0">
                <a:solidFill>
                  <a:schemeClr val="bg1"/>
                </a:solidFill>
              </a:rPr>
              <a:t>JP</a:t>
            </a:r>
            <a:r>
              <a:rPr lang="en-GB" sz="1400" dirty="0">
                <a:solidFill>
                  <a:schemeClr val="bg1"/>
                </a:solidFill>
              </a:rPr>
              <a:t>. “</a:t>
            </a:r>
            <a:r>
              <a:rPr lang="id-ID" sz="1400" i="1" dirty="0">
                <a:solidFill>
                  <a:schemeClr val="bg1"/>
                </a:solidFill>
              </a:rPr>
              <a:t>Amazon’s Recommendation Secret</a:t>
            </a:r>
            <a:r>
              <a:rPr lang="id-ID" sz="1400" i="1" dirty="0" smtClean="0">
                <a:solidFill>
                  <a:schemeClr val="bg1"/>
                </a:solidFill>
              </a:rPr>
              <a:t>”.</a:t>
            </a:r>
            <a:r>
              <a:rPr lang="en-GB" sz="1400" dirty="0">
                <a:solidFill>
                  <a:schemeClr val="bg1"/>
                </a:solidFill>
              </a:rPr>
              <a:t> http://fortune.com/2012/07/30/amazons-recommendation-secret/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39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Penentuan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prediksi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telah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dihasilkan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.</a:t>
            </a: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mungkin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suka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989838" lvl="2" indent="-514350">
              <a:buFont typeface="+mj-lt"/>
              <a:buAutoNum type="alphaLcPeriod"/>
            </a:pP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kesehatan</a:t>
            </a:r>
            <a:r>
              <a:rPr lang="en-GB" sz="2800" dirty="0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ea typeface="Times New Roman" panose="02020603050405020304" pitchFamily="18" charset="0"/>
                <a:cs typeface="Browallia New" panose="020B0604020202020204" pitchFamily="34" charset="-34"/>
              </a:rPr>
              <a:t>Anda</a:t>
            </a:r>
            <a:endParaRPr lang="en-GB" sz="2800" dirty="0" smtClean="0"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69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-1058" r="651" b="37777"/>
          <a:stretch/>
        </p:blipFill>
        <p:spPr>
          <a:xfrm>
            <a:off x="1368856" y="116113"/>
            <a:ext cx="9204990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[1] Sigel, Jerrold.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Define e-Commerce!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www.umsl.edu/~siegelj/Course5890/definitions.html.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[2] Shim, S.,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Pendyala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V.,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Sundaram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M., &amp; Gao, J. 2000.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Business-to-Business e-Commerce Frameworks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[3] Janssen, 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Digital Commerce (D-Commerce)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http://www.techopedia.com/definition/23336/digital-commerce-d-commerce.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[4] Rouse, M.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M-Commerce (Mobile 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http://searchmobilecomputing.techtarget.com/definition/m-commerce.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B.,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J. 2001.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 Recommendation Algorithms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[6] Ricci, Francesco, et al. 2011.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Recommender System Handbook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New York: Springer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[7] Linden, G., Smith, B., &amp; York, J. 2003.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Amazon.com Recommendations – Item-to-Item Collaborative Filtering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,”.</a:t>
            </a:r>
            <a:endParaRPr lang="id-ID" sz="1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[8] Z.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Qiu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M. Chen, &amp; J. Huang. 2010.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Design of Multi-mode E-commerce Recommendation System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2010 Third Int.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Symp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Intell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Inf. Technol.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Secur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Informatics, no. 807018, pp. 530–533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9] Swearingen, K., Sinha, R. 2001.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Beyond Algorithms : An HCI Perspective on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ACM SIGIR 2001 Workshop on Recommender Systems (2001), pp. 1–11.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[10] Zhang, J., Lin, Z., Xiao, B., &amp; Zhang, C. 2009.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An Optimized Item-based Collaborative Filtering Recommendation Algorithm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2009 IEEE International Conference on Network Infrastructure and Digital Content, 414–418.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[11] J. 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Herlocker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J. A.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Konstan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L. G.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Terveen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&amp; J. 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2004. 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Evaluating Collaborative Filtering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vol. 22, no. 1, pp. 5–53.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r>
              <a:rPr lang="en-US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Mangalindan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JP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“</a:t>
            </a:r>
            <a:r>
              <a:rPr lang="id-ID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Amazon’s Recommendation Secret”.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http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://fortune.com/2012/07/30/amazons-recommendation-secret/.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2014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3" y="2153492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Terima Kasih</a:t>
            </a:r>
            <a:endParaRPr lang="id-ID" sz="6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  et  al.  melakukan  eksperimen  dan  memperoleh  bahwa  item-based  CF menghasilkan performa dan kualitas yang lebih baik dari user-based CF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</a:t>
            </a: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luster  model  membagi pengguna  berdasarkan  segmen-segmen  dan  memperlakukan  tugas-tugas  yang dijalankan  sebagai  permasalahan  klasifikasi.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Search-based method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rendah</a:t>
            </a:r>
            <a:endParaRPr lang="id-ID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7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6" y="1846263"/>
            <a:ext cx="8722313" cy="4022725"/>
          </a:xfrm>
        </p:spPr>
      </p:pic>
    </p:spTree>
    <p:extLst>
      <p:ext uri="{BB962C8B-B14F-4D97-AF65-F5344CB8AC3E}">
        <p14:creationId xmlns:p14="http://schemas.microsoft.com/office/powerpoint/2010/main" val="3570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8" y="1846263"/>
            <a:ext cx="9551569" cy="4022725"/>
          </a:xfrm>
        </p:spPr>
      </p:pic>
    </p:spTree>
    <p:extLst>
      <p:ext uri="{BB962C8B-B14F-4D97-AF65-F5344CB8AC3E}">
        <p14:creationId xmlns:p14="http://schemas.microsoft.com/office/powerpoint/2010/main" val="39651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1" y="1846263"/>
            <a:ext cx="9686044" cy="4022725"/>
          </a:xfrm>
        </p:spPr>
      </p:pic>
    </p:spTree>
    <p:extLst>
      <p:ext uri="{BB962C8B-B14F-4D97-AF65-F5344CB8AC3E}">
        <p14:creationId xmlns:p14="http://schemas.microsoft.com/office/powerpoint/2010/main" val="1588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46" y="1737359"/>
            <a:ext cx="7131267" cy="4587521"/>
          </a:xfrm>
        </p:spPr>
      </p:pic>
    </p:spTree>
    <p:extLst>
      <p:ext uri="{BB962C8B-B14F-4D97-AF65-F5344CB8AC3E}">
        <p14:creationId xmlns:p14="http://schemas.microsoft.com/office/powerpoint/2010/main" val="648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Tujuan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erancang  mekanisme dalam  memperoleh dan  mengolah data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Merancang  operasi  penyampaian  rekomendasi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elakukan evaluasi terhadap keberjalanan sistem rekomendasi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2" y="1907173"/>
            <a:ext cx="11802895" cy="39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Batasan Masalah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Mencakup tahap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ncanaan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desain sistem, implementasi serta evaluasi.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terdiri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kesukaan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suatu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Implementasi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termasuk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pembuatan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UI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</a:t>
            </a:r>
            <a:endParaRPr lang="en-US" sz="32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dilakukan dengan memastikan ketepatan sistem rekomendasi dalam memberikan saran produk yang aman atau baik dikonsumsi.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 yang dipertimbangkan dibatasi pada penyakit jantung, diabetes dan hipertensi.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dan Permasalahan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Aktivitas bisnis/komersial memanfaatkan perangkat elektronik</a:t>
            </a:r>
          </a:p>
          <a:p>
            <a:pPr marL="0" indent="0"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Permasalahan :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iaya  pengiriman  yang  dirasa  memberatkan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epercayaan  antara pembeli dan penjual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Keamanan transaksi yang dilakukan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L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ayanan  yang kurang  personal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erlalu banyak pilihan</a:t>
            </a:r>
            <a:endParaRPr lang="id-ID" sz="32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68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uatu alat dan teknik yang menyediakan saran terkait suatu hal untuk dapat dimanfaatkan oleh user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[6].</a:t>
            </a:r>
            <a:endParaRPr lang="en-US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Tantangan 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: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Kualitas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Menghasilkan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banyak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data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Cakupan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494" y="6334780"/>
            <a:ext cx="707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[5] </a:t>
            </a:r>
            <a:r>
              <a:rPr lang="en-GB" sz="1400" dirty="0" err="1">
                <a:solidFill>
                  <a:schemeClr val="bg1"/>
                </a:solidFill>
              </a:rPr>
              <a:t>Sarwar</a:t>
            </a:r>
            <a:r>
              <a:rPr lang="en-GB" sz="1400" dirty="0">
                <a:solidFill>
                  <a:schemeClr val="bg1"/>
                </a:solidFill>
              </a:rPr>
              <a:t>, B., </a:t>
            </a:r>
            <a:r>
              <a:rPr lang="en-GB" sz="1400" dirty="0" err="1">
                <a:solidFill>
                  <a:schemeClr val="bg1"/>
                </a:solidFill>
              </a:rPr>
              <a:t>Riedl</a:t>
            </a:r>
            <a:r>
              <a:rPr lang="en-GB" sz="1400" dirty="0">
                <a:solidFill>
                  <a:schemeClr val="bg1"/>
                </a:solidFill>
              </a:rPr>
              <a:t>, J. 2001. “</a:t>
            </a:r>
            <a:r>
              <a:rPr lang="en-GB" sz="1400" i="1" dirty="0">
                <a:solidFill>
                  <a:schemeClr val="bg1"/>
                </a:solidFill>
              </a:rPr>
              <a:t>Item-based Collaborative Filtering Recommendation Algorithms</a:t>
            </a:r>
            <a:r>
              <a:rPr lang="en-GB" sz="1400" dirty="0" smtClean="0">
                <a:solidFill>
                  <a:schemeClr val="bg1"/>
                </a:solidFill>
              </a:rPr>
              <a:t>”.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en-GB" sz="1400" dirty="0">
                <a:solidFill>
                  <a:schemeClr val="bg1"/>
                </a:solidFill>
              </a:rPr>
              <a:t>6] Ricci, Francesco, et al. 2011. “</a:t>
            </a:r>
            <a:r>
              <a:rPr lang="en-GB" sz="1400" i="1" dirty="0">
                <a:solidFill>
                  <a:schemeClr val="bg1"/>
                </a:solidFill>
              </a:rPr>
              <a:t>Recommender System Handbook</a:t>
            </a:r>
            <a:r>
              <a:rPr lang="en-GB" sz="1400" dirty="0">
                <a:solidFill>
                  <a:schemeClr val="bg1"/>
                </a:solidFill>
              </a:rPr>
              <a:t>”. New York: </a:t>
            </a:r>
            <a:r>
              <a:rPr lang="en-GB" sz="1400" dirty="0" smtClean="0">
                <a:solidFill>
                  <a:schemeClr val="bg1"/>
                </a:solidFill>
              </a:rPr>
              <a:t>Springer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Digunakan oleh Amazon</a:t>
            </a:r>
          </a:p>
          <a:p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 pembelian dan rating yang dilakukan pengguna dengan item yang serupa, kemudian dijadikan daftar rekomendasi[7].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965" y="6445904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42730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For each item in product catalog, 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customer C who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I1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item I2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by customer C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Record that a customer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I1 and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item I2</a:t>
            </a:r>
          </a:p>
          <a:p>
            <a:pPr marL="0" indent="0">
              <a:buNone/>
            </a:pPr>
            <a:r>
              <a:rPr lang="id-ID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Compute the similarity between I1 and I2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647" y="6450667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124" y="1904086"/>
            <a:ext cx="78598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item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belum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Penentuan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biasanya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mengurutkan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hasil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Metodologi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Studi literatur : algoritma sistem rekomendasi, informasi kesehatan terkait penyakit tertentu.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melalui wawancara dan kuesioner : mengetahui pola konsumsi masyarakat dan memeriksa keakuratan dari rekomendasi yang diberikan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: data dibutuhkan, potensi sistem rekomendasi dan metode evaluasi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Perancangan sistem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: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Ketercapaian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fungsional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akurasi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penilaian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melalui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perhitungan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Mean Absolute Error (MAE),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kesesuaian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dihasilkan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selera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8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</TotalTime>
  <Words>1239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Browallia New</vt:lpstr>
      <vt:lpstr>Calibri</vt:lpstr>
      <vt:lpstr>Calibri Light</vt:lpstr>
      <vt:lpstr>Cambria Math</vt:lpstr>
      <vt:lpstr>Times New Roman</vt:lpstr>
      <vt:lpstr>Retrospect</vt:lpstr>
      <vt:lpstr>Pembuatan Sistem Rekomendasi E-Commerce Penjualan Produk Makanan dan Minuman Dengan Mempertimbangkan Kondisi Kesehatan dan Larangan Konsumsi Makanan</vt:lpstr>
      <vt:lpstr>Latar Belakang</vt:lpstr>
      <vt:lpstr>Tujuan</vt:lpstr>
      <vt:lpstr>Batasan Masalah</vt:lpstr>
      <vt:lpstr>E-Commerce dan Permasalahan</vt:lpstr>
      <vt:lpstr>Sistem Rekomendasi</vt:lpstr>
      <vt:lpstr>Algoritma Item-based Collaborative Filtering</vt:lpstr>
      <vt:lpstr>Algoritma Item-based Collaborative Filtering</vt:lpstr>
      <vt:lpstr>Metodologi</vt:lpstr>
      <vt:lpstr>Deskripsi Sistem E-Commerce</vt:lpstr>
      <vt:lpstr>Analisis Kondisi Konsumen E-Commerce</vt:lpstr>
      <vt:lpstr>Kebutuhan Fungsional</vt:lpstr>
      <vt:lpstr>Kebutuhan Non-Fungsional</vt:lpstr>
      <vt:lpstr>Rancangan Basis Data - Sebelum</vt:lpstr>
      <vt:lpstr>Rancangan Basis Data - Setelah</vt:lpstr>
      <vt:lpstr>Implementasi Sistem Rekomendasi</vt:lpstr>
      <vt:lpstr>Tahapan Implementasi</vt:lpstr>
      <vt:lpstr>Tahapan Implementasi</vt:lpstr>
      <vt:lpstr>Tahapan Implementasi</vt:lpstr>
      <vt:lpstr>Tahapan Implementasi</vt:lpstr>
      <vt:lpstr>PowerPoint Presentation</vt:lpstr>
      <vt:lpstr>Daftar Pustaka</vt:lpstr>
      <vt:lpstr>Daftar Pustaka</vt:lpstr>
      <vt:lpstr>Terima Kasih</vt:lpstr>
      <vt:lpstr>Algoritma Sistem Rekomendasi</vt:lpstr>
      <vt:lpstr>Survei</vt:lpstr>
      <vt:lpstr>Survei</vt:lpstr>
      <vt:lpstr>Survei</vt:lpstr>
      <vt:lpstr>Survei</vt:lpstr>
      <vt:lpstr>Proses Bisnis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</dc:creator>
  <cp:lastModifiedBy>Windows User</cp:lastModifiedBy>
  <cp:revision>80</cp:revision>
  <dcterms:created xsi:type="dcterms:W3CDTF">2015-03-20T14:17:44Z</dcterms:created>
  <dcterms:modified xsi:type="dcterms:W3CDTF">2015-08-11T12:14:34Z</dcterms:modified>
</cp:coreProperties>
</file>